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3" r:id="rId3"/>
    <p:sldId id="286" r:id="rId4"/>
    <p:sldId id="260" r:id="rId5"/>
    <p:sldId id="287" r:id="rId6"/>
    <p:sldId id="261" r:id="rId7"/>
    <p:sldId id="262" r:id="rId8"/>
    <p:sldId id="284" r:id="rId9"/>
    <p:sldId id="288" r:id="rId10"/>
    <p:sldId id="263" r:id="rId11"/>
    <p:sldId id="265" r:id="rId12"/>
    <p:sldId id="270" r:id="rId13"/>
    <p:sldId id="271" r:id="rId14"/>
    <p:sldId id="272" r:id="rId15"/>
    <p:sldId id="266" r:id="rId16"/>
    <p:sldId id="267" r:id="rId17"/>
    <p:sldId id="268" r:id="rId18"/>
    <p:sldId id="269" r:id="rId19"/>
    <p:sldId id="264" r:id="rId20"/>
    <p:sldId id="273" r:id="rId21"/>
    <p:sldId id="274" r:id="rId22"/>
    <p:sldId id="285" r:id="rId23"/>
    <p:sldId id="276" r:id="rId24"/>
    <p:sldId id="277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A03C"/>
    <a:srgbClr val="996633"/>
    <a:srgbClr val="00C000"/>
    <a:srgbClr val="FFFFCC"/>
    <a:srgbClr val="00B0F0"/>
    <a:srgbClr val="70AD47"/>
    <a:srgbClr val="0073A7"/>
    <a:srgbClr val="75B2DD"/>
    <a:srgbClr val="00AFFE"/>
    <a:srgbClr val="4EC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4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14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325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6057E-18B7-4CCA-AD12-E190C74F49D1}" type="datetimeFigureOut">
              <a:rPr lang="en-US" smtClean="0"/>
              <a:t>8/29/2017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88F54-6033-4337-AE91-2718137FB5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93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BE917-2789-4178-853E-38A952BFA4EA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C8B38-0979-4AA7-ABC7-989D6CA83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24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914E21E-2DF2-47C7-A0E4-42BCFFC38B49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832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097B787-8054-462C-87C4-6D3573D34808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66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82875"/>
            <a:ext cx="9144000" cy="2429895"/>
          </a:xfrm>
          <a:solidFill>
            <a:srgbClr val="0073A7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5400" b="0" i="0" dirty="0"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97828"/>
            <a:ext cx="6858000" cy="1763486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latin typeface="Calibri Light" panose="020F0302020204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914400" cy="365125"/>
          </a:xfrm>
        </p:spPr>
        <p:txBody>
          <a:bodyPr/>
          <a:lstStyle/>
          <a:p>
            <a:fld id="{9C6E3647-3C0A-4521-9D34-2F514674BD81}" type="datetimeFigureOut">
              <a:rPr lang="en-US" smtClean="0"/>
              <a:t>8/29/2017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92875"/>
            <a:ext cx="7315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92874"/>
            <a:ext cx="914400" cy="365125"/>
          </a:xfrm>
        </p:spPr>
        <p:txBody>
          <a:bodyPr/>
          <a:lstStyle/>
          <a:p>
            <a:fld id="{DEC46C52-D8F7-4B13-B081-C5CD9D129A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526832"/>
            <a:ext cx="2352675" cy="515938"/>
          </a:xfrm>
          <a:prstGeom prst="homePlate">
            <a:avLst/>
          </a:prstGeom>
          <a:solidFill>
            <a:srgbClr val="00B0F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Chapter 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69138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914400" cy="365125"/>
          </a:xfrm>
        </p:spPr>
        <p:txBody>
          <a:bodyPr/>
          <a:lstStyle/>
          <a:p>
            <a:fld id="{9C6E3647-3C0A-4521-9D34-2F514674BD81}" type="datetimeFigureOut">
              <a:rPr lang="en-US" smtClean="0"/>
              <a:t>8/29/2017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92875"/>
            <a:ext cx="7315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92874"/>
            <a:ext cx="914400" cy="365125"/>
          </a:xfrm>
        </p:spPr>
        <p:txBody>
          <a:bodyPr/>
          <a:lstStyle/>
          <a:p>
            <a:fld id="{DEC46C52-D8F7-4B13-B081-C5CD9D129A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340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949178" cy="1600200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3314" y="163286"/>
            <a:ext cx="5878286" cy="61996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785256"/>
            <a:ext cx="2949178" cy="457766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914400" cy="365125"/>
          </a:xfrm>
        </p:spPr>
        <p:txBody>
          <a:bodyPr/>
          <a:lstStyle/>
          <a:p>
            <a:fld id="{9C6E3647-3C0A-4521-9D34-2F514674BD81}" type="datetimeFigureOut">
              <a:rPr lang="en-US" smtClean="0"/>
              <a:t>8/29/2017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92875"/>
            <a:ext cx="7315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92874"/>
            <a:ext cx="914400" cy="365125"/>
          </a:xfrm>
        </p:spPr>
        <p:txBody>
          <a:bodyPr/>
          <a:lstStyle/>
          <a:p>
            <a:fld id="{DEC46C52-D8F7-4B13-B081-C5CD9D129A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017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82875"/>
            <a:ext cx="9144000" cy="2429895"/>
          </a:xfrm>
          <a:solidFill>
            <a:srgbClr val="0073A7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5400" b="0" i="0" dirty="0"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97828"/>
            <a:ext cx="6858000" cy="1763486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latin typeface="Calibri Light" panose="020F0302020204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914400" cy="365125"/>
          </a:xfrm>
        </p:spPr>
        <p:txBody>
          <a:bodyPr/>
          <a:lstStyle/>
          <a:p>
            <a:fld id="{9C6E3647-3C0A-4521-9D34-2F514674BD81}" type="datetimeFigureOut">
              <a:rPr lang="en-US" smtClean="0"/>
              <a:t>8/29/2017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92875"/>
            <a:ext cx="7315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92874"/>
            <a:ext cx="914400" cy="365125"/>
          </a:xfrm>
        </p:spPr>
        <p:txBody>
          <a:bodyPr/>
          <a:lstStyle/>
          <a:p>
            <a:fld id="{DEC46C52-D8F7-4B13-B081-C5CD9D129A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95770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3A7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400" b="0" i="1" kern="1200" dirty="0">
                <a:solidFill>
                  <a:schemeClr val="bg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914400" cy="365125"/>
          </a:xfrm>
        </p:spPr>
        <p:txBody>
          <a:bodyPr/>
          <a:lstStyle/>
          <a:p>
            <a:fld id="{9C6E3647-3C0A-4521-9D34-2F514674BD81}" type="datetimeFigureOut">
              <a:rPr lang="en-US" smtClean="0"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92875"/>
            <a:ext cx="7315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92874"/>
            <a:ext cx="914400" cy="365125"/>
          </a:xfrm>
        </p:spPr>
        <p:txBody>
          <a:bodyPr/>
          <a:lstStyle/>
          <a:p>
            <a:fld id="{DEC46C52-D8F7-4B13-B081-C5CD9D129A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78253" y="1379311"/>
            <a:ext cx="8787493" cy="4923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021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 userDrawn="1"/>
        </p:nvSpPr>
        <p:spPr>
          <a:xfrm>
            <a:off x="0" y="446312"/>
            <a:ext cx="9144000" cy="2035629"/>
          </a:xfrm>
          <a:custGeom>
            <a:avLst/>
            <a:gdLst>
              <a:gd name="connsiteX0" fmla="*/ 2507742 w 9144000"/>
              <a:gd name="connsiteY0" fmla="*/ 0 h 2035629"/>
              <a:gd name="connsiteX1" fmla="*/ 9144000 w 9144000"/>
              <a:gd name="connsiteY1" fmla="*/ 0 h 2035629"/>
              <a:gd name="connsiteX2" fmla="*/ 9144000 w 9144000"/>
              <a:gd name="connsiteY2" fmla="*/ 2035629 h 2035629"/>
              <a:gd name="connsiteX3" fmla="*/ 2489274 w 9144000"/>
              <a:gd name="connsiteY3" fmla="*/ 2035629 h 2035629"/>
              <a:gd name="connsiteX4" fmla="*/ 2563966 w 9144000"/>
              <a:gd name="connsiteY4" fmla="*/ 1967744 h 2035629"/>
              <a:gd name="connsiteX5" fmla="*/ 2960916 w 9144000"/>
              <a:gd name="connsiteY5" fmla="*/ 1009422 h 2035629"/>
              <a:gd name="connsiteX6" fmla="*/ 2563966 w 9144000"/>
              <a:gd name="connsiteY6" fmla="*/ 51100 h 2035629"/>
              <a:gd name="connsiteX7" fmla="*/ 0 w 9144000"/>
              <a:gd name="connsiteY7" fmla="*/ 0 h 2035629"/>
              <a:gd name="connsiteX8" fmla="*/ 703546 w 9144000"/>
              <a:gd name="connsiteY8" fmla="*/ 0 h 2035629"/>
              <a:gd name="connsiteX9" fmla="*/ 647322 w 9144000"/>
              <a:gd name="connsiteY9" fmla="*/ 51100 h 2035629"/>
              <a:gd name="connsiteX10" fmla="*/ 250372 w 9144000"/>
              <a:gd name="connsiteY10" fmla="*/ 1009422 h 2035629"/>
              <a:gd name="connsiteX11" fmla="*/ 647322 w 9144000"/>
              <a:gd name="connsiteY11" fmla="*/ 1967744 h 2035629"/>
              <a:gd name="connsiteX12" fmla="*/ 722014 w 9144000"/>
              <a:gd name="connsiteY12" fmla="*/ 2035629 h 2035629"/>
              <a:gd name="connsiteX13" fmla="*/ 0 w 9144000"/>
              <a:gd name="connsiteY13" fmla="*/ 2035629 h 203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4000" h="2035629">
                <a:moveTo>
                  <a:pt x="2507742" y="0"/>
                </a:moveTo>
                <a:lnTo>
                  <a:pt x="9144000" y="0"/>
                </a:lnTo>
                <a:lnTo>
                  <a:pt x="9144000" y="2035629"/>
                </a:lnTo>
                <a:lnTo>
                  <a:pt x="2489274" y="2035629"/>
                </a:lnTo>
                <a:lnTo>
                  <a:pt x="2563966" y="1967744"/>
                </a:lnTo>
                <a:cubicBezTo>
                  <a:pt x="2809222" y="1722488"/>
                  <a:pt x="2960916" y="1383670"/>
                  <a:pt x="2960916" y="1009422"/>
                </a:cubicBezTo>
                <a:cubicBezTo>
                  <a:pt x="2960916" y="635174"/>
                  <a:pt x="2809222" y="296356"/>
                  <a:pt x="2563966" y="51100"/>
                </a:cubicBezTo>
                <a:close/>
                <a:moveTo>
                  <a:pt x="0" y="0"/>
                </a:moveTo>
                <a:lnTo>
                  <a:pt x="703546" y="0"/>
                </a:lnTo>
                <a:lnTo>
                  <a:pt x="647322" y="51100"/>
                </a:lnTo>
                <a:cubicBezTo>
                  <a:pt x="402066" y="296356"/>
                  <a:pt x="250372" y="635174"/>
                  <a:pt x="250372" y="1009422"/>
                </a:cubicBezTo>
                <a:cubicBezTo>
                  <a:pt x="250372" y="1383670"/>
                  <a:pt x="402066" y="1722488"/>
                  <a:pt x="647322" y="1967744"/>
                </a:cubicBezTo>
                <a:lnTo>
                  <a:pt x="722014" y="2035629"/>
                </a:lnTo>
                <a:lnTo>
                  <a:pt x="0" y="203562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145972" y="446311"/>
            <a:ext cx="5834743" cy="2024393"/>
          </a:xfrm>
          <a:noFill/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aseline="0"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module title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914400" cy="365125"/>
          </a:xfrm>
        </p:spPr>
        <p:txBody>
          <a:bodyPr/>
          <a:lstStyle/>
          <a:p>
            <a:fld id="{9C6E3647-3C0A-4521-9D34-2F514674BD81}" type="datetimeFigureOut">
              <a:rPr lang="en-US" smtClean="0"/>
              <a:t>8/29/2017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92875"/>
            <a:ext cx="7315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92874"/>
            <a:ext cx="914400" cy="365125"/>
          </a:xfrm>
        </p:spPr>
        <p:txBody>
          <a:bodyPr/>
          <a:lstStyle/>
          <a:p>
            <a:fld id="{DEC46C52-D8F7-4B13-B081-C5CD9D129A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250372" y="570476"/>
            <a:ext cx="2710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1" u="none" dirty="0" smtClean="0">
                <a:solidFill>
                  <a:schemeClr val="tx1"/>
                </a:solidFill>
                <a:latin typeface="+mj-lt"/>
              </a:rPr>
              <a:t>Module</a:t>
            </a:r>
            <a:endParaRPr lang="en-US" sz="2800" b="0" i="1" u="none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250372" y="2659137"/>
            <a:ext cx="5834743" cy="59930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3200" b="0" i="1" kern="120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3600" b="0" i="0" dirty="0" smtClean="0">
                <a:solidFill>
                  <a:schemeClr val="accent2"/>
                </a:solidFill>
              </a:rPr>
              <a:t>Learning Objectives</a:t>
            </a:r>
            <a:endParaRPr lang="en-US" sz="3600" b="0" i="0" dirty="0">
              <a:solidFill>
                <a:schemeClr val="accent2"/>
              </a:solidFill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250372" y="3822921"/>
            <a:ext cx="8729663" cy="251256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 sz="2000" baseline="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module learning objective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Click to edit module learning objective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Click to edit module learning objective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Click to edit module learning objective</a:t>
            </a:r>
            <a:endParaRPr lang="en-US" dirty="0"/>
          </a:p>
        </p:txBody>
      </p:sp>
      <p:sp>
        <p:nvSpPr>
          <p:cNvPr id="27" name="Title 1"/>
          <p:cNvSpPr txBox="1">
            <a:spLocks/>
          </p:cNvSpPr>
          <p:nvPr userDrawn="1"/>
        </p:nvSpPr>
        <p:spPr>
          <a:xfrm>
            <a:off x="250372" y="3109283"/>
            <a:ext cx="8729663" cy="47211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3200" b="0" i="1" kern="120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0" i="0" dirty="0" smtClean="0">
                <a:solidFill>
                  <a:schemeClr val="tx1"/>
                </a:solidFill>
              </a:rPr>
              <a:t>After</a:t>
            </a:r>
            <a:r>
              <a:rPr lang="en-US" sz="2400" b="0" i="0" baseline="0" dirty="0" smtClean="0">
                <a:solidFill>
                  <a:schemeClr val="tx1"/>
                </a:solidFill>
              </a:rPr>
              <a:t> this module, you should be able to:</a:t>
            </a:r>
            <a:endParaRPr lang="en-US" sz="2400" b="0" i="0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323850" y="3634488"/>
            <a:ext cx="85058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893763"/>
            <a:ext cx="2709863" cy="149225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500" b="1" i="1"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 dirty="0" smtClean="0">
                <a:latin typeface="Palatino Linotype" panose="02040502050505030304" pitchFamily="18" charset="0"/>
              </a:rPr>
              <a:t>##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74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 userDrawn="1"/>
        </p:nvSpPr>
        <p:spPr>
          <a:xfrm>
            <a:off x="0" y="446312"/>
            <a:ext cx="9144000" cy="2035629"/>
          </a:xfrm>
          <a:custGeom>
            <a:avLst/>
            <a:gdLst>
              <a:gd name="connsiteX0" fmla="*/ 2507742 w 9144000"/>
              <a:gd name="connsiteY0" fmla="*/ 0 h 2035629"/>
              <a:gd name="connsiteX1" fmla="*/ 9144000 w 9144000"/>
              <a:gd name="connsiteY1" fmla="*/ 0 h 2035629"/>
              <a:gd name="connsiteX2" fmla="*/ 9144000 w 9144000"/>
              <a:gd name="connsiteY2" fmla="*/ 2035629 h 2035629"/>
              <a:gd name="connsiteX3" fmla="*/ 2489274 w 9144000"/>
              <a:gd name="connsiteY3" fmla="*/ 2035629 h 2035629"/>
              <a:gd name="connsiteX4" fmla="*/ 2563966 w 9144000"/>
              <a:gd name="connsiteY4" fmla="*/ 1967744 h 2035629"/>
              <a:gd name="connsiteX5" fmla="*/ 2960916 w 9144000"/>
              <a:gd name="connsiteY5" fmla="*/ 1009422 h 2035629"/>
              <a:gd name="connsiteX6" fmla="*/ 2563966 w 9144000"/>
              <a:gd name="connsiteY6" fmla="*/ 51100 h 2035629"/>
              <a:gd name="connsiteX7" fmla="*/ 0 w 9144000"/>
              <a:gd name="connsiteY7" fmla="*/ 0 h 2035629"/>
              <a:gd name="connsiteX8" fmla="*/ 703546 w 9144000"/>
              <a:gd name="connsiteY8" fmla="*/ 0 h 2035629"/>
              <a:gd name="connsiteX9" fmla="*/ 647322 w 9144000"/>
              <a:gd name="connsiteY9" fmla="*/ 51100 h 2035629"/>
              <a:gd name="connsiteX10" fmla="*/ 250372 w 9144000"/>
              <a:gd name="connsiteY10" fmla="*/ 1009422 h 2035629"/>
              <a:gd name="connsiteX11" fmla="*/ 647322 w 9144000"/>
              <a:gd name="connsiteY11" fmla="*/ 1967744 h 2035629"/>
              <a:gd name="connsiteX12" fmla="*/ 722014 w 9144000"/>
              <a:gd name="connsiteY12" fmla="*/ 2035629 h 2035629"/>
              <a:gd name="connsiteX13" fmla="*/ 0 w 9144000"/>
              <a:gd name="connsiteY13" fmla="*/ 2035629 h 203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4000" h="2035629">
                <a:moveTo>
                  <a:pt x="2507742" y="0"/>
                </a:moveTo>
                <a:lnTo>
                  <a:pt x="9144000" y="0"/>
                </a:lnTo>
                <a:lnTo>
                  <a:pt x="9144000" y="2035629"/>
                </a:lnTo>
                <a:lnTo>
                  <a:pt x="2489274" y="2035629"/>
                </a:lnTo>
                <a:lnTo>
                  <a:pt x="2563966" y="1967744"/>
                </a:lnTo>
                <a:cubicBezTo>
                  <a:pt x="2809222" y="1722488"/>
                  <a:pt x="2960916" y="1383670"/>
                  <a:pt x="2960916" y="1009422"/>
                </a:cubicBezTo>
                <a:cubicBezTo>
                  <a:pt x="2960916" y="635174"/>
                  <a:pt x="2809222" y="296356"/>
                  <a:pt x="2563966" y="51100"/>
                </a:cubicBezTo>
                <a:close/>
                <a:moveTo>
                  <a:pt x="0" y="0"/>
                </a:moveTo>
                <a:lnTo>
                  <a:pt x="703546" y="0"/>
                </a:lnTo>
                <a:lnTo>
                  <a:pt x="647322" y="51100"/>
                </a:lnTo>
                <a:cubicBezTo>
                  <a:pt x="402066" y="296356"/>
                  <a:pt x="250372" y="635174"/>
                  <a:pt x="250372" y="1009422"/>
                </a:cubicBezTo>
                <a:cubicBezTo>
                  <a:pt x="250372" y="1383670"/>
                  <a:pt x="402066" y="1722488"/>
                  <a:pt x="647322" y="1967744"/>
                </a:cubicBezTo>
                <a:lnTo>
                  <a:pt x="722014" y="2035629"/>
                </a:lnTo>
                <a:lnTo>
                  <a:pt x="0" y="20356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145972" y="446311"/>
            <a:ext cx="5834743" cy="2024393"/>
          </a:xfrm>
          <a:noFill/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aseline="0"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module title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914400" cy="365125"/>
          </a:xfrm>
        </p:spPr>
        <p:txBody>
          <a:bodyPr/>
          <a:lstStyle/>
          <a:p>
            <a:fld id="{9C6E3647-3C0A-4521-9D34-2F514674BD81}" type="datetimeFigureOut">
              <a:rPr lang="en-US" smtClean="0"/>
              <a:t>8/29/2017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92875"/>
            <a:ext cx="7315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92874"/>
            <a:ext cx="914400" cy="365125"/>
          </a:xfrm>
        </p:spPr>
        <p:txBody>
          <a:bodyPr/>
          <a:lstStyle/>
          <a:p>
            <a:fld id="{DEC46C52-D8F7-4B13-B081-C5CD9D129A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250372" y="570476"/>
            <a:ext cx="2710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1" u="none" dirty="0" smtClean="0">
                <a:solidFill>
                  <a:schemeClr val="tx1"/>
                </a:solidFill>
                <a:latin typeface="+mj-lt"/>
              </a:rPr>
              <a:t>Module</a:t>
            </a:r>
            <a:endParaRPr lang="en-US" sz="2800" b="0" i="1" u="none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250372" y="2659137"/>
            <a:ext cx="5834743" cy="59930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3200" b="0" i="1" kern="120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3600" b="0" i="0" dirty="0" smtClean="0">
                <a:solidFill>
                  <a:srgbClr val="70AD47"/>
                </a:solidFill>
              </a:rPr>
              <a:t>Learning Objectives</a:t>
            </a:r>
            <a:endParaRPr lang="en-US" sz="3600" b="0" i="0" dirty="0">
              <a:solidFill>
                <a:srgbClr val="70AD47"/>
              </a:solidFill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250372" y="3822921"/>
            <a:ext cx="8729663" cy="251256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 sz="2000" baseline="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module learning objective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Click to edit module learning objective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Click to edit module learning objective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Click to edit module learning objective</a:t>
            </a:r>
            <a:endParaRPr lang="en-US" dirty="0"/>
          </a:p>
        </p:txBody>
      </p:sp>
      <p:sp>
        <p:nvSpPr>
          <p:cNvPr id="27" name="Title 1"/>
          <p:cNvSpPr txBox="1">
            <a:spLocks/>
          </p:cNvSpPr>
          <p:nvPr userDrawn="1"/>
        </p:nvSpPr>
        <p:spPr>
          <a:xfrm>
            <a:off x="250372" y="3109283"/>
            <a:ext cx="8729663" cy="47211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3200" b="0" i="1" kern="120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0" i="0" dirty="0" smtClean="0">
                <a:solidFill>
                  <a:schemeClr val="tx1"/>
                </a:solidFill>
              </a:rPr>
              <a:t>After</a:t>
            </a:r>
            <a:r>
              <a:rPr lang="en-US" sz="2400" b="0" i="0" baseline="0" dirty="0" smtClean="0">
                <a:solidFill>
                  <a:schemeClr val="tx1"/>
                </a:solidFill>
              </a:rPr>
              <a:t> this module, you should be able to:</a:t>
            </a:r>
            <a:endParaRPr lang="en-US" sz="2400" b="0" i="0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323850" y="3634488"/>
            <a:ext cx="85058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893763"/>
            <a:ext cx="2709863" cy="149225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500" b="1" i="1"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 dirty="0" smtClean="0">
                <a:latin typeface="Palatino Linotype" panose="02040502050505030304" pitchFamily="18" charset="0"/>
              </a:rPr>
              <a:t>##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287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 userDrawn="1"/>
        </p:nvSpPr>
        <p:spPr>
          <a:xfrm>
            <a:off x="0" y="446312"/>
            <a:ext cx="9144000" cy="2035629"/>
          </a:xfrm>
          <a:custGeom>
            <a:avLst/>
            <a:gdLst>
              <a:gd name="connsiteX0" fmla="*/ 2507742 w 9144000"/>
              <a:gd name="connsiteY0" fmla="*/ 0 h 2035629"/>
              <a:gd name="connsiteX1" fmla="*/ 9144000 w 9144000"/>
              <a:gd name="connsiteY1" fmla="*/ 0 h 2035629"/>
              <a:gd name="connsiteX2" fmla="*/ 9144000 w 9144000"/>
              <a:gd name="connsiteY2" fmla="*/ 2035629 h 2035629"/>
              <a:gd name="connsiteX3" fmla="*/ 2489274 w 9144000"/>
              <a:gd name="connsiteY3" fmla="*/ 2035629 h 2035629"/>
              <a:gd name="connsiteX4" fmla="*/ 2563966 w 9144000"/>
              <a:gd name="connsiteY4" fmla="*/ 1967744 h 2035629"/>
              <a:gd name="connsiteX5" fmla="*/ 2960916 w 9144000"/>
              <a:gd name="connsiteY5" fmla="*/ 1009422 h 2035629"/>
              <a:gd name="connsiteX6" fmla="*/ 2563966 w 9144000"/>
              <a:gd name="connsiteY6" fmla="*/ 51100 h 2035629"/>
              <a:gd name="connsiteX7" fmla="*/ 0 w 9144000"/>
              <a:gd name="connsiteY7" fmla="*/ 0 h 2035629"/>
              <a:gd name="connsiteX8" fmla="*/ 703546 w 9144000"/>
              <a:gd name="connsiteY8" fmla="*/ 0 h 2035629"/>
              <a:gd name="connsiteX9" fmla="*/ 647322 w 9144000"/>
              <a:gd name="connsiteY9" fmla="*/ 51100 h 2035629"/>
              <a:gd name="connsiteX10" fmla="*/ 250372 w 9144000"/>
              <a:gd name="connsiteY10" fmla="*/ 1009422 h 2035629"/>
              <a:gd name="connsiteX11" fmla="*/ 647322 w 9144000"/>
              <a:gd name="connsiteY11" fmla="*/ 1967744 h 2035629"/>
              <a:gd name="connsiteX12" fmla="*/ 722014 w 9144000"/>
              <a:gd name="connsiteY12" fmla="*/ 2035629 h 2035629"/>
              <a:gd name="connsiteX13" fmla="*/ 0 w 9144000"/>
              <a:gd name="connsiteY13" fmla="*/ 2035629 h 203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4000" h="2035629">
                <a:moveTo>
                  <a:pt x="2507742" y="0"/>
                </a:moveTo>
                <a:lnTo>
                  <a:pt x="9144000" y="0"/>
                </a:lnTo>
                <a:lnTo>
                  <a:pt x="9144000" y="2035629"/>
                </a:lnTo>
                <a:lnTo>
                  <a:pt x="2489274" y="2035629"/>
                </a:lnTo>
                <a:lnTo>
                  <a:pt x="2563966" y="1967744"/>
                </a:lnTo>
                <a:cubicBezTo>
                  <a:pt x="2809222" y="1722488"/>
                  <a:pt x="2960916" y="1383670"/>
                  <a:pt x="2960916" y="1009422"/>
                </a:cubicBezTo>
                <a:cubicBezTo>
                  <a:pt x="2960916" y="635174"/>
                  <a:pt x="2809222" y="296356"/>
                  <a:pt x="2563966" y="51100"/>
                </a:cubicBezTo>
                <a:close/>
                <a:moveTo>
                  <a:pt x="0" y="0"/>
                </a:moveTo>
                <a:lnTo>
                  <a:pt x="703546" y="0"/>
                </a:lnTo>
                <a:lnTo>
                  <a:pt x="647322" y="51100"/>
                </a:lnTo>
                <a:cubicBezTo>
                  <a:pt x="402066" y="296356"/>
                  <a:pt x="250372" y="635174"/>
                  <a:pt x="250372" y="1009422"/>
                </a:cubicBezTo>
                <a:cubicBezTo>
                  <a:pt x="250372" y="1383670"/>
                  <a:pt x="402066" y="1722488"/>
                  <a:pt x="647322" y="1967744"/>
                </a:cubicBezTo>
                <a:lnTo>
                  <a:pt x="722014" y="2035629"/>
                </a:lnTo>
                <a:lnTo>
                  <a:pt x="0" y="203562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145972" y="446311"/>
            <a:ext cx="5834743" cy="2024393"/>
          </a:xfrm>
          <a:noFill/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aseline="0"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module title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914400" cy="365125"/>
          </a:xfrm>
        </p:spPr>
        <p:txBody>
          <a:bodyPr/>
          <a:lstStyle/>
          <a:p>
            <a:fld id="{9C6E3647-3C0A-4521-9D34-2F514674BD81}" type="datetimeFigureOut">
              <a:rPr lang="en-US" smtClean="0"/>
              <a:t>8/29/2017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92875"/>
            <a:ext cx="7315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92874"/>
            <a:ext cx="914400" cy="365125"/>
          </a:xfrm>
        </p:spPr>
        <p:txBody>
          <a:bodyPr/>
          <a:lstStyle/>
          <a:p>
            <a:fld id="{DEC46C52-D8F7-4B13-B081-C5CD9D129A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250372" y="570476"/>
            <a:ext cx="2710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1" u="none" dirty="0" smtClean="0">
                <a:solidFill>
                  <a:schemeClr val="tx1"/>
                </a:solidFill>
                <a:latin typeface="+mj-lt"/>
              </a:rPr>
              <a:t>Module</a:t>
            </a:r>
            <a:endParaRPr lang="en-US" sz="2800" b="0" i="1" u="none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250372" y="2659137"/>
            <a:ext cx="5834743" cy="59930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3200" b="0" i="1" kern="120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3600" b="0" i="0" dirty="0" smtClean="0">
                <a:solidFill>
                  <a:srgbClr val="00B0F0"/>
                </a:solidFill>
              </a:rPr>
              <a:t>Learning Objectives</a:t>
            </a:r>
            <a:endParaRPr lang="en-US" sz="3600" b="0" i="0" dirty="0">
              <a:solidFill>
                <a:srgbClr val="00B0F0"/>
              </a:solidFill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250372" y="3822921"/>
            <a:ext cx="8729663" cy="251256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 sz="2000" baseline="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module learning objective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Click to edit module learning objective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Click to edit module learning objective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Click to edit module learning objective</a:t>
            </a:r>
            <a:endParaRPr lang="en-US" dirty="0"/>
          </a:p>
        </p:txBody>
      </p:sp>
      <p:sp>
        <p:nvSpPr>
          <p:cNvPr id="27" name="Title 1"/>
          <p:cNvSpPr txBox="1">
            <a:spLocks/>
          </p:cNvSpPr>
          <p:nvPr userDrawn="1"/>
        </p:nvSpPr>
        <p:spPr>
          <a:xfrm>
            <a:off x="250372" y="3109283"/>
            <a:ext cx="8729663" cy="47211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3200" b="0" i="1" kern="120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0" i="0" dirty="0" smtClean="0">
                <a:solidFill>
                  <a:schemeClr val="tx1"/>
                </a:solidFill>
              </a:rPr>
              <a:t>After</a:t>
            </a:r>
            <a:r>
              <a:rPr lang="en-US" sz="2400" b="0" i="0" baseline="0" dirty="0" smtClean="0">
                <a:solidFill>
                  <a:schemeClr val="tx1"/>
                </a:solidFill>
              </a:rPr>
              <a:t> this module, you should be able to:</a:t>
            </a:r>
            <a:endParaRPr lang="en-US" sz="2400" b="0" i="0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323850" y="3634488"/>
            <a:ext cx="85058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893763"/>
            <a:ext cx="2709863" cy="149225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500" b="1" i="1"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 dirty="0" smtClean="0">
                <a:latin typeface="Palatino Linotype" panose="02040502050505030304" pitchFamily="18" charset="0"/>
              </a:rPr>
              <a:t>##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344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6816"/>
            <a:ext cx="4267200" cy="497318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  <a:lvl2pPr>
              <a:lnSpc>
                <a:spcPct val="100000"/>
              </a:lnSpc>
              <a:spcBef>
                <a:spcPts val="0"/>
              </a:spcBef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defRPr sz="2000"/>
            </a:lvl3pPr>
            <a:lvl4pPr>
              <a:lnSpc>
                <a:spcPct val="100000"/>
              </a:lnSpc>
              <a:spcBef>
                <a:spcPts val="0"/>
              </a:spcBef>
              <a:defRPr sz="1800"/>
            </a:lvl4pPr>
            <a:lvl5pPr>
              <a:lnSpc>
                <a:spcPct val="1000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914400" cy="365125"/>
          </a:xfrm>
        </p:spPr>
        <p:txBody>
          <a:bodyPr/>
          <a:lstStyle/>
          <a:p>
            <a:fld id="{9C6E3647-3C0A-4521-9D34-2F514674BD81}" type="datetimeFigureOut">
              <a:rPr lang="en-US" smtClean="0"/>
              <a:t>8/29/2017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92875"/>
            <a:ext cx="7315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92874"/>
            <a:ext cx="914400" cy="365125"/>
          </a:xfrm>
        </p:spPr>
        <p:txBody>
          <a:bodyPr/>
          <a:lstStyle/>
          <a:p>
            <a:fld id="{DEC46C52-D8F7-4B13-B081-C5CD9D129A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4737100" y="1376816"/>
            <a:ext cx="4267200" cy="497318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  <a:lvl2pPr>
              <a:lnSpc>
                <a:spcPct val="100000"/>
              </a:lnSpc>
              <a:spcBef>
                <a:spcPts val="0"/>
              </a:spcBef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defRPr sz="2000"/>
            </a:lvl3pPr>
            <a:lvl4pPr>
              <a:lnSpc>
                <a:spcPct val="100000"/>
              </a:lnSpc>
              <a:spcBef>
                <a:spcPts val="0"/>
              </a:spcBef>
              <a:defRPr sz="1800"/>
            </a:lvl4pPr>
            <a:lvl5pPr>
              <a:lnSpc>
                <a:spcPct val="1000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12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510" y="1284720"/>
            <a:ext cx="4343400" cy="600097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 b="0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742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5"/>
          </p:nvPr>
        </p:nvSpPr>
        <p:spPr>
          <a:xfrm>
            <a:off x="4659084" y="1284720"/>
            <a:ext cx="4343400" cy="600097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 b="0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914400" cy="365125"/>
          </a:xfrm>
        </p:spPr>
        <p:txBody>
          <a:bodyPr/>
          <a:lstStyle/>
          <a:p>
            <a:fld id="{9C6E3647-3C0A-4521-9D34-2F514674BD81}" type="datetimeFigureOut">
              <a:rPr lang="en-US" smtClean="0"/>
              <a:t>8/29/2017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92875"/>
            <a:ext cx="7315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92874"/>
            <a:ext cx="914400" cy="365125"/>
          </a:xfrm>
        </p:spPr>
        <p:txBody>
          <a:bodyPr/>
          <a:lstStyle/>
          <a:p>
            <a:fld id="{DEC46C52-D8F7-4B13-B081-C5CD9D129A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6"/>
          </p:nvPr>
        </p:nvSpPr>
        <p:spPr>
          <a:xfrm>
            <a:off x="141510" y="1972108"/>
            <a:ext cx="4343400" cy="437789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  <a:lvl2pPr>
              <a:lnSpc>
                <a:spcPct val="100000"/>
              </a:lnSpc>
              <a:spcBef>
                <a:spcPts val="0"/>
              </a:spcBef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defRPr sz="2000"/>
            </a:lvl3pPr>
            <a:lvl4pPr>
              <a:lnSpc>
                <a:spcPct val="100000"/>
              </a:lnSpc>
              <a:spcBef>
                <a:spcPts val="0"/>
              </a:spcBef>
              <a:defRPr sz="1800"/>
            </a:lvl4pPr>
            <a:lvl5pPr>
              <a:lnSpc>
                <a:spcPct val="1000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4666704" y="1972108"/>
            <a:ext cx="4343400" cy="437789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  <a:lvl2pPr>
              <a:lnSpc>
                <a:spcPct val="100000"/>
              </a:lnSpc>
              <a:spcBef>
                <a:spcPts val="0"/>
              </a:spcBef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defRPr sz="2000"/>
            </a:lvl3pPr>
            <a:lvl4pPr>
              <a:lnSpc>
                <a:spcPct val="100000"/>
              </a:lnSpc>
              <a:spcBef>
                <a:spcPts val="0"/>
              </a:spcBef>
              <a:defRPr sz="1800"/>
            </a:lvl4pPr>
            <a:lvl5pPr>
              <a:lnSpc>
                <a:spcPct val="1000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57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3A7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400" b="0" i="1" kern="1200" dirty="0">
                <a:solidFill>
                  <a:schemeClr val="bg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914400" cy="365125"/>
          </a:xfrm>
        </p:spPr>
        <p:txBody>
          <a:bodyPr/>
          <a:lstStyle/>
          <a:p>
            <a:fld id="{9C6E3647-3C0A-4521-9D34-2F514674BD81}" type="datetimeFigureOut">
              <a:rPr lang="en-US" smtClean="0"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92875"/>
            <a:ext cx="7315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92874"/>
            <a:ext cx="914400" cy="365125"/>
          </a:xfrm>
        </p:spPr>
        <p:txBody>
          <a:bodyPr/>
          <a:lstStyle/>
          <a:p>
            <a:fld id="{DEC46C52-D8F7-4B13-B081-C5CD9D129A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78253" y="1379311"/>
            <a:ext cx="8787493" cy="4923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416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ule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/>
        </p:nvSpPr>
        <p:spPr>
          <a:xfrm>
            <a:off x="0" y="446312"/>
            <a:ext cx="9144000" cy="2035629"/>
          </a:xfrm>
          <a:custGeom>
            <a:avLst/>
            <a:gdLst>
              <a:gd name="connsiteX0" fmla="*/ 2507742 w 9144000"/>
              <a:gd name="connsiteY0" fmla="*/ 0 h 2035629"/>
              <a:gd name="connsiteX1" fmla="*/ 9144000 w 9144000"/>
              <a:gd name="connsiteY1" fmla="*/ 0 h 2035629"/>
              <a:gd name="connsiteX2" fmla="*/ 9144000 w 9144000"/>
              <a:gd name="connsiteY2" fmla="*/ 2035629 h 2035629"/>
              <a:gd name="connsiteX3" fmla="*/ 2489274 w 9144000"/>
              <a:gd name="connsiteY3" fmla="*/ 2035629 h 2035629"/>
              <a:gd name="connsiteX4" fmla="*/ 2563966 w 9144000"/>
              <a:gd name="connsiteY4" fmla="*/ 1967744 h 2035629"/>
              <a:gd name="connsiteX5" fmla="*/ 2960916 w 9144000"/>
              <a:gd name="connsiteY5" fmla="*/ 1009422 h 2035629"/>
              <a:gd name="connsiteX6" fmla="*/ 2563966 w 9144000"/>
              <a:gd name="connsiteY6" fmla="*/ 51100 h 2035629"/>
              <a:gd name="connsiteX7" fmla="*/ 0 w 9144000"/>
              <a:gd name="connsiteY7" fmla="*/ 0 h 2035629"/>
              <a:gd name="connsiteX8" fmla="*/ 703546 w 9144000"/>
              <a:gd name="connsiteY8" fmla="*/ 0 h 2035629"/>
              <a:gd name="connsiteX9" fmla="*/ 647322 w 9144000"/>
              <a:gd name="connsiteY9" fmla="*/ 51100 h 2035629"/>
              <a:gd name="connsiteX10" fmla="*/ 250372 w 9144000"/>
              <a:gd name="connsiteY10" fmla="*/ 1009422 h 2035629"/>
              <a:gd name="connsiteX11" fmla="*/ 647322 w 9144000"/>
              <a:gd name="connsiteY11" fmla="*/ 1967744 h 2035629"/>
              <a:gd name="connsiteX12" fmla="*/ 722014 w 9144000"/>
              <a:gd name="connsiteY12" fmla="*/ 2035629 h 2035629"/>
              <a:gd name="connsiteX13" fmla="*/ 0 w 9144000"/>
              <a:gd name="connsiteY13" fmla="*/ 2035629 h 203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4000" h="2035629">
                <a:moveTo>
                  <a:pt x="2507742" y="0"/>
                </a:moveTo>
                <a:lnTo>
                  <a:pt x="9144000" y="0"/>
                </a:lnTo>
                <a:lnTo>
                  <a:pt x="9144000" y="2035629"/>
                </a:lnTo>
                <a:lnTo>
                  <a:pt x="2489274" y="2035629"/>
                </a:lnTo>
                <a:lnTo>
                  <a:pt x="2563966" y="1967744"/>
                </a:lnTo>
                <a:cubicBezTo>
                  <a:pt x="2809222" y="1722488"/>
                  <a:pt x="2960916" y="1383670"/>
                  <a:pt x="2960916" y="1009422"/>
                </a:cubicBezTo>
                <a:cubicBezTo>
                  <a:pt x="2960916" y="635174"/>
                  <a:pt x="2809222" y="296356"/>
                  <a:pt x="2563966" y="51100"/>
                </a:cubicBezTo>
                <a:close/>
                <a:moveTo>
                  <a:pt x="0" y="0"/>
                </a:moveTo>
                <a:lnTo>
                  <a:pt x="703546" y="0"/>
                </a:lnTo>
                <a:lnTo>
                  <a:pt x="647322" y="51100"/>
                </a:lnTo>
                <a:cubicBezTo>
                  <a:pt x="402066" y="296356"/>
                  <a:pt x="250372" y="635174"/>
                  <a:pt x="250372" y="1009422"/>
                </a:cubicBezTo>
                <a:cubicBezTo>
                  <a:pt x="250372" y="1383670"/>
                  <a:pt x="402066" y="1722488"/>
                  <a:pt x="647322" y="1967744"/>
                </a:cubicBezTo>
                <a:lnTo>
                  <a:pt x="722014" y="2035629"/>
                </a:lnTo>
                <a:lnTo>
                  <a:pt x="0" y="203562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145972" y="446311"/>
            <a:ext cx="5834743" cy="2024393"/>
          </a:xfrm>
          <a:noFill/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aseline="0"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module title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914400" cy="365125"/>
          </a:xfrm>
        </p:spPr>
        <p:txBody>
          <a:bodyPr/>
          <a:lstStyle/>
          <a:p>
            <a:fld id="{9C6E3647-3C0A-4521-9D34-2F514674BD81}" type="datetimeFigureOut">
              <a:rPr lang="en-US" smtClean="0"/>
              <a:t>8/29/2017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92875"/>
            <a:ext cx="7315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92874"/>
            <a:ext cx="914400" cy="365125"/>
          </a:xfrm>
        </p:spPr>
        <p:txBody>
          <a:bodyPr/>
          <a:lstStyle/>
          <a:p>
            <a:fld id="{DEC46C52-D8F7-4B13-B081-C5CD9D129A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0372" y="570476"/>
            <a:ext cx="2710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1" u="none" dirty="0" smtClean="0">
                <a:solidFill>
                  <a:schemeClr val="tx1"/>
                </a:solidFill>
                <a:latin typeface="+mj-lt"/>
              </a:rPr>
              <a:t>Module</a:t>
            </a:r>
            <a:endParaRPr lang="en-US" sz="2800" b="0" i="1" u="none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50372" y="2659137"/>
            <a:ext cx="5834743" cy="59930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3200" b="0" i="1" kern="120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3600" b="0" i="0" dirty="0" smtClean="0">
                <a:solidFill>
                  <a:schemeClr val="accent2"/>
                </a:solidFill>
              </a:rPr>
              <a:t>Learning Objectives</a:t>
            </a:r>
            <a:endParaRPr lang="en-US" sz="3600" b="0" i="0" dirty="0">
              <a:solidFill>
                <a:schemeClr val="accent2"/>
              </a:solidFill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250372" y="3822921"/>
            <a:ext cx="8729663" cy="251256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 sz="2000" baseline="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module learning objective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Click to edit module learning objective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Click to edit module learning objective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Click to edit module learning objective</a:t>
            </a:r>
            <a:endParaRPr lang="en-US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50372" y="3109283"/>
            <a:ext cx="8729663" cy="47211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3200" b="0" i="1" kern="120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0" i="0" dirty="0" smtClean="0">
                <a:solidFill>
                  <a:schemeClr val="tx1"/>
                </a:solidFill>
              </a:rPr>
              <a:t>After</a:t>
            </a:r>
            <a:r>
              <a:rPr lang="en-US" sz="2400" b="0" i="0" baseline="0" dirty="0" smtClean="0">
                <a:solidFill>
                  <a:schemeClr val="tx1"/>
                </a:solidFill>
              </a:rPr>
              <a:t> this module, you should be able to:</a:t>
            </a:r>
            <a:endParaRPr lang="en-US" sz="2400" b="0" i="0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23850" y="3634488"/>
            <a:ext cx="85058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893763"/>
            <a:ext cx="2709863" cy="149225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500" b="1" i="1"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 dirty="0" smtClean="0">
                <a:latin typeface="Palatino Linotype" panose="02040502050505030304" pitchFamily="18" charset="0"/>
              </a:rPr>
              <a:t>##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816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ule Hea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/>
        </p:nvSpPr>
        <p:spPr>
          <a:xfrm>
            <a:off x="0" y="446312"/>
            <a:ext cx="9144000" cy="2035629"/>
          </a:xfrm>
          <a:custGeom>
            <a:avLst/>
            <a:gdLst>
              <a:gd name="connsiteX0" fmla="*/ 2507742 w 9144000"/>
              <a:gd name="connsiteY0" fmla="*/ 0 h 2035629"/>
              <a:gd name="connsiteX1" fmla="*/ 9144000 w 9144000"/>
              <a:gd name="connsiteY1" fmla="*/ 0 h 2035629"/>
              <a:gd name="connsiteX2" fmla="*/ 9144000 w 9144000"/>
              <a:gd name="connsiteY2" fmla="*/ 2035629 h 2035629"/>
              <a:gd name="connsiteX3" fmla="*/ 2489274 w 9144000"/>
              <a:gd name="connsiteY3" fmla="*/ 2035629 h 2035629"/>
              <a:gd name="connsiteX4" fmla="*/ 2563966 w 9144000"/>
              <a:gd name="connsiteY4" fmla="*/ 1967744 h 2035629"/>
              <a:gd name="connsiteX5" fmla="*/ 2960916 w 9144000"/>
              <a:gd name="connsiteY5" fmla="*/ 1009422 h 2035629"/>
              <a:gd name="connsiteX6" fmla="*/ 2563966 w 9144000"/>
              <a:gd name="connsiteY6" fmla="*/ 51100 h 2035629"/>
              <a:gd name="connsiteX7" fmla="*/ 0 w 9144000"/>
              <a:gd name="connsiteY7" fmla="*/ 0 h 2035629"/>
              <a:gd name="connsiteX8" fmla="*/ 703546 w 9144000"/>
              <a:gd name="connsiteY8" fmla="*/ 0 h 2035629"/>
              <a:gd name="connsiteX9" fmla="*/ 647322 w 9144000"/>
              <a:gd name="connsiteY9" fmla="*/ 51100 h 2035629"/>
              <a:gd name="connsiteX10" fmla="*/ 250372 w 9144000"/>
              <a:gd name="connsiteY10" fmla="*/ 1009422 h 2035629"/>
              <a:gd name="connsiteX11" fmla="*/ 647322 w 9144000"/>
              <a:gd name="connsiteY11" fmla="*/ 1967744 h 2035629"/>
              <a:gd name="connsiteX12" fmla="*/ 722014 w 9144000"/>
              <a:gd name="connsiteY12" fmla="*/ 2035629 h 2035629"/>
              <a:gd name="connsiteX13" fmla="*/ 0 w 9144000"/>
              <a:gd name="connsiteY13" fmla="*/ 2035629 h 203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4000" h="2035629">
                <a:moveTo>
                  <a:pt x="2507742" y="0"/>
                </a:moveTo>
                <a:lnTo>
                  <a:pt x="9144000" y="0"/>
                </a:lnTo>
                <a:lnTo>
                  <a:pt x="9144000" y="2035629"/>
                </a:lnTo>
                <a:lnTo>
                  <a:pt x="2489274" y="2035629"/>
                </a:lnTo>
                <a:lnTo>
                  <a:pt x="2563966" y="1967744"/>
                </a:lnTo>
                <a:cubicBezTo>
                  <a:pt x="2809222" y="1722488"/>
                  <a:pt x="2960916" y="1383670"/>
                  <a:pt x="2960916" y="1009422"/>
                </a:cubicBezTo>
                <a:cubicBezTo>
                  <a:pt x="2960916" y="635174"/>
                  <a:pt x="2809222" y="296356"/>
                  <a:pt x="2563966" y="51100"/>
                </a:cubicBezTo>
                <a:close/>
                <a:moveTo>
                  <a:pt x="0" y="0"/>
                </a:moveTo>
                <a:lnTo>
                  <a:pt x="703546" y="0"/>
                </a:lnTo>
                <a:lnTo>
                  <a:pt x="647322" y="51100"/>
                </a:lnTo>
                <a:cubicBezTo>
                  <a:pt x="402066" y="296356"/>
                  <a:pt x="250372" y="635174"/>
                  <a:pt x="250372" y="1009422"/>
                </a:cubicBezTo>
                <a:cubicBezTo>
                  <a:pt x="250372" y="1383670"/>
                  <a:pt x="402066" y="1722488"/>
                  <a:pt x="647322" y="1967744"/>
                </a:cubicBezTo>
                <a:lnTo>
                  <a:pt x="722014" y="2035629"/>
                </a:lnTo>
                <a:lnTo>
                  <a:pt x="0" y="20356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145972" y="446311"/>
            <a:ext cx="5834743" cy="2024393"/>
          </a:xfrm>
          <a:noFill/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aseline="0"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module title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914400" cy="365125"/>
          </a:xfrm>
        </p:spPr>
        <p:txBody>
          <a:bodyPr/>
          <a:lstStyle/>
          <a:p>
            <a:fld id="{9C6E3647-3C0A-4521-9D34-2F514674BD81}" type="datetimeFigureOut">
              <a:rPr lang="en-US" smtClean="0"/>
              <a:t>8/29/2017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92875"/>
            <a:ext cx="7315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92874"/>
            <a:ext cx="914400" cy="365125"/>
          </a:xfrm>
        </p:spPr>
        <p:txBody>
          <a:bodyPr/>
          <a:lstStyle/>
          <a:p>
            <a:fld id="{DEC46C52-D8F7-4B13-B081-C5CD9D129A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0372" y="570476"/>
            <a:ext cx="2710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1" u="none" dirty="0" smtClean="0">
                <a:solidFill>
                  <a:schemeClr val="tx1"/>
                </a:solidFill>
                <a:latin typeface="+mj-lt"/>
              </a:rPr>
              <a:t>Module</a:t>
            </a:r>
            <a:endParaRPr lang="en-US" sz="2800" b="0" i="1" u="none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50372" y="2659137"/>
            <a:ext cx="5834743" cy="59930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3200" b="0" i="1" kern="120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3600" b="0" i="0" dirty="0" smtClean="0">
                <a:solidFill>
                  <a:srgbClr val="70AD47"/>
                </a:solidFill>
              </a:rPr>
              <a:t>Learning Objectives</a:t>
            </a:r>
            <a:endParaRPr lang="en-US" sz="3600" b="0" i="0" dirty="0">
              <a:solidFill>
                <a:srgbClr val="70AD47"/>
              </a:solidFill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250372" y="3822921"/>
            <a:ext cx="8729663" cy="251256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 sz="2000" baseline="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module learning objective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Click to edit module learning objective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Click to edit module learning objective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Click to edit module learning objective</a:t>
            </a:r>
            <a:endParaRPr lang="en-US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50372" y="3109283"/>
            <a:ext cx="8729663" cy="47211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3200" b="0" i="1" kern="120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0" i="0" dirty="0" smtClean="0">
                <a:solidFill>
                  <a:schemeClr val="tx1"/>
                </a:solidFill>
              </a:rPr>
              <a:t>After</a:t>
            </a:r>
            <a:r>
              <a:rPr lang="en-US" sz="2400" b="0" i="0" baseline="0" dirty="0" smtClean="0">
                <a:solidFill>
                  <a:schemeClr val="tx1"/>
                </a:solidFill>
              </a:rPr>
              <a:t> this module, you should be able to:</a:t>
            </a:r>
            <a:endParaRPr lang="en-US" sz="2400" b="0" i="0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23850" y="3634488"/>
            <a:ext cx="85058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893763"/>
            <a:ext cx="2709863" cy="149225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500" b="1" i="1"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 dirty="0" smtClean="0">
                <a:latin typeface="Palatino Linotype" panose="02040502050505030304" pitchFamily="18" charset="0"/>
              </a:rPr>
              <a:t>##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967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ule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/>
        </p:nvSpPr>
        <p:spPr>
          <a:xfrm>
            <a:off x="0" y="446312"/>
            <a:ext cx="9144000" cy="2035629"/>
          </a:xfrm>
          <a:custGeom>
            <a:avLst/>
            <a:gdLst>
              <a:gd name="connsiteX0" fmla="*/ 2507742 w 9144000"/>
              <a:gd name="connsiteY0" fmla="*/ 0 h 2035629"/>
              <a:gd name="connsiteX1" fmla="*/ 9144000 w 9144000"/>
              <a:gd name="connsiteY1" fmla="*/ 0 h 2035629"/>
              <a:gd name="connsiteX2" fmla="*/ 9144000 w 9144000"/>
              <a:gd name="connsiteY2" fmla="*/ 2035629 h 2035629"/>
              <a:gd name="connsiteX3" fmla="*/ 2489274 w 9144000"/>
              <a:gd name="connsiteY3" fmla="*/ 2035629 h 2035629"/>
              <a:gd name="connsiteX4" fmla="*/ 2563966 w 9144000"/>
              <a:gd name="connsiteY4" fmla="*/ 1967744 h 2035629"/>
              <a:gd name="connsiteX5" fmla="*/ 2960916 w 9144000"/>
              <a:gd name="connsiteY5" fmla="*/ 1009422 h 2035629"/>
              <a:gd name="connsiteX6" fmla="*/ 2563966 w 9144000"/>
              <a:gd name="connsiteY6" fmla="*/ 51100 h 2035629"/>
              <a:gd name="connsiteX7" fmla="*/ 0 w 9144000"/>
              <a:gd name="connsiteY7" fmla="*/ 0 h 2035629"/>
              <a:gd name="connsiteX8" fmla="*/ 703546 w 9144000"/>
              <a:gd name="connsiteY8" fmla="*/ 0 h 2035629"/>
              <a:gd name="connsiteX9" fmla="*/ 647322 w 9144000"/>
              <a:gd name="connsiteY9" fmla="*/ 51100 h 2035629"/>
              <a:gd name="connsiteX10" fmla="*/ 250372 w 9144000"/>
              <a:gd name="connsiteY10" fmla="*/ 1009422 h 2035629"/>
              <a:gd name="connsiteX11" fmla="*/ 647322 w 9144000"/>
              <a:gd name="connsiteY11" fmla="*/ 1967744 h 2035629"/>
              <a:gd name="connsiteX12" fmla="*/ 722014 w 9144000"/>
              <a:gd name="connsiteY12" fmla="*/ 2035629 h 2035629"/>
              <a:gd name="connsiteX13" fmla="*/ 0 w 9144000"/>
              <a:gd name="connsiteY13" fmla="*/ 2035629 h 203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4000" h="2035629">
                <a:moveTo>
                  <a:pt x="2507742" y="0"/>
                </a:moveTo>
                <a:lnTo>
                  <a:pt x="9144000" y="0"/>
                </a:lnTo>
                <a:lnTo>
                  <a:pt x="9144000" y="2035629"/>
                </a:lnTo>
                <a:lnTo>
                  <a:pt x="2489274" y="2035629"/>
                </a:lnTo>
                <a:lnTo>
                  <a:pt x="2563966" y="1967744"/>
                </a:lnTo>
                <a:cubicBezTo>
                  <a:pt x="2809222" y="1722488"/>
                  <a:pt x="2960916" y="1383670"/>
                  <a:pt x="2960916" y="1009422"/>
                </a:cubicBezTo>
                <a:cubicBezTo>
                  <a:pt x="2960916" y="635174"/>
                  <a:pt x="2809222" y="296356"/>
                  <a:pt x="2563966" y="51100"/>
                </a:cubicBezTo>
                <a:close/>
                <a:moveTo>
                  <a:pt x="0" y="0"/>
                </a:moveTo>
                <a:lnTo>
                  <a:pt x="703546" y="0"/>
                </a:lnTo>
                <a:lnTo>
                  <a:pt x="647322" y="51100"/>
                </a:lnTo>
                <a:cubicBezTo>
                  <a:pt x="402066" y="296356"/>
                  <a:pt x="250372" y="635174"/>
                  <a:pt x="250372" y="1009422"/>
                </a:cubicBezTo>
                <a:cubicBezTo>
                  <a:pt x="250372" y="1383670"/>
                  <a:pt x="402066" y="1722488"/>
                  <a:pt x="647322" y="1967744"/>
                </a:cubicBezTo>
                <a:lnTo>
                  <a:pt x="722014" y="2035629"/>
                </a:lnTo>
                <a:lnTo>
                  <a:pt x="0" y="203562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145972" y="446311"/>
            <a:ext cx="5834743" cy="2024393"/>
          </a:xfrm>
          <a:noFill/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aseline="0"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module title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914400" cy="365125"/>
          </a:xfrm>
        </p:spPr>
        <p:txBody>
          <a:bodyPr/>
          <a:lstStyle/>
          <a:p>
            <a:fld id="{9C6E3647-3C0A-4521-9D34-2F514674BD81}" type="datetimeFigureOut">
              <a:rPr lang="en-US" smtClean="0"/>
              <a:t>8/29/2017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92875"/>
            <a:ext cx="7315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92874"/>
            <a:ext cx="914400" cy="365125"/>
          </a:xfrm>
        </p:spPr>
        <p:txBody>
          <a:bodyPr/>
          <a:lstStyle/>
          <a:p>
            <a:fld id="{DEC46C52-D8F7-4B13-B081-C5CD9D129A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0372" y="570476"/>
            <a:ext cx="2710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1" u="none" dirty="0" smtClean="0">
                <a:solidFill>
                  <a:schemeClr val="tx1"/>
                </a:solidFill>
                <a:latin typeface="+mj-lt"/>
              </a:rPr>
              <a:t>Module</a:t>
            </a:r>
            <a:endParaRPr lang="en-US" sz="2800" b="0" i="1" u="none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50372" y="2659137"/>
            <a:ext cx="5834743" cy="59930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3200" b="0" i="1" kern="120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3600" b="0" i="0" dirty="0" smtClean="0">
                <a:solidFill>
                  <a:schemeClr val="accent4"/>
                </a:solidFill>
              </a:rPr>
              <a:t>Learning Objectives</a:t>
            </a:r>
            <a:endParaRPr lang="en-US" sz="3600" b="0" i="0" dirty="0">
              <a:solidFill>
                <a:schemeClr val="accent4"/>
              </a:solidFill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250372" y="3822921"/>
            <a:ext cx="8729663" cy="251256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 sz="2000" baseline="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module learning objective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Click to edit module learning objective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Click to edit module learning objective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Click to edit module learning objective</a:t>
            </a:r>
            <a:endParaRPr lang="en-US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50372" y="3109283"/>
            <a:ext cx="8729663" cy="47211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3200" b="0" i="1" kern="120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0" i="0" dirty="0" smtClean="0">
                <a:solidFill>
                  <a:schemeClr val="tx1"/>
                </a:solidFill>
              </a:rPr>
              <a:t>After</a:t>
            </a:r>
            <a:r>
              <a:rPr lang="en-US" sz="2400" b="0" i="0" baseline="0" dirty="0" smtClean="0">
                <a:solidFill>
                  <a:schemeClr val="tx1"/>
                </a:solidFill>
              </a:rPr>
              <a:t> this module, you should be able to:</a:t>
            </a:r>
            <a:endParaRPr lang="en-US" sz="2400" b="0" i="0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23850" y="3634488"/>
            <a:ext cx="85058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893763"/>
            <a:ext cx="2709863" cy="149225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500" b="1" i="1"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 dirty="0" smtClean="0">
                <a:latin typeface="Palatino Linotype" panose="02040502050505030304" pitchFamily="18" charset="0"/>
              </a:rPr>
              <a:t>##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780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ule Header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/>
        </p:nvSpPr>
        <p:spPr>
          <a:xfrm>
            <a:off x="0" y="446312"/>
            <a:ext cx="9144000" cy="2035629"/>
          </a:xfrm>
          <a:custGeom>
            <a:avLst/>
            <a:gdLst>
              <a:gd name="connsiteX0" fmla="*/ 2507742 w 9144000"/>
              <a:gd name="connsiteY0" fmla="*/ 0 h 2035629"/>
              <a:gd name="connsiteX1" fmla="*/ 9144000 w 9144000"/>
              <a:gd name="connsiteY1" fmla="*/ 0 h 2035629"/>
              <a:gd name="connsiteX2" fmla="*/ 9144000 w 9144000"/>
              <a:gd name="connsiteY2" fmla="*/ 2035629 h 2035629"/>
              <a:gd name="connsiteX3" fmla="*/ 2489274 w 9144000"/>
              <a:gd name="connsiteY3" fmla="*/ 2035629 h 2035629"/>
              <a:gd name="connsiteX4" fmla="*/ 2563966 w 9144000"/>
              <a:gd name="connsiteY4" fmla="*/ 1967744 h 2035629"/>
              <a:gd name="connsiteX5" fmla="*/ 2960916 w 9144000"/>
              <a:gd name="connsiteY5" fmla="*/ 1009422 h 2035629"/>
              <a:gd name="connsiteX6" fmla="*/ 2563966 w 9144000"/>
              <a:gd name="connsiteY6" fmla="*/ 51100 h 2035629"/>
              <a:gd name="connsiteX7" fmla="*/ 0 w 9144000"/>
              <a:gd name="connsiteY7" fmla="*/ 0 h 2035629"/>
              <a:gd name="connsiteX8" fmla="*/ 703546 w 9144000"/>
              <a:gd name="connsiteY8" fmla="*/ 0 h 2035629"/>
              <a:gd name="connsiteX9" fmla="*/ 647322 w 9144000"/>
              <a:gd name="connsiteY9" fmla="*/ 51100 h 2035629"/>
              <a:gd name="connsiteX10" fmla="*/ 250372 w 9144000"/>
              <a:gd name="connsiteY10" fmla="*/ 1009422 h 2035629"/>
              <a:gd name="connsiteX11" fmla="*/ 647322 w 9144000"/>
              <a:gd name="connsiteY11" fmla="*/ 1967744 h 2035629"/>
              <a:gd name="connsiteX12" fmla="*/ 722014 w 9144000"/>
              <a:gd name="connsiteY12" fmla="*/ 2035629 h 2035629"/>
              <a:gd name="connsiteX13" fmla="*/ 0 w 9144000"/>
              <a:gd name="connsiteY13" fmla="*/ 2035629 h 203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4000" h="2035629">
                <a:moveTo>
                  <a:pt x="2507742" y="0"/>
                </a:moveTo>
                <a:lnTo>
                  <a:pt x="9144000" y="0"/>
                </a:lnTo>
                <a:lnTo>
                  <a:pt x="9144000" y="2035629"/>
                </a:lnTo>
                <a:lnTo>
                  <a:pt x="2489274" y="2035629"/>
                </a:lnTo>
                <a:lnTo>
                  <a:pt x="2563966" y="1967744"/>
                </a:lnTo>
                <a:cubicBezTo>
                  <a:pt x="2809222" y="1722488"/>
                  <a:pt x="2960916" y="1383670"/>
                  <a:pt x="2960916" y="1009422"/>
                </a:cubicBezTo>
                <a:cubicBezTo>
                  <a:pt x="2960916" y="635174"/>
                  <a:pt x="2809222" y="296356"/>
                  <a:pt x="2563966" y="51100"/>
                </a:cubicBezTo>
                <a:close/>
                <a:moveTo>
                  <a:pt x="0" y="0"/>
                </a:moveTo>
                <a:lnTo>
                  <a:pt x="703546" y="0"/>
                </a:lnTo>
                <a:lnTo>
                  <a:pt x="647322" y="51100"/>
                </a:lnTo>
                <a:cubicBezTo>
                  <a:pt x="402066" y="296356"/>
                  <a:pt x="250372" y="635174"/>
                  <a:pt x="250372" y="1009422"/>
                </a:cubicBezTo>
                <a:cubicBezTo>
                  <a:pt x="250372" y="1383670"/>
                  <a:pt x="402066" y="1722488"/>
                  <a:pt x="647322" y="1967744"/>
                </a:cubicBezTo>
                <a:lnTo>
                  <a:pt x="722014" y="2035629"/>
                </a:lnTo>
                <a:lnTo>
                  <a:pt x="0" y="203562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145972" y="446311"/>
            <a:ext cx="5834743" cy="2024393"/>
          </a:xfrm>
          <a:noFill/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aseline="0"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module title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914400" cy="365125"/>
          </a:xfrm>
        </p:spPr>
        <p:txBody>
          <a:bodyPr/>
          <a:lstStyle/>
          <a:p>
            <a:fld id="{9C6E3647-3C0A-4521-9D34-2F514674BD81}" type="datetimeFigureOut">
              <a:rPr lang="en-US" smtClean="0"/>
              <a:t>8/29/2017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92875"/>
            <a:ext cx="7315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92874"/>
            <a:ext cx="914400" cy="365125"/>
          </a:xfrm>
        </p:spPr>
        <p:txBody>
          <a:bodyPr/>
          <a:lstStyle/>
          <a:p>
            <a:fld id="{DEC46C52-D8F7-4B13-B081-C5CD9D129A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0372" y="570476"/>
            <a:ext cx="2710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1" u="none" dirty="0" smtClean="0">
                <a:solidFill>
                  <a:schemeClr val="tx1"/>
                </a:solidFill>
                <a:latin typeface="+mj-lt"/>
              </a:rPr>
              <a:t>Module</a:t>
            </a:r>
            <a:endParaRPr lang="en-US" sz="2800" b="0" i="1" u="none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50372" y="2659137"/>
            <a:ext cx="5834743" cy="59930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3200" b="0" i="1" kern="120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3600" b="0" i="0" dirty="0" smtClean="0">
                <a:solidFill>
                  <a:srgbClr val="00B0F0"/>
                </a:solidFill>
              </a:rPr>
              <a:t>Learning Objectives</a:t>
            </a:r>
            <a:endParaRPr lang="en-US" sz="3600" b="0" i="0" dirty="0">
              <a:solidFill>
                <a:srgbClr val="00B0F0"/>
              </a:solidFill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250372" y="3822921"/>
            <a:ext cx="8729663" cy="251256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 sz="2000" baseline="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module learning objective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Click to edit module learning objective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Click to edit module learning objective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Click to edit module learning objective</a:t>
            </a:r>
            <a:endParaRPr lang="en-US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50372" y="3109283"/>
            <a:ext cx="8729663" cy="47211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3200" b="0" i="1" kern="120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b="0" i="0" dirty="0" smtClean="0">
                <a:solidFill>
                  <a:schemeClr val="tx1"/>
                </a:solidFill>
              </a:rPr>
              <a:t>After</a:t>
            </a:r>
            <a:r>
              <a:rPr lang="en-US" sz="2400" b="0" i="0" baseline="0" dirty="0" smtClean="0">
                <a:solidFill>
                  <a:schemeClr val="tx1"/>
                </a:solidFill>
              </a:rPr>
              <a:t> this module, you should be able to:</a:t>
            </a:r>
            <a:endParaRPr lang="en-US" sz="2400" b="0" i="0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23850" y="3634488"/>
            <a:ext cx="85058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893763"/>
            <a:ext cx="2709863" cy="149225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500" b="1" i="1"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 dirty="0" smtClean="0">
                <a:latin typeface="Palatino Linotype" panose="02040502050505030304" pitchFamily="18" charset="0"/>
              </a:rPr>
              <a:t>##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879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6816"/>
            <a:ext cx="4267200" cy="497318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  <a:lvl2pPr>
              <a:lnSpc>
                <a:spcPct val="100000"/>
              </a:lnSpc>
              <a:spcBef>
                <a:spcPts val="0"/>
              </a:spcBef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defRPr sz="2000"/>
            </a:lvl3pPr>
            <a:lvl4pPr>
              <a:lnSpc>
                <a:spcPct val="100000"/>
              </a:lnSpc>
              <a:spcBef>
                <a:spcPts val="0"/>
              </a:spcBef>
              <a:defRPr sz="1800"/>
            </a:lvl4pPr>
            <a:lvl5pPr>
              <a:lnSpc>
                <a:spcPct val="1000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914400" cy="365125"/>
          </a:xfrm>
        </p:spPr>
        <p:txBody>
          <a:bodyPr/>
          <a:lstStyle/>
          <a:p>
            <a:fld id="{9C6E3647-3C0A-4521-9D34-2F514674BD81}" type="datetimeFigureOut">
              <a:rPr lang="en-US" smtClean="0"/>
              <a:t>8/29/2017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92875"/>
            <a:ext cx="7315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92874"/>
            <a:ext cx="914400" cy="365125"/>
          </a:xfrm>
        </p:spPr>
        <p:txBody>
          <a:bodyPr/>
          <a:lstStyle/>
          <a:p>
            <a:fld id="{DEC46C52-D8F7-4B13-B081-C5CD9D129A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4737100" y="1376816"/>
            <a:ext cx="4267200" cy="497318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  <a:lvl2pPr>
              <a:lnSpc>
                <a:spcPct val="100000"/>
              </a:lnSpc>
              <a:spcBef>
                <a:spcPts val="0"/>
              </a:spcBef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defRPr sz="2000"/>
            </a:lvl3pPr>
            <a:lvl4pPr>
              <a:lnSpc>
                <a:spcPct val="100000"/>
              </a:lnSpc>
              <a:spcBef>
                <a:spcPts val="0"/>
              </a:spcBef>
              <a:defRPr sz="1800"/>
            </a:lvl4pPr>
            <a:lvl5pPr>
              <a:lnSpc>
                <a:spcPct val="1000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34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510" y="1284720"/>
            <a:ext cx="4343400" cy="600097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 b="0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742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5"/>
          </p:nvPr>
        </p:nvSpPr>
        <p:spPr>
          <a:xfrm>
            <a:off x="4659084" y="1284720"/>
            <a:ext cx="4343400" cy="600097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 b="0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914400" cy="365125"/>
          </a:xfrm>
        </p:spPr>
        <p:txBody>
          <a:bodyPr/>
          <a:lstStyle/>
          <a:p>
            <a:fld id="{9C6E3647-3C0A-4521-9D34-2F514674BD81}" type="datetimeFigureOut">
              <a:rPr lang="en-US" smtClean="0"/>
              <a:t>8/29/2017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92875"/>
            <a:ext cx="7315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92874"/>
            <a:ext cx="914400" cy="365125"/>
          </a:xfrm>
        </p:spPr>
        <p:txBody>
          <a:bodyPr/>
          <a:lstStyle/>
          <a:p>
            <a:fld id="{DEC46C52-D8F7-4B13-B081-C5CD9D129A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6"/>
          </p:nvPr>
        </p:nvSpPr>
        <p:spPr>
          <a:xfrm>
            <a:off x="141510" y="1972108"/>
            <a:ext cx="4343400" cy="437789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  <a:lvl2pPr>
              <a:lnSpc>
                <a:spcPct val="100000"/>
              </a:lnSpc>
              <a:spcBef>
                <a:spcPts val="0"/>
              </a:spcBef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defRPr sz="2000"/>
            </a:lvl3pPr>
            <a:lvl4pPr>
              <a:lnSpc>
                <a:spcPct val="100000"/>
              </a:lnSpc>
              <a:spcBef>
                <a:spcPts val="0"/>
              </a:spcBef>
              <a:defRPr sz="1800"/>
            </a:lvl4pPr>
            <a:lvl5pPr>
              <a:lnSpc>
                <a:spcPct val="1000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4666704" y="1972108"/>
            <a:ext cx="4343400" cy="437789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  <a:lvl2pPr>
              <a:lnSpc>
                <a:spcPct val="100000"/>
              </a:lnSpc>
              <a:spcBef>
                <a:spcPts val="0"/>
              </a:spcBef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defRPr sz="2000"/>
            </a:lvl3pPr>
            <a:lvl4pPr>
              <a:lnSpc>
                <a:spcPct val="100000"/>
              </a:lnSpc>
              <a:spcBef>
                <a:spcPts val="0"/>
              </a:spcBef>
              <a:defRPr sz="1800"/>
            </a:lvl4pPr>
            <a:lvl5pPr>
              <a:lnSpc>
                <a:spcPct val="1000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680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914400" cy="365125"/>
          </a:xfrm>
        </p:spPr>
        <p:txBody>
          <a:bodyPr/>
          <a:lstStyle/>
          <a:p>
            <a:fld id="{9C6E3647-3C0A-4521-9D34-2F514674BD81}" type="datetimeFigureOut">
              <a:rPr lang="en-US" smtClean="0"/>
              <a:t>8/29/2017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92875"/>
            <a:ext cx="7315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92874"/>
            <a:ext cx="914400" cy="365125"/>
          </a:xfrm>
        </p:spPr>
        <p:txBody>
          <a:bodyPr/>
          <a:lstStyle/>
          <a:p>
            <a:fld id="{DEC46C52-D8F7-4B13-B081-C5CD9D129A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958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7429"/>
          </a:xfrm>
          <a:prstGeom prst="rect">
            <a:avLst/>
          </a:prstGeom>
          <a:solidFill>
            <a:srgbClr val="0073A7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253" y="1379311"/>
            <a:ext cx="8787493" cy="4923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83803"/>
            <a:ext cx="9144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E3647-3C0A-4521-9D34-2F514674BD81}" type="datetimeFigureOut">
              <a:rPr lang="en-US" smtClean="0"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6483803"/>
            <a:ext cx="73152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83803"/>
            <a:ext cx="9144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6C52-D8F7-4B13-B081-C5CD9D129A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59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62" r:id="rId13"/>
    <p:sldLayoutId id="2147483663" r:id="rId14"/>
    <p:sldLayoutId id="2147483669" r:id="rId15"/>
    <p:sldLayoutId id="2147483671" r:id="rId16"/>
    <p:sldLayoutId id="2147483664" r:id="rId17"/>
    <p:sldLayoutId id="2147483665" r:id="rId1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4400" b="0" i="1" kern="1200" dirty="0">
          <a:solidFill>
            <a:schemeClr val="bg1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SzPct val="75000"/>
        <a:buFont typeface="Calibri Light" panose="020F0302020204030204" pitchFamily="34" charset="0"/>
        <a:buChar char="‒"/>
        <a:defRPr sz="3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Calibri Light" panose="020F0302020204030204" pitchFamily="34" charset="0"/>
        <a:buChar char="»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>
          <p15:clr>
            <a:srgbClr val="F26B43"/>
          </p15:clr>
        </p15:guide>
        <p15:guide id="1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95575"/>
            <a:ext cx="9144000" cy="2885867"/>
          </a:xfrm>
          <a:solidFill>
            <a:srgbClr val="64A03C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Environmental Science: </a:t>
            </a:r>
            <a:b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Studying the State of Our Earth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2743545" y="1501810"/>
            <a:ext cx="3656909" cy="987529"/>
          </a:xfrm>
          <a:prstGeom prst="flowChartTerminator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Chapter 1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79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64A03C"/>
          </a:solidFill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Environmental Indicators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8253" y="1379311"/>
            <a:ext cx="8787493" cy="42742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We use </a:t>
            </a:r>
            <a:r>
              <a:rPr lang="en-US" sz="3200" b="1" dirty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indicators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to describe the current state of these services.</a:t>
            </a:r>
          </a:p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Five major global indicators are: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Biological diversity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Food production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Average temp. and CO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levels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Human population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Resource depletion</a:t>
            </a:r>
          </a:p>
        </p:txBody>
      </p:sp>
    </p:spTree>
    <p:extLst>
      <p:ext uri="{BB962C8B-B14F-4D97-AF65-F5344CB8AC3E}">
        <p14:creationId xmlns:p14="http://schemas.microsoft.com/office/powerpoint/2010/main" val="357673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64A03C"/>
          </a:solidFill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 Biological Diversity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6389" y="1668069"/>
            <a:ext cx="6353176" cy="4655729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200" b="1" dirty="0" smtClean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Biodiversity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is a measure of the variety of life in an environment</a:t>
            </a:r>
          </a:p>
          <a:p>
            <a:pPr>
              <a:buClr>
                <a:schemeClr val="tx1"/>
              </a:buClr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We can study biodiversity at three different levels of complexity:  Ecosystem, species, and genetic.</a:t>
            </a: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89" b="4681"/>
          <a:stretch/>
        </p:blipFill>
        <p:spPr>
          <a:xfrm>
            <a:off x="6479565" y="1251589"/>
            <a:ext cx="2653549" cy="560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2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937" y="1433741"/>
            <a:ext cx="9031063" cy="281100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sz="2800" b="1" dirty="0" smtClean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Genetic diversity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measures the genetic differences between individuals of a population.</a:t>
            </a:r>
          </a:p>
          <a:p>
            <a:pPr lvl="1">
              <a:buClr>
                <a:schemeClr val="tx1"/>
              </a:buClr>
            </a:pP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Populations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with high genetic diversity are better able to respond to environmental change than populations with lower genetic diversity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.</a:t>
            </a:r>
            <a:endParaRPr lang="en-US" sz="2400" dirty="0">
              <a:solidFill>
                <a:srgbClr val="010001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975" b="13105"/>
          <a:stretch/>
        </p:blipFill>
        <p:spPr>
          <a:xfrm>
            <a:off x="328877" y="3667431"/>
            <a:ext cx="4592944" cy="28218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2730" b="15087"/>
          <a:stretch/>
        </p:blipFill>
        <p:spPr>
          <a:xfrm>
            <a:off x="5527068" y="3215148"/>
            <a:ext cx="3011685" cy="344129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7429"/>
          </a:xfrm>
          <a:solidFill>
            <a:srgbClr val="64A03C"/>
          </a:solidFill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 Biological Diversity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71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253" y="1379311"/>
            <a:ext cx="8787493" cy="219963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800" b="1" dirty="0" smtClean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Species Diversity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measures the amount and variety of different species in an area.</a:t>
            </a:r>
          </a:p>
          <a:p>
            <a:pPr lvl="1">
              <a:buClr>
                <a:schemeClr val="tx1"/>
              </a:buClr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Ecosystems with high species diversity are more productive and better able to recover from disasters.</a:t>
            </a:r>
          </a:p>
          <a:p>
            <a:pPr lvl="1">
              <a:buClr>
                <a:schemeClr val="tx1"/>
              </a:buClr>
            </a:pPr>
            <a:r>
              <a:rPr lang="en-US" sz="2400" b="1" dirty="0" smtClean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Speciation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extinction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influence species diversity.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7429"/>
          </a:xfrm>
          <a:solidFill>
            <a:srgbClr val="64A03C"/>
          </a:solidFill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 Biological Diversity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4" y="3678801"/>
            <a:ext cx="4048125" cy="2686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702" y="3678801"/>
            <a:ext cx="35814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9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530" y="2549310"/>
            <a:ext cx="6277304" cy="42376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04" y="1340845"/>
            <a:ext cx="8840841" cy="87367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Ecosystem Diversity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measures the variety of different habitats in a region.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7429"/>
          </a:xfrm>
          <a:solidFill>
            <a:srgbClr val="64A03C"/>
          </a:solidFill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 Biological Diversity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95005" y="2214516"/>
            <a:ext cx="5035756" cy="1266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75000"/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5000"/>
              <a:buFont typeface="Calibri Light" panose="020F0302020204030204" pitchFamily="34" charset="0"/>
              <a:buChar char="‒"/>
              <a:defRPr sz="3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alibri Light" panose="020F0302020204030204" pitchFamily="34" charset="0"/>
              <a:buChar char="»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Includes not only biotic, but also abiotic factors such as temperature, precipitation, etc.</a:t>
            </a:r>
          </a:p>
        </p:txBody>
      </p:sp>
    </p:spTree>
    <p:extLst>
      <p:ext uri="{BB962C8B-B14F-4D97-AF65-F5344CB8AC3E}">
        <p14:creationId xmlns:p14="http://schemas.microsoft.com/office/powerpoint/2010/main" val="223901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64A03C"/>
          </a:solidFill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2. Food Production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253" y="1379311"/>
            <a:ext cx="8787493" cy="358597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Science has allowed us to drastically increase the amount of food produced, but it has come with a cost…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Soil degradation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Habitat destruction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Agrobiodiversity loss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Water/air pollution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6"/>
          <a:stretch/>
        </p:blipFill>
        <p:spPr>
          <a:xfrm>
            <a:off x="4329934" y="3275924"/>
            <a:ext cx="4635812" cy="31992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30261" y="2691149"/>
            <a:ext cx="4484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capita = per person</a:t>
            </a:r>
            <a:endParaRPr lang="en-US" sz="3200" i="1" dirty="0">
              <a:solidFill>
                <a:srgbClr val="64A0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253" y="5053778"/>
            <a:ext cx="42721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Agriculture is the #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 way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humans negatively affect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319017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64A03C"/>
          </a:solidFill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3. Average Temperature/CO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253" y="1625111"/>
            <a:ext cx="4472405" cy="452005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Anthropogenic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greenhouse gas production is increasing global temperatures.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 turn, increased temperatures are accelerating environmental changes (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i.e.,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“Climate Change”)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7388" b="4598"/>
          <a:stretch/>
        </p:blipFill>
        <p:spPr>
          <a:xfrm>
            <a:off x="4650658" y="1531109"/>
            <a:ext cx="4443082" cy="495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6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64A03C"/>
          </a:solidFill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4. Human Population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8253" y="1379312"/>
            <a:ext cx="8090675" cy="2179966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Human population is currently ~7.2 billion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Places additional demands on nature for food, water, space, etc.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224"/>
          <a:stretch/>
        </p:blipFill>
        <p:spPr>
          <a:xfrm>
            <a:off x="4976468" y="3391405"/>
            <a:ext cx="3973628" cy="3375751"/>
          </a:xfrm>
          <a:prstGeom prst="rect">
            <a:avLst/>
          </a:prstGeom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178253" y="3741161"/>
            <a:ext cx="4059450" cy="1078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75000"/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5000"/>
              <a:buFont typeface="Calibri Light" panose="020F0302020204030204" pitchFamily="34" charset="0"/>
              <a:buChar char="‒"/>
              <a:defRPr sz="3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alibri Light" panose="020F0302020204030204" pitchFamily="34" charset="0"/>
              <a:buChar char="»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Also contributes to resource depletion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37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64A03C"/>
          </a:solidFill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5. Resource Depletion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253" y="1379311"/>
            <a:ext cx="4763861" cy="4923518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Humans require more resources as population grows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Some resources will become limited and depleted over time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Resource use is not equal… developed countries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(20% of total)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use 80% of worlds resources</a:t>
            </a:r>
          </a:p>
          <a:p>
            <a:endParaRPr lang="en-US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841507" y="1379311"/>
            <a:ext cx="4098186" cy="5242871"/>
            <a:chOff x="6291942" y="1502499"/>
            <a:chExt cx="3096795" cy="3789129"/>
          </a:xfrm>
        </p:grpSpPr>
        <p:pic>
          <p:nvPicPr>
            <p:cNvPr id="5" name="Content Placeholder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86" t="70820" b="7140"/>
            <a:stretch/>
          </p:blipFill>
          <p:spPr>
            <a:xfrm>
              <a:off x="6291942" y="4353247"/>
              <a:ext cx="3096795" cy="718457"/>
            </a:xfrm>
            <a:prstGeom prst="rect">
              <a:avLst/>
            </a:prstGeom>
          </p:spPr>
        </p:pic>
        <p:pic>
          <p:nvPicPr>
            <p:cNvPr id="6" name="Content Placeholder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5" t="25872" b="33957"/>
            <a:stretch/>
          </p:blipFill>
          <p:spPr>
            <a:xfrm>
              <a:off x="6615695" y="2921636"/>
              <a:ext cx="2247709" cy="1309460"/>
            </a:xfrm>
            <a:prstGeom prst="rect">
              <a:avLst/>
            </a:prstGeom>
          </p:spPr>
        </p:pic>
        <p:pic>
          <p:nvPicPr>
            <p:cNvPr id="7" name="Content Placeholder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416" r="67990" b="4584"/>
            <a:stretch/>
          </p:blipFill>
          <p:spPr>
            <a:xfrm>
              <a:off x="7127324" y="5193855"/>
              <a:ext cx="1426029" cy="97773"/>
            </a:xfrm>
            <a:prstGeom prst="rect">
              <a:avLst/>
            </a:prstGeom>
          </p:spPr>
        </p:pic>
        <p:pic>
          <p:nvPicPr>
            <p:cNvPr id="10" name="Content Placeholder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872" r="49965" b="29875"/>
            <a:stretch/>
          </p:blipFill>
          <p:spPr>
            <a:xfrm>
              <a:off x="6635941" y="1502499"/>
              <a:ext cx="2228991" cy="14424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213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64A03C"/>
          </a:solidFill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6006" y="1446688"/>
            <a:ext cx="7724088" cy="149864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3200" b="1" dirty="0" smtClean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 Ability to survive and adapt to changing conditions indefinitely.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Three “requirements” to sustainability: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805" y="4090220"/>
            <a:ext cx="4321196" cy="2677166"/>
          </a:xfrm>
          <a:prstGeom prst="rect">
            <a:avLst/>
          </a:prstGeom>
        </p:spPr>
      </p:pic>
      <p:sp>
        <p:nvSpPr>
          <p:cNvPr id="7" name="Content Placeholder 5"/>
          <p:cNvSpPr txBox="1">
            <a:spLocks/>
          </p:cNvSpPr>
          <p:nvPr/>
        </p:nvSpPr>
        <p:spPr>
          <a:xfrm>
            <a:off x="236006" y="2945331"/>
            <a:ext cx="5635405" cy="3174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75000"/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5000"/>
              <a:buFont typeface="Calibri Light" panose="020F0302020204030204" pitchFamily="34" charset="0"/>
              <a:buChar char="‒"/>
              <a:defRPr sz="3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alibri Light" panose="020F0302020204030204" pitchFamily="34" charset="0"/>
              <a:buChar char="»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600"/>
              </a:spcAft>
              <a:buClr>
                <a:schemeClr val="tx1"/>
              </a:buClr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Systems must not be damaged beyond ability to recover</a:t>
            </a:r>
          </a:p>
          <a:p>
            <a:pPr lvl="1">
              <a:spcAft>
                <a:spcPts val="600"/>
              </a:spcAft>
              <a:buClr>
                <a:schemeClr val="tx1"/>
              </a:buClr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Renewable resources must not be used faster than they regenerate</a:t>
            </a:r>
          </a:p>
          <a:p>
            <a:pPr lvl="1">
              <a:spcAft>
                <a:spcPts val="600"/>
              </a:spcAft>
              <a:buClr>
                <a:schemeClr val="tx1"/>
              </a:buClr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Nonrenewable resources must be used sparingly</a:t>
            </a:r>
          </a:p>
        </p:txBody>
      </p:sp>
    </p:spTree>
    <p:extLst>
      <p:ext uri="{BB962C8B-B14F-4D97-AF65-F5344CB8AC3E}">
        <p14:creationId xmlns:p14="http://schemas.microsoft.com/office/powerpoint/2010/main" val="256837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/>
          <p:cNvSpPr txBox="1">
            <a:spLocks/>
          </p:cNvSpPr>
          <p:nvPr/>
        </p:nvSpPr>
        <p:spPr>
          <a:xfrm>
            <a:off x="311382" y="2945331"/>
            <a:ext cx="8637698" cy="2580228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75000"/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5000"/>
              <a:buFont typeface="Calibri Light" panose="020F0302020204030204" pitchFamily="34" charset="0"/>
              <a:buChar char="‒"/>
              <a:defRPr sz="3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alibri Light" panose="020F0302020204030204" pitchFamily="34" charset="0"/>
              <a:buChar char="»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 typeface="Wingdings" panose="05000000000000000000" pitchFamily="2" charset="2"/>
              <a:buNone/>
            </a:pPr>
            <a:r>
              <a:rPr lang="en-US" sz="67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Objectives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 typeface="Wingdings" panose="05000000000000000000" pitchFamily="2" charset="2"/>
              <a:buNone/>
            </a:pPr>
            <a:r>
              <a:rPr lang="en-US" sz="5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this module, you should be able to: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51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Define the field of environmental science and discuss its importance.</a:t>
            </a:r>
          </a:p>
          <a:p>
            <a:r>
              <a:rPr lang="en-US" sz="4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ways in which humans have altered and continue to alter our environment.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269218"/>
            <a:ext cx="9144000" cy="2429895"/>
          </a:xfrm>
          <a:prstGeom prst="rect">
            <a:avLst/>
          </a:prstGeom>
          <a:solidFill>
            <a:srgbClr val="64A03C"/>
          </a:solidFill>
          <a:ln w="38100">
            <a:solidFill>
              <a:schemeClr val="tx1"/>
            </a:solidFill>
          </a:ln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1" kern="1200" dirty="0">
                <a:solidFill>
                  <a:schemeClr val="bg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8255" y="0"/>
            <a:ext cx="2945330" cy="29453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</a:t>
            </a:r>
          </a:p>
          <a:p>
            <a:pPr algn="ctr"/>
            <a:r>
              <a:rPr lang="en-US" sz="8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11382" y="3859731"/>
            <a:ext cx="8258478" cy="96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3173585" y="1141625"/>
            <a:ext cx="5834743" cy="662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1" kern="1200" dirty="0">
                <a:solidFill>
                  <a:schemeClr val="bg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Environmental Science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8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4000" cy="1197429"/>
          </a:xfrm>
          <a:solidFill>
            <a:srgbClr val="64A03C"/>
          </a:solidFill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Ecological Footprint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253" y="1388936"/>
            <a:ext cx="8787493" cy="4923518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200" b="1" dirty="0" smtClean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Ecological Footprint (what you use)</a:t>
            </a:r>
          </a:p>
          <a:p>
            <a:pPr lvl="1">
              <a:buClr>
                <a:schemeClr val="tx1"/>
              </a:buClr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Measure of amount of land needed to supply resources and deal with waste from a person’s lifestyle</a:t>
            </a:r>
          </a:p>
          <a:p>
            <a:pPr>
              <a:buClr>
                <a:schemeClr val="tx1"/>
              </a:buClr>
            </a:pPr>
            <a:r>
              <a:rPr lang="en-US" sz="3200" b="1" dirty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Biological Capacity (what nature provides)</a:t>
            </a:r>
          </a:p>
          <a:p>
            <a:pPr lvl="1">
              <a:buClr>
                <a:schemeClr val="tx1"/>
              </a:buClr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Ability of environment to replenish resources and absorb/recycle waste</a:t>
            </a:r>
          </a:p>
          <a:p>
            <a:pPr marL="457200" lvl="1" indent="0">
              <a:buClr>
                <a:schemeClr val="tx1"/>
              </a:buClr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Clr>
                <a:schemeClr val="tx1"/>
              </a:buClr>
              <a:buNone/>
            </a:pPr>
            <a:r>
              <a:rPr lang="en-US" b="1" dirty="0" smtClean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EFP &lt; BC is good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EFP &gt; BC is bad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03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0563" b="4631"/>
          <a:stretch/>
        </p:blipFill>
        <p:spPr>
          <a:xfrm>
            <a:off x="137641" y="2195660"/>
            <a:ext cx="5157373" cy="4532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48766" r="50651"/>
          <a:stretch/>
        </p:blipFill>
        <p:spPr>
          <a:xfrm>
            <a:off x="5272484" y="4603898"/>
            <a:ext cx="3871516" cy="2206196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>
          <a:xfrm>
            <a:off x="137641" y="1268408"/>
            <a:ext cx="8868715" cy="866983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many different footprint calculators available on the Internet.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34090" t="12007" b="797"/>
          <a:stretch/>
        </p:blipFill>
        <p:spPr>
          <a:xfrm>
            <a:off x="5475768" y="1979054"/>
            <a:ext cx="3443264" cy="25043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" y="0"/>
            <a:ext cx="9144001" cy="1188720"/>
          </a:xfrm>
          <a:prstGeom prst="rect">
            <a:avLst/>
          </a:prstGeom>
          <a:solidFill>
            <a:srgbClr val="64A0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Footprint Calculators</a:t>
            </a:r>
            <a:endParaRPr lang="en-US" sz="4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52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/>
          <p:cNvSpPr txBox="1">
            <a:spLocks/>
          </p:cNvSpPr>
          <p:nvPr/>
        </p:nvSpPr>
        <p:spPr>
          <a:xfrm>
            <a:off x="266334" y="2980669"/>
            <a:ext cx="8654584" cy="2779222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75000"/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5000"/>
              <a:buFont typeface="Calibri Light" panose="020F0302020204030204" pitchFamily="34" charset="0"/>
              <a:buChar char="‒"/>
              <a:defRPr sz="3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alibri Light" panose="020F0302020204030204" pitchFamily="34" charset="0"/>
              <a:buChar char="»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 typeface="Wingdings" panose="05000000000000000000" pitchFamily="2" charset="2"/>
              <a:buNone/>
            </a:pPr>
            <a:r>
              <a:rPr lang="en-US" sz="3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Objectives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 typeface="Wingdings" panose="05000000000000000000" pitchFamily="2" charset="2"/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this module, you should be able to: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Explain the scientific method and its application to the study of environmental problems.</a:t>
            </a:r>
          </a:p>
          <a:p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Describe some of the unique challenges and limitations of environmental science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293057"/>
            <a:ext cx="9144000" cy="2429895"/>
          </a:xfrm>
          <a:prstGeom prst="rect">
            <a:avLst/>
          </a:prstGeom>
          <a:solidFill>
            <a:srgbClr val="64A03C"/>
          </a:solidFill>
          <a:ln w="38100">
            <a:solidFill>
              <a:schemeClr val="tx1"/>
            </a:solidFill>
          </a:ln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1" kern="1200" dirty="0">
                <a:solidFill>
                  <a:schemeClr val="bg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6334" y="35338"/>
            <a:ext cx="2945330" cy="29453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</a:t>
            </a:r>
          </a:p>
          <a:p>
            <a:pPr algn="ctr"/>
            <a:r>
              <a:rPr lang="en-US" sz="8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8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66334" y="4032987"/>
            <a:ext cx="8258478" cy="96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3404224" y="1197817"/>
            <a:ext cx="5547216" cy="6203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1" kern="1200" dirty="0">
                <a:solidFill>
                  <a:schemeClr val="bg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Scientific Method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60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64A03C"/>
          </a:solidFill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Science?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99518" y="2083982"/>
            <a:ext cx="5457002" cy="3912781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Science/scientists...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Assumes world is understandable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Ideas are subject to change as new data becomes available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Science explains and predicts, but cannot provide complete answers to all questions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Tries to identify and avoid bias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Uses processes and social interactions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37083" y="2188343"/>
            <a:ext cx="2841157" cy="3894824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127000" dir="2700000" algn="ctr" rotWithShape="0">
              <a:schemeClr val="bg2">
                <a:lumMod val="9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/>
            </a:r>
            <a:br>
              <a:rPr lang="en-US" sz="12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How Scientific Is It?</a:t>
            </a:r>
          </a:p>
          <a:p>
            <a:pPr algn="ctr"/>
            <a:endParaRPr lang="en-US" dirty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Focuses on natural world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Aims to explain natural world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Uses testable ideas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Relies on evidence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Involves the scientific community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Leads to ongoing research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Benefits from scientific behavior</a:t>
            </a:r>
            <a:endParaRPr lang="en-US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Content Placeholder 10"/>
          <p:cNvSpPr txBox="1">
            <a:spLocks/>
          </p:cNvSpPr>
          <p:nvPr/>
        </p:nvSpPr>
        <p:spPr>
          <a:xfrm>
            <a:off x="199518" y="1464371"/>
            <a:ext cx="8827523" cy="6196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75000"/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5000"/>
              <a:buFont typeface="Calibri Light" panose="020F0302020204030204" pitchFamily="34" charset="0"/>
              <a:buChar char="‒"/>
              <a:defRPr sz="3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alibri Light" panose="020F0302020204030204" pitchFamily="34" charset="0"/>
              <a:buChar char="»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2800" b="1" dirty="0" smtClean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tries to understand the world around us.</a:t>
            </a:r>
          </a:p>
        </p:txBody>
      </p:sp>
    </p:spTree>
    <p:extLst>
      <p:ext uri="{BB962C8B-B14F-4D97-AF65-F5344CB8AC3E}">
        <p14:creationId xmlns:p14="http://schemas.microsoft.com/office/powerpoint/2010/main" val="302296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64A03C"/>
          </a:solidFill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Scientific Method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253" y="1379310"/>
            <a:ext cx="5965371" cy="5478690"/>
          </a:xfrm>
        </p:spPr>
        <p:txBody>
          <a:bodyPr>
            <a:normAutofit fontScale="92500"/>
          </a:bodyPr>
          <a:lstStyle/>
          <a:p>
            <a:pPr>
              <a:tabLst>
                <a:tab pos="5029200" algn="l"/>
              </a:tabLst>
            </a:pP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No single “Scientific Method”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(although many processes share similarities)</a:t>
            </a:r>
          </a:p>
          <a:p>
            <a:pPr>
              <a:tabLst>
                <a:tab pos="5029200" algn="l"/>
              </a:tabLst>
            </a:pP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Common terms/concepts:</a:t>
            </a:r>
          </a:p>
          <a:p>
            <a:pPr lvl="1">
              <a:buClr>
                <a:schemeClr val="tx1"/>
              </a:buClr>
              <a:tabLst>
                <a:tab pos="5029200" algn="l"/>
              </a:tabLst>
            </a:pPr>
            <a:r>
              <a:rPr lang="en-US" sz="3000" b="1" dirty="0" smtClean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Hypothesis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testable prediction of how something works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b="1" dirty="0" smtClean="0">
                <a:latin typeface="Bradley Hand ITC" panose="03070402050302030203" pitchFamily="66" charset="0"/>
                <a:cs typeface="Arial" panose="020B0604020202020204" pitchFamily="34" charset="0"/>
              </a:rPr>
              <a:t>“Bean plants grow taller in soil with compost than soil without compost”</a:t>
            </a:r>
            <a:endParaRPr lang="en-US" sz="2600" b="1" dirty="0">
              <a:latin typeface="Bradley Hand ITC" panose="03070402050302030203" pitchFamily="66" charset="0"/>
              <a:cs typeface="Arial" panose="020B0604020202020204" pitchFamily="34" charset="0"/>
            </a:endParaRPr>
          </a:p>
          <a:p>
            <a:pPr marL="457200" lvl="1" indent="0">
              <a:buNone/>
              <a:tabLst>
                <a:tab pos="5029200" algn="l"/>
              </a:tabLst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  <a:tabLst>
                <a:tab pos="5029200" algn="l"/>
              </a:tabLst>
            </a:pPr>
            <a:r>
              <a:rPr lang="en-US" sz="3000" b="1" dirty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 </a:t>
            </a:r>
            <a:r>
              <a:rPr lang="en-US" sz="3000" b="1" dirty="0" smtClean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Hypothesis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: prediction that there is no difference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b="1" dirty="0" smtClean="0">
                <a:latin typeface="Bradley Hand ITC" panose="03070402050302030203" pitchFamily="66" charset="0"/>
                <a:cs typeface="Arial" panose="020B0604020202020204" pitchFamily="34" charset="0"/>
              </a:rPr>
              <a:t>“</a:t>
            </a:r>
            <a:r>
              <a:rPr lang="en-US" sz="2600" b="1" dirty="0">
                <a:latin typeface="Bradley Hand ITC" panose="03070402050302030203" pitchFamily="66" charset="0"/>
                <a:cs typeface="Arial" panose="020B0604020202020204" pitchFamily="34" charset="0"/>
              </a:rPr>
              <a:t>Bean plants </a:t>
            </a:r>
            <a:r>
              <a:rPr lang="en-US" sz="2600" b="1" dirty="0" smtClean="0">
                <a:latin typeface="Bradley Hand ITC" panose="03070402050302030203" pitchFamily="66" charset="0"/>
                <a:cs typeface="Arial" panose="020B0604020202020204" pitchFamily="34" charset="0"/>
              </a:rPr>
              <a:t>do not grow </a:t>
            </a:r>
            <a:r>
              <a:rPr lang="en-US" sz="2600" b="1" dirty="0">
                <a:latin typeface="Bradley Hand ITC" panose="03070402050302030203" pitchFamily="66" charset="0"/>
                <a:cs typeface="Arial" panose="020B0604020202020204" pitchFamily="34" charset="0"/>
              </a:rPr>
              <a:t>taller in soil with compost than soil without compost</a:t>
            </a:r>
            <a:r>
              <a:rPr lang="en-US" sz="2600" b="1" dirty="0" smtClean="0">
                <a:latin typeface="Bradley Hand ITC" panose="03070402050302030203" pitchFamily="66" charset="0"/>
                <a:cs typeface="Arial" panose="020B0604020202020204" pitchFamily="34" charset="0"/>
              </a:rPr>
              <a:t>”</a:t>
            </a:r>
            <a:endParaRPr lang="en-US" sz="2600" b="1" dirty="0">
              <a:latin typeface="Bradley Hand ITC" panose="03070402050302030203" pitchFamily="66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28660" y="1635441"/>
            <a:ext cx="3115340" cy="5003484"/>
            <a:chOff x="6028661" y="1734000"/>
            <a:chExt cx="3115340" cy="50034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2" r="52160" b="8010"/>
            <a:stretch/>
          </p:blipFill>
          <p:spPr>
            <a:xfrm>
              <a:off x="6028661" y="1734000"/>
              <a:ext cx="3115340" cy="474122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749" t="26292" r="92841" b="34387"/>
            <a:stretch/>
          </p:blipFill>
          <p:spPr>
            <a:xfrm>
              <a:off x="6143624" y="3105349"/>
              <a:ext cx="202018" cy="180753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t="94295" r="78336"/>
            <a:stretch/>
          </p:blipFill>
          <p:spPr>
            <a:xfrm>
              <a:off x="7244922" y="6475228"/>
              <a:ext cx="682818" cy="2622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161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41510" y="2442018"/>
            <a:ext cx="4343400" cy="606098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HYPOTHESIS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64A03C"/>
          </a:solidFill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Hypotheses ≠ Theory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5"/>
          </p:nvPr>
        </p:nvSpPr>
        <p:spPr>
          <a:xfrm>
            <a:off x="4910976" y="2442018"/>
            <a:ext cx="4091508" cy="606098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6"/>
          </p:nvPr>
        </p:nvSpPr>
        <p:spPr>
          <a:xfrm>
            <a:off x="141510" y="3213461"/>
            <a:ext cx="4343400" cy="339217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Reasoned or educated prediction/explanation of a phenomenon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Usually narrow and specific in scope; not always a lot of evidence to support it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7"/>
          </p:nvPr>
        </p:nvSpPr>
        <p:spPr>
          <a:xfrm>
            <a:off x="4910976" y="3213461"/>
            <a:ext cx="4091508" cy="3392175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Conceptual framework that explains observations and helps to make predictions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Supported by large amount of evidence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084" y="152733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200" b="1" dirty="0" smtClean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hypothesis</a:t>
            </a:r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is NOT the same as a </a:t>
            </a:r>
            <a:r>
              <a:rPr lang="en-US" sz="3200" b="1" dirty="0" smtClean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63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64A03C"/>
          </a:solidFill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Natural Experiments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726" y="1411208"/>
            <a:ext cx="8508547" cy="4756018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Scientists use environmental events as </a:t>
            </a:r>
            <a:r>
              <a:rPr lang="en-US" sz="3500" b="1" dirty="0" smtClean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experiments</a:t>
            </a:r>
            <a:r>
              <a:rPr lang="en-US" sz="3500" dirty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– where a lab experiment might be too difficult/expensive or ethically questionable.</a:t>
            </a:r>
          </a:p>
          <a:p>
            <a:pPr>
              <a:spcAft>
                <a:spcPts val="600"/>
              </a:spcAft>
            </a:pP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Environmental Science poses unique challenges:</a:t>
            </a:r>
          </a:p>
          <a:p>
            <a:pPr lvl="1">
              <a:spcAft>
                <a:spcPts val="600"/>
              </a:spcAft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Isn’t another Earth to serve as a control</a:t>
            </a:r>
          </a:p>
          <a:p>
            <a:pPr lvl="1">
              <a:spcAft>
                <a:spcPts val="600"/>
              </a:spcAft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 can sometimes be subjective</a:t>
            </a:r>
          </a:p>
          <a:p>
            <a:pPr lvl="1">
              <a:spcAft>
                <a:spcPts val="600"/>
              </a:spcAft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So many interacting parts, hard isolate variables</a:t>
            </a:r>
          </a:p>
        </p:txBody>
      </p:sp>
    </p:spTree>
    <p:extLst>
      <p:ext uri="{BB962C8B-B14F-4D97-AF65-F5344CB8AC3E}">
        <p14:creationId xmlns:p14="http://schemas.microsoft.com/office/powerpoint/2010/main" val="213926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64A03C"/>
          </a:solidFill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Natural Experiment Example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254" y="1379311"/>
            <a:ext cx="8965746" cy="1094241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1980 Mt. St. Helens Eruption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Used to study primary succession</a:t>
            </a:r>
            <a:endParaRPr lang="en-US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50222"/>
          <a:stretch/>
        </p:blipFill>
        <p:spPr>
          <a:xfrm>
            <a:off x="258709" y="2242531"/>
            <a:ext cx="2661468" cy="21767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71607" b="3754"/>
          <a:stretch/>
        </p:blipFill>
        <p:spPr>
          <a:xfrm>
            <a:off x="6331457" y="4419308"/>
            <a:ext cx="2688771" cy="7696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49779"/>
          <a:stretch/>
        </p:blipFill>
        <p:spPr>
          <a:xfrm>
            <a:off x="3310820" y="2242531"/>
            <a:ext cx="2638007" cy="21767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b="27927"/>
          <a:stretch/>
        </p:blipFill>
        <p:spPr>
          <a:xfrm>
            <a:off x="6331457" y="2261708"/>
            <a:ext cx="2556902" cy="2140999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78254" y="4804148"/>
            <a:ext cx="8965746" cy="1951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75000"/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5000"/>
              <a:buFont typeface="Calibri Light" panose="020F0302020204030204" pitchFamily="34" charset="0"/>
              <a:buChar char="‒"/>
              <a:defRPr sz="3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alibri Light" panose="020F0302020204030204" pitchFamily="34" charset="0"/>
              <a:buChar char="»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Yellowstone National Park: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Used huge 1988 fire to study forest regrowth and ecosystem recovery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Used reintroduction of wolves to study impact of top predators on an ecosystem</a:t>
            </a:r>
          </a:p>
        </p:txBody>
      </p:sp>
    </p:spTree>
    <p:extLst>
      <p:ext uri="{BB962C8B-B14F-4D97-AF65-F5344CB8AC3E}">
        <p14:creationId xmlns:p14="http://schemas.microsoft.com/office/powerpoint/2010/main" val="85332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3429000"/>
            <a:ext cx="8734425" cy="3073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The goals of environmental science are to learn:</a:t>
            </a:r>
          </a:p>
          <a:p>
            <a:pPr lvl="1" eaLnBrk="1" hangingPunct="1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how nature works</a:t>
            </a:r>
          </a:p>
          <a:p>
            <a:pPr lvl="1" eaLnBrk="1" hangingPunct="1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how the environment effects us</a:t>
            </a:r>
          </a:p>
          <a:p>
            <a:pPr lvl="1" eaLnBrk="1" hangingPunct="1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how we effect the environment</a:t>
            </a:r>
          </a:p>
          <a:p>
            <a:pPr lvl="1" eaLnBrk="1" hangingPunct="1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how to deal with environmental problems</a:t>
            </a:r>
          </a:p>
          <a:p>
            <a:pPr lvl="1" eaLnBrk="1" hangingPunct="1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how to live more sustainably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4000" y="1524000"/>
            <a:ext cx="8509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b="1" kern="0" dirty="0">
                <a:solidFill>
                  <a:srgbClr val="64A03C"/>
                </a:solidFill>
                <a:latin typeface="+mn-lt"/>
                <a:ea typeface="MS PGothic" pitchFamily="34" charset="-128"/>
              </a:rPr>
              <a:t>Environmental Science</a:t>
            </a:r>
            <a:endParaRPr lang="en-US" sz="2800" kern="0" dirty="0">
              <a:solidFill>
                <a:srgbClr val="64A03C"/>
              </a:solidFill>
              <a:latin typeface="+mn-lt"/>
              <a:ea typeface="MS PGothic" pitchFamily="34" charset="-128"/>
            </a:endParaRP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1F881A"/>
              </a:buClr>
              <a:defRPr/>
            </a:pPr>
            <a:r>
              <a:rPr lang="en-US" sz="2800" dirty="0">
                <a:latin typeface="Arial" charset="0"/>
                <a:ea typeface="MS PGothic" pitchFamily="34" charset="-128"/>
              </a:rPr>
              <a:t>	… the study of how the earth works, how we interact with the earth and how to deal with environmental problems.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7429"/>
          </a:xfrm>
          <a:solidFill>
            <a:srgbClr val="64A03C"/>
          </a:solidFill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“Environmental Science”?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57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59" b="4608"/>
          <a:stretch/>
        </p:blipFill>
        <p:spPr>
          <a:xfrm>
            <a:off x="4689559" y="2184932"/>
            <a:ext cx="4361090" cy="442175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64A03C"/>
          </a:solidFill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“Environmental Science”?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8252" y="1379310"/>
            <a:ext cx="5067516" cy="506961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Environmental Science is an </a:t>
            </a:r>
            <a:r>
              <a:rPr lang="en-US" sz="3200" b="1" dirty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interdisciplinary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study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of how humans interact with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living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non-living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things: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Natural Sciences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Biology, chemistry, earth science</a:t>
            </a:r>
          </a:p>
          <a:p>
            <a:pPr lvl="1"/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Social Sciences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Politics, geography, demography, etc.</a:t>
            </a:r>
          </a:p>
          <a:p>
            <a:pPr marL="457200" lvl="1" indent="0">
              <a:buNone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Humanities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Ethics, philosophy, etc.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68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81600" y="1497013"/>
            <a:ext cx="3962400" cy="1678858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Ecosystems consist of living (</a:t>
            </a:r>
            <a:r>
              <a:rPr lang="en-US" altLang="en-US" b="1" dirty="0" smtClean="0">
                <a:solidFill>
                  <a:srgbClr val="1F88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biotic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and nonliving (</a:t>
            </a:r>
            <a:r>
              <a:rPr lang="en-US" altLang="en-US" b="1" dirty="0" smtClean="0">
                <a:solidFill>
                  <a:srgbClr val="1F88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abiotic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components.</a:t>
            </a:r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5577349" y="3175871"/>
            <a:ext cx="27432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/>
            <a:r>
              <a:rPr lang="en-US" altLang="en-US" sz="2200" i="1" u="sng" dirty="0"/>
              <a:t>Biotic or Abiotic</a:t>
            </a:r>
            <a:r>
              <a:rPr lang="en-US" altLang="en-US" sz="2200" i="1" dirty="0"/>
              <a:t>?</a:t>
            </a:r>
          </a:p>
          <a:p>
            <a:pPr lvl="1">
              <a:buFontTx/>
              <a:buChar char="•"/>
            </a:pPr>
            <a:r>
              <a:rPr lang="en-US" altLang="en-US" sz="2200" i="1" dirty="0"/>
              <a:t> Plants</a:t>
            </a:r>
          </a:p>
          <a:p>
            <a:pPr lvl="1">
              <a:buFontTx/>
              <a:buChar char="•"/>
            </a:pPr>
            <a:r>
              <a:rPr lang="en-US" altLang="en-US" sz="2200" i="1" dirty="0"/>
              <a:t> Water</a:t>
            </a:r>
          </a:p>
          <a:p>
            <a:pPr lvl="1">
              <a:buFontTx/>
              <a:buChar char="•"/>
            </a:pPr>
            <a:r>
              <a:rPr lang="en-US" altLang="en-US" sz="2200" i="1" dirty="0"/>
              <a:t> Animals</a:t>
            </a:r>
          </a:p>
          <a:p>
            <a:pPr lvl="1">
              <a:buFontTx/>
              <a:buChar char="•"/>
            </a:pPr>
            <a:r>
              <a:rPr lang="en-US" altLang="en-US" sz="2200" i="1" dirty="0"/>
              <a:t> Temperature</a:t>
            </a:r>
          </a:p>
          <a:p>
            <a:pPr lvl="1">
              <a:buFontTx/>
              <a:buChar char="•"/>
            </a:pPr>
            <a:r>
              <a:rPr lang="en-US" altLang="en-US" sz="2200" i="1" dirty="0"/>
              <a:t> Rocks/Minerals</a:t>
            </a:r>
          </a:p>
          <a:p>
            <a:pPr lvl="1">
              <a:buFontTx/>
              <a:buChar char="•"/>
            </a:pPr>
            <a:r>
              <a:rPr lang="en-US" altLang="en-US" sz="2200" i="1" dirty="0"/>
              <a:t> Bacteria</a:t>
            </a:r>
          </a:p>
          <a:p>
            <a:pPr lvl="1">
              <a:buFontTx/>
              <a:buChar char="•"/>
            </a:pPr>
            <a:r>
              <a:rPr lang="en-US" altLang="en-US" sz="2200" i="1" dirty="0"/>
              <a:t> Solar Energy</a:t>
            </a:r>
          </a:p>
          <a:p>
            <a:pPr lvl="1">
              <a:buFontTx/>
              <a:buChar char="•"/>
            </a:pPr>
            <a:r>
              <a:rPr lang="en-US" altLang="en-US" sz="2200" i="1" dirty="0"/>
              <a:t> Landforms</a:t>
            </a:r>
          </a:p>
          <a:p>
            <a:pPr lvl="1">
              <a:buFontTx/>
              <a:buChar char="•"/>
            </a:pPr>
            <a:r>
              <a:rPr lang="en-US" altLang="en-US" sz="2200" i="1" dirty="0"/>
              <a:t> Soil</a:t>
            </a: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88720"/>
          </a:xfrm>
          <a:solidFill>
            <a:srgbClr val="64A03C"/>
          </a:solidFill>
        </p:spPr>
        <p:txBody>
          <a:bodyPr/>
          <a:lstStyle/>
          <a:p>
            <a:pPr algn="ctr" eaLnBrk="1" hangingPunct="1"/>
            <a:r>
              <a:rPr lang="en-US" alt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Ecosystems Have Living and </a:t>
            </a:r>
            <a:br>
              <a:rPr lang="en-US" alt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Nonliving Components</a:t>
            </a:r>
          </a:p>
        </p:txBody>
      </p:sp>
      <p:pic>
        <p:nvPicPr>
          <p:cNvPr id="18437" name="Picture1" descr="03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" b="2899"/>
          <a:stretch>
            <a:fillRect/>
          </a:stretch>
        </p:blipFill>
        <p:spPr bwMode="auto">
          <a:xfrm>
            <a:off x="229471" y="1536394"/>
            <a:ext cx="48799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03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64A03C"/>
          </a:solidFill>
        </p:spPr>
        <p:txBody>
          <a:bodyPr/>
          <a:lstStyle/>
          <a:p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Environmentalism vs. Environmental Science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253" y="1379311"/>
            <a:ext cx="8715490" cy="4923518"/>
          </a:xfrm>
        </p:spPr>
        <p:txBody>
          <a:bodyPr>
            <a:normAutofit fontScale="92500"/>
          </a:bodyPr>
          <a:lstStyle/>
          <a:p>
            <a:pPr>
              <a:buClr>
                <a:schemeClr val="tx1"/>
              </a:buClr>
            </a:pPr>
            <a:r>
              <a:rPr lang="en-US" sz="3500" b="1" dirty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Environmentalism</a:t>
            </a:r>
            <a:r>
              <a:rPr lang="en-US" sz="35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is a “social movement that seeks to protect the environment through lobbying, activism, and education.”</a:t>
            </a:r>
          </a:p>
          <a:p>
            <a:pPr>
              <a:buClr>
                <a:schemeClr val="tx1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Not quite the same as </a:t>
            </a:r>
            <a:r>
              <a:rPr lang="en-US" sz="3500" b="1" dirty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Science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, but shares some goals (</a:t>
            </a:r>
            <a:r>
              <a:rPr lang="en-US" sz="3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i.e.,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sustainable living, etc.)</a:t>
            </a:r>
          </a:p>
          <a:p>
            <a:pPr lvl="1">
              <a:buClr>
                <a:schemeClr val="tx1"/>
              </a:buClr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Sci. studies interactions, but does not necessarily actively promote certain outcome(s).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0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64A03C"/>
          </a:solidFill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Humans alter natural systems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253" y="1379310"/>
            <a:ext cx="7579709" cy="457872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Humans manipulate the environment more than any other species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few examples: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Conversion of land </a:t>
            </a:r>
          </a:p>
          <a:p>
            <a:pPr lvl="2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(agriculture, urban area, etc.)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Extinction of species </a:t>
            </a:r>
          </a:p>
          <a:p>
            <a:pPr lvl="2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(mammoths, bison)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Air/water pollution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(CFCs, CO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Anthropogenic climate 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131" y="2531445"/>
            <a:ext cx="3614435" cy="420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/>
          <p:cNvSpPr txBox="1">
            <a:spLocks/>
          </p:cNvSpPr>
          <p:nvPr/>
        </p:nvSpPr>
        <p:spPr>
          <a:xfrm>
            <a:off x="341752" y="2980669"/>
            <a:ext cx="8402739" cy="2264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75000"/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5000"/>
              <a:buFont typeface="Calibri Light" panose="020F0302020204030204" pitchFamily="34" charset="0"/>
              <a:buChar char="‒"/>
              <a:defRPr sz="3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alibri Light" panose="020F0302020204030204" pitchFamily="34" charset="0"/>
              <a:buChar char="»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 typeface="Wingdings" panose="05000000000000000000" pitchFamily="2" charset="2"/>
              <a:buNone/>
            </a:pPr>
            <a:r>
              <a:rPr lang="en-US" sz="3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Objectives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 typeface="Wingdings" panose="05000000000000000000" pitchFamily="2" charset="2"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this module, you should be able to: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Identify key environmental indicators and their trends over time.</a:t>
            </a:r>
          </a:p>
          <a:p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Define sustainability and explain how it can be measured using the ecological footprint.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218218"/>
            <a:ext cx="9144000" cy="2429895"/>
          </a:xfrm>
          <a:prstGeom prst="rect">
            <a:avLst/>
          </a:prstGeom>
          <a:solidFill>
            <a:srgbClr val="64A03C"/>
          </a:solidFill>
          <a:ln w="38100">
            <a:solidFill>
              <a:schemeClr val="tx1"/>
            </a:solidFill>
          </a:ln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1" kern="1200" dirty="0">
                <a:solidFill>
                  <a:schemeClr val="bg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13882" y="-39501"/>
            <a:ext cx="2945330" cy="29453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</a:t>
            </a:r>
          </a:p>
          <a:p>
            <a:pPr algn="ctr"/>
            <a:r>
              <a:rPr lang="en-US" sz="8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8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13882" y="3888607"/>
            <a:ext cx="8258478" cy="96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3359212" y="832191"/>
            <a:ext cx="5784788" cy="120194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1" kern="1200" dirty="0">
                <a:solidFill>
                  <a:schemeClr val="bg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Environmental Indicators and Sustainability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22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64A03C"/>
          </a:solidFill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Environmental Indicators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8253" y="1379311"/>
            <a:ext cx="8787493" cy="106892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Nature delivers us with </a:t>
            </a:r>
            <a:r>
              <a:rPr lang="en-US" sz="3200" b="1" dirty="0" smtClean="0">
                <a:solidFill>
                  <a:srgbClr val="64A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ecosystem services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rocesses and resources provided at no cost.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4339"/>
          <a:stretch/>
        </p:blipFill>
        <p:spPr>
          <a:xfrm>
            <a:off x="1940478" y="2448233"/>
            <a:ext cx="5110507" cy="420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9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ES Default Theme">
  <a:themeElements>
    <a:clrScheme name="OliphantCustom">
      <a:dk1>
        <a:srgbClr val="000000"/>
      </a:dk1>
      <a:lt1>
        <a:sysClr val="window" lastClr="FFFFFF"/>
      </a:lt1>
      <a:dk2>
        <a:srgbClr val="0072A6"/>
      </a:dk2>
      <a:lt2>
        <a:srgbClr val="E7E6E6"/>
      </a:lt2>
      <a:accent1>
        <a:srgbClr val="0073A7"/>
      </a:accent1>
      <a:accent2>
        <a:srgbClr val="DA4716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4EC8FF"/>
      </a:hlink>
      <a:folHlink>
        <a:srgbClr val="7030A0"/>
      </a:folHlink>
    </a:clrScheme>
    <a:fontScheme name="Custom 1">
      <a:majorFont>
        <a:latin typeface="Palatino Linotype"/>
        <a:ea typeface=""/>
        <a:cs typeface=""/>
      </a:majorFont>
      <a:minorFont>
        <a:latin typeface="Microsoft Sans Serif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ES Default Theme" id="{9E9BFFBE-5C37-4FA3-886C-C1559DFE8BC6}" vid="{21C016D5-CB40-459D-B7BA-86BD5742D3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2058</TotalTime>
  <Words>1009</Words>
  <Application>Microsoft Office PowerPoint</Application>
  <PresentationFormat>On-screen Show (4:3)</PresentationFormat>
  <Paragraphs>182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MS PGothic</vt:lpstr>
      <vt:lpstr>MS PGothic</vt:lpstr>
      <vt:lpstr>Arial</vt:lpstr>
      <vt:lpstr>Bradley Hand ITC</vt:lpstr>
      <vt:lpstr>Calibri</vt:lpstr>
      <vt:lpstr>Calibri Light</vt:lpstr>
      <vt:lpstr>Microsoft Sans Serif</vt:lpstr>
      <vt:lpstr>Palatino Linotype</vt:lpstr>
      <vt:lpstr>Segoe Print</vt:lpstr>
      <vt:lpstr>Wingdings</vt:lpstr>
      <vt:lpstr>APES Default Theme</vt:lpstr>
      <vt:lpstr>Environmental Science:  Studying the State of Our Earth</vt:lpstr>
      <vt:lpstr>PowerPoint Presentation</vt:lpstr>
      <vt:lpstr>What is “Environmental Science”?</vt:lpstr>
      <vt:lpstr>What is “Environmental Science”?</vt:lpstr>
      <vt:lpstr>Ecosystems Have Living and  Nonliving Components</vt:lpstr>
      <vt:lpstr>Environmentalism vs. Environmental Science</vt:lpstr>
      <vt:lpstr>Humans alter natural systems</vt:lpstr>
      <vt:lpstr>PowerPoint Presentation</vt:lpstr>
      <vt:lpstr>Environmental Indicators</vt:lpstr>
      <vt:lpstr>Environmental Indicators</vt:lpstr>
      <vt:lpstr>1. Biological Diversity</vt:lpstr>
      <vt:lpstr>1. Biological Diversity</vt:lpstr>
      <vt:lpstr>1. Biological Diversity</vt:lpstr>
      <vt:lpstr>1. Biological Diversity</vt:lpstr>
      <vt:lpstr>2. Food Production</vt:lpstr>
      <vt:lpstr>3. Average Temperature/CO2</vt:lpstr>
      <vt:lpstr>4. Human Population</vt:lpstr>
      <vt:lpstr>5. Resource Depletion</vt:lpstr>
      <vt:lpstr>Sustainability</vt:lpstr>
      <vt:lpstr>Ecological Footprint</vt:lpstr>
      <vt:lpstr>PowerPoint Presentation</vt:lpstr>
      <vt:lpstr>PowerPoint Presentation</vt:lpstr>
      <vt:lpstr>What is Science?</vt:lpstr>
      <vt:lpstr>A Scientific Method</vt:lpstr>
      <vt:lpstr>Hypotheses ≠ Theory</vt:lpstr>
      <vt:lpstr>Natural Experiments</vt:lpstr>
      <vt:lpstr>Natural Experiment Example</vt:lpstr>
    </vt:vector>
  </TitlesOfParts>
  <Company>Cedar Rapids Community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Oliphant Matt</dc:creator>
  <cp:lastModifiedBy>Young Robert</cp:lastModifiedBy>
  <cp:revision>79</cp:revision>
  <dcterms:created xsi:type="dcterms:W3CDTF">2016-06-17T16:00:35Z</dcterms:created>
  <dcterms:modified xsi:type="dcterms:W3CDTF">2017-08-29T19:53:20Z</dcterms:modified>
</cp:coreProperties>
</file>