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83" r:id="rId2"/>
    <p:sldId id="284" r:id="rId3"/>
    <p:sldId id="259" r:id="rId4"/>
    <p:sldId id="262" r:id="rId5"/>
    <p:sldId id="267" r:id="rId6"/>
    <p:sldId id="263" r:id="rId7"/>
    <p:sldId id="268" r:id="rId8"/>
    <p:sldId id="264" r:id="rId9"/>
    <p:sldId id="265" r:id="rId10"/>
    <p:sldId id="285" r:id="rId11"/>
    <p:sldId id="260" r:id="rId12"/>
    <p:sldId id="269" r:id="rId13"/>
    <p:sldId id="286" r:id="rId14"/>
    <p:sldId id="288" r:id="rId15"/>
    <p:sldId id="274" r:id="rId16"/>
    <p:sldId id="276" r:id="rId17"/>
    <p:sldId id="277" r:id="rId18"/>
    <p:sldId id="289" r:id="rId19"/>
    <p:sldId id="278" r:id="rId20"/>
    <p:sldId id="279" r:id="rId21"/>
    <p:sldId id="290" r:id="rId22"/>
    <p:sldId id="29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3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-3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3ED9-6449-4B4A-8F8F-6520CE7BE2F6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91009-9A43-4541-971F-AA5F5459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0DBA50-6F86-42FE-93D7-ACE4ED1E9A34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3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11A22B-5BC2-4D54-984B-C224B54AB8C5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587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3091BC-61FF-4D69-A06C-6A6461DB09A4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549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2875"/>
            <a:ext cx="9144000" cy="2429895"/>
          </a:xfrm>
          <a:solidFill>
            <a:srgbClr val="0073A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5400" b="0" i="0" dirty="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7828"/>
            <a:ext cx="6858000" cy="176348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526832"/>
            <a:ext cx="2352675" cy="515938"/>
          </a:xfrm>
          <a:prstGeom prst="homePlate">
            <a:avLst/>
          </a:prstGeom>
          <a:solidFill>
            <a:srgbClr val="00B0F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1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4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49178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314" y="163286"/>
            <a:ext cx="5878286" cy="6199632"/>
          </a:xfrm>
        </p:spPr>
        <p:txBody>
          <a:bodyPr/>
          <a:lstStyle>
            <a:lvl1pPr>
              <a:spcBef>
                <a:spcPts val="600"/>
              </a:spcBef>
              <a:defRPr sz="32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785256"/>
            <a:ext cx="2949178" cy="4577662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3A7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492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8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chemeClr val="accent2"/>
                </a:solidFill>
              </a:rPr>
              <a:t>Learning Objectives</a:t>
            </a:r>
            <a:endParaRPr lang="en-US" sz="3600" b="0" i="0" dirty="0">
              <a:solidFill>
                <a:schemeClr val="accent2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0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70AD47"/>
                </a:solidFill>
              </a:rPr>
              <a:t>Learning Objectives</a:t>
            </a:r>
            <a:endParaRPr lang="en-US" sz="3600" b="0" i="0" dirty="0">
              <a:solidFill>
                <a:srgbClr val="70AD47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6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chemeClr val="accent4"/>
                </a:solidFill>
              </a:rPr>
              <a:t>Learning Objectives</a:t>
            </a:r>
            <a:endParaRPr lang="en-US" sz="3600" b="0" i="0" dirty="0">
              <a:solidFill>
                <a:schemeClr val="accent4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00B0F0"/>
                </a:solidFill>
              </a:rPr>
              <a:t>Learning Objectives</a:t>
            </a:r>
            <a:endParaRPr lang="en-US" sz="3600" b="0" i="0" dirty="0">
              <a:solidFill>
                <a:srgbClr val="00B0F0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8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371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2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10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59084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141510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66704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5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53" y="1379311"/>
            <a:ext cx="8787493" cy="492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3803"/>
            <a:ext cx="914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F9E3-C569-4BEA-A311-07CC02B5656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483803"/>
            <a:ext cx="7315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83803"/>
            <a:ext cx="914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4109D-A3AB-4766-A2F2-B2E46EC20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400" b="0" i="1" kern="1200" dirty="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Calibri Light" panose="020F0302020204030204" pitchFamily="34" charset="0"/>
        <a:buChar char="‒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alibri Light" panose="020F0302020204030204" pitchFamily="34" charset="0"/>
        <a:buChar char="»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95575"/>
            <a:ext cx="9144000" cy="2885867"/>
          </a:xfr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 Systems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743545" y="1501810"/>
            <a:ext cx="3656909" cy="98752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311382" y="2945331"/>
            <a:ext cx="8637698" cy="318596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67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5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this module, you should be able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5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600" i="1" dirty="0">
                <a:latin typeface="Arial" panose="020B0604020202020204" pitchFamily="34" charset="0"/>
                <a:cs typeface="Arial" panose="020B0604020202020204" pitchFamily="34" charset="0"/>
              </a:rPr>
              <a:t>Distinguish among various forms of energy and understand how they are measured.</a:t>
            </a:r>
          </a:p>
          <a:p>
            <a:pPr lvl="0"/>
            <a:r>
              <a:rPr lang="en-US" sz="4600" i="1" dirty="0">
                <a:latin typeface="Arial" panose="020B0604020202020204" pitchFamily="34" charset="0"/>
                <a:cs typeface="Arial" panose="020B0604020202020204" pitchFamily="34" charset="0"/>
              </a:rPr>
              <a:t>Discuss the first and second laws of thermodynamics and explain how they influence environmental systems.</a:t>
            </a:r>
          </a:p>
          <a:p>
            <a:pPr lvl="0"/>
            <a:r>
              <a:rPr lang="en-US" sz="4600" i="1" dirty="0">
                <a:latin typeface="Arial" panose="020B0604020202020204" pitchFamily="34" charset="0"/>
                <a:cs typeface="Arial" panose="020B0604020202020204" pitchFamily="34" charset="0"/>
              </a:rPr>
              <a:t>Explain how scientists keep track of energy and matter inputs, outputs, and changes to environmental systems.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69218"/>
            <a:ext cx="9144000" cy="2429895"/>
          </a:xfrm>
          <a:prstGeom prst="rect">
            <a:avLst/>
          </a:prstGeo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255" y="0"/>
            <a:ext cx="2945330" cy="2945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algn="ctr"/>
            <a:r>
              <a:rPr lang="en-US" sz="8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8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1382" y="3859731"/>
            <a:ext cx="8258478" cy="9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173585" y="904775"/>
            <a:ext cx="5775495" cy="12416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Energy, Flows, and Feedbacks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56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253" y="1446688"/>
            <a:ext cx="8787493" cy="179702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ability to do work or transfer heat and is required for life to exist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Comes in two classes:  </a:t>
            </a: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(energy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motion) and </a:t>
            </a: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otential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(stored energy)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7" b="4718"/>
          <a:stretch/>
        </p:blipFill>
        <p:spPr>
          <a:xfrm>
            <a:off x="100350" y="3493967"/>
            <a:ext cx="8947964" cy="30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Forms of Energy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Major forms of energy include: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Nuclear (P)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Gravitational (P)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(P)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(K &amp; P)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(K &amp; P)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Thermal/Heat (K)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Electromagnetic Radiation (K)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5608" y="3624521"/>
            <a:ext cx="4979624" cy="11898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6143" y="3605271"/>
            <a:ext cx="3729603" cy="12161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these be both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1224"/>
            <a:ext cx="8686800" cy="5337209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3200" b="1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law of thermodynamics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cannot be created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destroyed, only changed from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form to another.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input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equals energy output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3200" b="1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law of thermodynamics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energy quality always decreases.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When energy changes from one form to another, it always degrades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less useful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more dispersed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(usually heat)</a:t>
            </a:r>
          </a:p>
          <a:p>
            <a:pPr lvl="2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ability to do work is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diminished</a:t>
            </a:r>
            <a:endParaRPr lang="en-US" alt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8719"/>
          </a:xfrm>
          <a:solidFill>
            <a:srgbClr val="64A03C"/>
          </a:solidFill>
        </p:spPr>
        <p:txBody>
          <a:bodyPr/>
          <a:lstStyle/>
          <a:p>
            <a:pPr algn="ctr" eaLnBrk="1" hangingPunct="1"/>
            <a: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Changes Are Governed by </a:t>
            </a:r>
            <a:b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Two Scientific Laws</a:t>
            </a:r>
          </a:p>
        </p:txBody>
      </p:sp>
    </p:spTree>
    <p:extLst>
      <p:ext uri="{BB962C8B-B14F-4D97-AF65-F5344CB8AC3E}">
        <p14:creationId xmlns:p14="http://schemas.microsoft.com/office/powerpoint/2010/main" val="426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Laws of Energy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9" b="4989"/>
          <a:stretch/>
        </p:blipFill>
        <p:spPr>
          <a:xfrm>
            <a:off x="154873" y="2213809"/>
            <a:ext cx="8858829" cy="3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Laws of Energy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5" y="1247090"/>
            <a:ext cx="8236410" cy="426757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2130" y="5562785"/>
            <a:ext cx="86659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l-GR" altLang="en-US" dirty="0">
                <a:solidFill>
                  <a:srgbClr val="292526"/>
                </a:solidFill>
                <a:cs typeface="Arial" panose="020B0604020202020204" pitchFamily="34" charset="0"/>
              </a:rPr>
              <a:t>Each time energy changes from one form to another, some of the initial input of high-quality energy is degraded, usually to low-quality heat that is dispersed into the </a:t>
            </a:r>
            <a:r>
              <a:rPr lang="el-GR" altLang="en-US" dirty="0" smtClean="0">
                <a:solidFill>
                  <a:srgbClr val="292526"/>
                </a:solidFill>
                <a:cs typeface="Arial" panose="020B0604020202020204" pitchFamily="34" charset="0"/>
              </a:rPr>
              <a:t>environment</a:t>
            </a:r>
            <a:r>
              <a:rPr lang="en-US" altLang="en-US" dirty="0" smtClean="0">
                <a:solidFill>
                  <a:srgbClr val="292526"/>
                </a:solidFill>
                <a:cs typeface="Arial" panose="020B0604020202020204" pitchFamily="34" charset="0"/>
              </a:rPr>
              <a:t> as heat.</a:t>
            </a:r>
            <a:endParaRPr lang="el-GR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253" y="1379312"/>
            <a:ext cx="8787493" cy="10366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proportion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into the form we want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6" b="4737"/>
          <a:stretch/>
        </p:blipFill>
        <p:spPr>
          <a:xfrm>
            <a:off x="337729" y="2989398"/>
            <a:ext cx="8706031" cy="37194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74550" y="2593554"/>
            <a:ext cx="2905817" cy="113818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Notice how energy is never created or destroyed!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2"/>
            <a:ext cx="8787493" cy="155639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part of the universe being studied…it can be large (planet) or small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micro-ecosystem like a puddle of water)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423" y="3117589"/>
            <a:ext cx="3592430" cy="35712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1508" y="2935706"/>
            <a:ext cx="3796981" cy="218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help us study how matter and energy flow in the environment.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OPEN SYSTEM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6"/>
          </p:nvPr>
        </p:nvSpPr>
        <p:spPr>
          <a:xfrm>
            <a:off x="141510" y="1972109"/>
            <a:ext cx="4055105" cy="451531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Common in nature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Matter or energy can move in and out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Almost all ecosystems on Earth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 engine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Earth for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8895" t="25894" r="4471" b="28270"/>
          <a:stretch/>
        </p:blipFill>
        <p:spPr>
          <a:xfrm>
            <a:off x="5120640" y="1395664"/>
            <a:ext cx="3504378" cy="2127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827"/>
          <a:stretch/>
        </p:blipFill>
        <p:spPr>
          <a:xfrm>
            <a:off x="4735630" y="3638349"/>
            <a:ext cx="4254366" cy="31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4610500" y="1679356"/>
            <a:ext cx="4343400" cy="60009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CLOSED SYSTEM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>
          <a:xfrm>
            <a:off x="4610500" y="2414871"/>
            <a:ext cx="4119614" cy="399555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common in nature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Matter or energy cannot move in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Damage that occurs stays in the system (i.e. pollution)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caves (sort of…)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Earth for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8022" y="4109987"/>
            <a:ext cx="3723142" cy="2748013"/>
            <a:chOff x="454221" y="2011679"/>
            <a:chExt cx="5809992" cy="46201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4756" b="3718"/>
            <a:stretch/>
          </p:blipFill>
          <p:spPr>
            <a:xfrm>
              <a:off x="454221" y="2011679"/>
              <a:ext cx="5809992" cy="46201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81477" t="93973"/>
            <a:stretch/>
          </p:blipFill>
          <p:spPr>
            <a:xfrm>
              <a:off x="5188017" y="6244606"/>
              <a:ext cx="1076196" cy="28992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7300" r="4780" b="9857"/>
          <a:stretch/>
        </p:blipFill>
        <p:spPr>
          <a:xfrm>
            <a:off x="258022" y="1567462"/>
            <a:ext cx="4208100" cy="21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311382" y="2945331"/>
            <a:ext cx="8637698" cy="318596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67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5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this module, you should be able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5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600" i="1" dirty="0">
                <a:latin typeface="Arial" panose="020B0604020202020204" pitchFamily="34" charset="0"/>
                <a:cs typeface="Arial" panose="020B0604020202020204" pitchFamily="34" charset="0"/>
              </a:rPr>
              <a:t>Describe how matter comprises atoms and molecules that move along different systems.</a:t>
            </a:r>
          </a:p>
          <a:p>
            <a:pPr lvl="0"/>
            <a:r>
              <a:rPr lang="en-US" sz="4600" i="1" dirty="0">
                <a:latin typeface="Arial" panose="020B0604020202020204" pitchFamily="34" charset="0"/>
                <a:cs typeface="Arial" panose="020B0604020202020204" pitchFamily="34" charset="0"/>
              </a:rPr>
              <a:t>Explain why water is an important component of most environmental systems.</a:t>
            </a:r>
          </a:p>
          <a:p>
            <a:pPr lvl="0"/>
            <a:r>
              <a:rPr lang="en-US" sz="4600" i="1" dirty="0">
                <a:latin typeface="Arial" panose="020B0604020202020204" pitchFamily="34" charset="0"/>
                <a:cs typeface="Arial" panose="020B0604020202020204" pitchFamily="34" charset="0"/>
              </a:rPr>
              <a:t>Discuss how matter is conserved in chemical and biological systems</a:t>
            </a:r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69218"/>
            <a:ext cx="9144000" cy="2429895"/>
          </a:xfrm>
          <a:prstGeom prst="rect">
            <a:avLst/>
          </a:prstGeo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255" y="0"/>
            <a:ext cx="2945330" cy="2945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algn="ctr"/>
            <a:r>
              <a:rPr lang="en-US" sz="8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8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1382" y="3859731"/>
            <a:ext cx="8258478" cy="9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173585" y="1141625"/>
            <a:ext cx="5834743" cy="662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Systems and Matter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07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Feedbacks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371601"/>
            <a:ext cx="8915400" cy="511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Outputs of matter, energy, or information fed back into a system can cause the system to do </a:t>
            </a:r>
            <a:r>
              <a:rPr lang="en-US" altLang="en-US" sz="3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alt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3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alt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of what it was doing.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How systems respond to change are called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feedbacks.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3100" b="1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feedback loop</a:t>
            </a:r>
            <a:r>
              <a:rPr lang="en-US" altLang="en-US" sz="3100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causes a system to change further in the same direction; change is amplified.</a:t>
            </a:r>
          </a:p>
          <a:p>
            <a:pPr lvl="2"/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mean that the change is a positive thing</a:t>
            </a:r>
          </a:p>
          <a:p>
            <a:pPr lvl="2"/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3100" b="1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altLang="en-US" sz="31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(corrective)</a:t>
            </a:r>
            <a:r>
              <a:rPr lang="en-US" altLang="en-US" sz="31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loop</a:t>
            </a:r>
            <a:r>
              <a:rPr lang="en-US" altLang="en-US" sz="3100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causes a system to change in the opposite direction; change to system is reduced.</a:t>
            </a:r>
          </a:p>
          <a:p>
            <a:pPr lvl="2"/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returns to “normal”</a:t>
            </a:r>
            <a:endParaRPr lang="en-US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1" descr="0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>
            <a:fillRect/>
          </a:stretch>
        </p:blipFill>
        <p:spPr bwMode="auto">
          <a:xfrm>
            <a:off x="304800" y="1447800"/>
            <a:ext cx="41036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politicalclimate.files.wordpress.com/2010/07/an-example-of-a-positive-feedback-loop-warming-leads-to-a-decrease-in-sea-ice-cover-which-in-turn-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22939" r="6599" b="4919"/>
          <a:stretch>
            <a:fillRect/>
          </a:stretch>
        </p:blipFill>
        <p:spPr bwMode="auto">
          <a:xfrm>
            <a:off x="4572000" y="2700026"/>
            <a:ext cx="4572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0495" y="1410118"/>
            <a:ext cx="3335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Every step amplifies change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Feedback Loop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1" descr="0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>
            <a:fillRect/>
          </a:stretch>
        </p:blipFill>
        <p:spPr bwMode="auto">
          <a:xfrm>
            <a:off x="904775" y="2403810"/>
            <a:ext cx="7325150" cy="433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3533" y="1247573"/>
            <a:ext cx="6343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Every step decreases change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returns system to “normal”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Feedback Loop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Steady State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564" y="1947202"/>
            <a:ext cx="4107307" cy="274992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en-US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occurs when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a system are equal.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6" b="4649"/>
          <a:stretch/>
        </p:blipFill>
        <p:spPr>
          <a:xfrm>
            <a:off x="149888" y="1465938"/>
            <a:ext cx="4200732" cy="52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 Chemistry Review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108475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anything with mass that takes up space</a:t>
            </a:r>
          </a:p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the amount of matter in an object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0600"/>
              </p:ext>
            </p:extLst>
          </p:nvPr>
        </p:nvGraphicFramePr>
        <p:xfrm>
          <a:off x="154374" y="2473693"/>
          <a:ext cx="8787494" cy="4254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718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64A0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type of atom; can’t </a:t>
                      </a:r>
                      <a:b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broken down into anything simpler</a:t>
                      </a:r>
                      <a:endParaRPr lang="en-US" sz="2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1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64A0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Molecule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Contains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or more atoms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6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endParaRPr lang="en-US" sz="26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64A0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Compounds</a:t>
                      </a:r>
                      <a:r>
                        <a:rPr lang="en-US" sz="2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or more elements </a:t>
                      </a:r>
                      <a:b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 fixed proportion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O, CO</a:t>
                      </a:r>
                      <a:r>
                        <a:rPr lang="en-US" sz="2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endParaRPr lang="en-US" sz="2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05" y="2614426"/>
            <a:ext cx="1736234" cy="18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Radioactivity and Half-Life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77" y="1693085"/>
            <a:ext cx="4749882" cy="4443974"/>
          </a:xfrm>
        </p:spPr>
        <p:txBody>
          <a:bodyPr>
            <a:normAutofit fontScale="92500"/>
          </a:bodyPr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Some isotopes are unstable and undergo </a:t>
            </a:r>
            <a:r>
              <a:rPr lang="en-US" sz="35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 decay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(break down, releasing energy/matter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35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Half-life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measures the amount of time it takes half of the original amount to decay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7093"/>
              </p:ext>
            </p:extLst>
          </p:nvPr>
        </p:nvGraphicFramePr>
        <p:xfrm>
          <a:off x="5005136" y="1379310"/>
          <a:ext cx="3938685" cy="256704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1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2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Half-Life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Original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Decayed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75%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12.5%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87.5%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6.25%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93.75%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3.125%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96.875%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37" y="4214757"/>
            <a:ext cx="4011863" cy="24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Use of Half-Life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2"/>
            <a:ext cx="4961637" cy="372207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Scientists can use the half-life of Carbon-14 (an isotope of Carbon) to estimate the age of substances.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can help determine how long it will take for radioactive wastes to become safe – important for considering storage options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36143" y="1657927"/>
            <a:ext cx="3705726" cy="4646621"/>
            <a:chOff x="2088682" y="194886"/>
            <a:chExt cx="3705726" cy="46466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12510" r="68076" b="12142"/>
            <a:stretch/>
          </p:blipFill>
          <p:spPr>
            <a:xfrm>
              <a:off x="2088682" y="194886"/>
              <a:ext cx="3705726" cy="464662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41545" y="4350619"/>
              <a:ext cx="1669983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92" y="5139892"/>
            <a:ext cx="2241483" cy="14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229" y="1437368"/>
            <a:ext cx="6117771" cy="446291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Some compounds contribute certain ions to solutions.  These are called acids and bases.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6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contribute H+ ions to solutions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6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 OH- ions to solutions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6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 scale that measures the relative strength of acids and bases</a:t>
            </a:r>
          </a:p>
        </p:txBody>
      </p:sp>
      <p:pic>
        <p:nvPicPr>
          <p:cNvPr id="1026" name="Picture 2" descr="https://upload.wikimedia.org/wikipedia/commons/thumb/2/23/216_pH_Scale-01.jpg/800px-216_pH_Scal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3" y="1324224"/>
            <a:ext cx="2880066" cy="54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 Scale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4716379"/>
            <a:ext cx="8787493" cy="21416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pH range can all species survive? Base/acid/neutral?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pH range do fewest survive? Base/acid/neutral?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most sensitive to acidic environments?  How can you tell?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are most tolerant?  How can you tell?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pH is important in determining ecosystem health?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8981" y="1272150"/>
            <a:ext cx="6166035" cy="3446507"/>
            <a:chOff x="1913322" y="1313440"/>
            <a:chExt cx="5086350" cy="29890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12578"/>
            <a:stretch/>
          </p:blipFill>
          <p:spPr>
            <a:xfrm>
              <a:off x="1913322" y="1313440"/>
              <a:ext cx="5086350" cy="28061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83778"/>
            <a:stretch/>
          </p:blipFill>
          <p:spPr>
            <a:xfrm>
              <a:off x="1915167" y="3781309"/>
              <a:ext cx="5084505" cy="521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2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Reactions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253" y="1379311"/>
                <a:ext cx="8787493" cy="371520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Chemical change involves a chemical reaction which changes the arrangement of the elements or compounds involved.</a:t>
                </a:r>
              </a:p>
              <a:p>
                <a:r>
                  <a:rPr lang="en-US" alt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However</a:t>
                </a:r>
                <a:r>
                  <a:rPr lang="en-US" alt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when a physical or chemical change occurs, no atoms are created or </a:t>
                </a:r>
                <a:r>
                  <a:rPr lang="en-US" alt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destroyed –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this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</a:t>
                </a:r>
                <a:r>
                  <a:rPr lang="en-US" sz="3000" b="1" dirty="0">
                    <a:solidFill>
                      <a:srgbClr val="64A03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Law of Conservation of Matter</a:t>
                </a:r>
              </a:p>
              <a:p>
                <a:endParaRPr lang="en-US" alt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+12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𝑖𝑔h𝑡</m:t>
                          </m:r>
                        </m:e>
                      </m:groupCh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253" y="1379311"/>
                <a:ext cx="8787493" cy="3715203"/>
              </a:xfrm>
              <a:blipFill>
                <a:blip r:embed="rId2"/>
                <a:stretch>
                  <a:fillRect l="-693" t="-3934" r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Callout 3"/>
          <p:cNvSpPr/>
          <p:nvPr/>
        </p:nvSpPr>
        <p:spPr>
          <a:xfrm>
            <a:off x="1424538" y="4870383"/>
            <a:ext cx="2175310" cy="1748589"/>
          </a:xfrm>
          <a:prstGeom prst="upArrowCallout">
            <a:avLst>
              <a:gd name="adj1" fmla="val 8117"/>
              <a:gd name="adj2" fmla="val 25000"/>
              <a:gd name="adj3" fmla="val 25000"/>
              <a:gd name="adj4" fmla="val 7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Reactants: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6 Carbon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24 Oxygen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24 Hydrogen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4363912" y="4870383"/>
            <a:ext cx="3422926" cy="1748589"/>
          </a:xfrm>
          <a:prstGeom prst="upArrowCallout">
            <a:avLst>
              <a:gd name="adj1" fmla="val 8117"/>
              <a:gd name="adj2" fmla="val 25000"/>
              <a:gd name="adj3" fmla="val 25000"/>
              <a:gd name="adj4" fmla="val 75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Products:</a:t>
            </a:r>
            <a:endParaRPr lang="en-US" sz="2400" b="1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6 Carbon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24 Oxygen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24 Hydrogen</a:t>
            </a:r>
          </a:p>
        </p:txBody>
      </p:sp>
    </p:spTree>
    <p:extLst>
      <p:ext uri="{BB962C8B-B14F-4D97-AF65-F5344CB8AC3E}">
        <p14:creationId xmlns:p14="http://schemas.microsoft.com/office/powerpoint/2010/main" val="8299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Organic Compounds Are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Chemicals of Life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503" y="1353150"/>
            <a:ext cx="9028497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33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compounds</a:t>
            </a:r>
            <a:r>
              <a:rPr lang="en-US" altLang="en-US" sz="3300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– compounds contain </a:t>
            </a:r>
            <a:r>
              <a:rPr lang="en-US" altLang="en-US" sz="3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n-US" alt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atoms combined with one another and with various other atoms.</a:t>
            </a:r>
            <a:endParaRPr lang="en-US" altLang="en-US" sz="3300" b="1" dirty="0" smtClean="0">
              <a:solidFill>
                <a:srgbClr val="1F88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Carbohydrates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Short-term energy storage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Ex. glucose (C</a:t>
            </a:r>
            <a:r>
              <a:rPr lang="en-US" altLang="en-US" sz="2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Structural support, energy storage, transport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Nucleic Acids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Store genetic “blueprints” for life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Membranes, long-term energy storage, etc.</a:t>
            </a:r>
          </a:p>
          <a:p>
            <a:pPr lvl="1"/>
            <a:r>
              <a:rPr lang="en-US" alt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compounds of carbon and hydrogen</a:t>
            </a:r>
          </a:p>
          <a:p>
            <a:pPr lvl="2"/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Ex. methane (CH</a:t>
            </a:r>
            <a:r>
              <a:rPr lang="en-US" altLang="en-US" sz="2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Font typeface="Calibri Light" panose="020F0302020204030204" pitchFamily="34" charset="0"/>
              <a:buNone/>
            </a:pPr>
            <a:endParaRPr lang="en-US" alt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other compounds are </a:t>
            </a:r>
            <a:r>
              <a:rPr lang="en-US" altLang="en-US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inorganic compounds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ES Default Theme">
  <a:themeElements>
    <a:clrScheme name="OliphantCustom">
      <a:dk1>
        <a:srgbClr val="000000"/>
      </a:dk1>
      <a:lt1>
        <a:sysClr val="window" lastClr="FFFFFF"/>
      </a:lt1>
      <a:dk2>
        <a:srgbClr val="0072A6"/>
      </a:dk2>
      <a:lt2>
        <a:srgbClr val="E7E6E6"/>
      </a:lt2>
      <a:accent1>
        <a:srgbClr val="0073A7"/>
      </a:accent1>
      <a:accent2>
        <a:srgbClr val="DA471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EC8FF"/>
      </a:hlink>
      <a:folHlink>
        <a:srgbClr val="7030A0"/>
      </a:folHlink>
    </a:clrScheme>
    <a:fontScheme name="Custom 2">
      <a:majorFont>
        <a:latin typeface="Palatino Linotype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ES Default Theme" id="{9E9BFFBE-5C37-4FA3-886C-C1559DFE8BC6}" vid="{21C016D5-CB40-459D-B7BA-86BD5742D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APES Default Theme</Template>
  <TotalTime>450</TotalTime>
  <Words>991</Words>
  <Application>Microsoft Office PowerPoint</Application>
  <PresentationFormat>On-screen Show (4:3)</PresentationFormat>
  <Paragraphs>160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Cambria Math</vt:lpstr>
      <vt:lpstr>Palatino Linotype</vt:lpstr>
      <vt:lpstr>Wingdings</vt:lpstr>
      <vt:lpstr>APES Default Theme</vt:lpstr>
      <vt:lpstr>Environmental Systems</vt:lpstr>
      <vt:lpstr>PowerPoint Presentation</vt:lpstr>
      <vt:lpstr>Basic Chemistry Review</vt:lpstr>
      <vt:lpstr>Radioactivity and Half-Life</vt:lpstr>
      <vt:lpstr>Practical Use of Half-Life</vt:lpstr>
      <vt:lpstr>pH</vt:lpstr>
      <vt:lpstr>pH Scale</vt:lpstr>
      <vt:lpstr>Chemical Reactions</vt:lpstr>
      <vt:lpstr>Organic Compounds Are the Chemicals of Life</vt:lpstr>
      <vt:lpstr>PowerPoint Presentation</vt:lpstr>
      <vt:lpstr>Energy</vt:lpstr>
      <vt:lpstr>Forms of Energy</vt:lpstr>
      <vt:lpstr>Energy Changes Are Governed by  Two Scientific Laws</vt:lpstr>
      <vt:lpstr>Laws of Energy</vt:lpstr>
      <vt:lpstr>Laws of Energy</vt:lpstr>
      <vt:lpstr>Energy Efficiency</vt:lpstr>
      <vt:lpstr>Systems</vt:lpstr>
      <vt:lpstr>Types of Systems</vt:lpstr>
      <vt:lpstr>Types of Systems</vt:lpstr>
      <vt:lpstr>Feedbacks</vt:lpstr>
      <vt:lpstr>Positive Feedback Loop</vt:lpstr>
      <vt:lpstr>Negative Feedback Loop</vt:lpstr>
      <vt:lpstr>Steady State</vt:lpstr>
    </vt:vector>
  </TitlesOfParts>
  <Company>Cedar Rapids Community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Oliphant Matt</dc:creator>
  <cp:lastModifiedBy>Young Robert</cp:lastModifiedBy>
  <cp:revision>67</cp:revision>
  <dcterms:created xsi:type="dcterms:W3CDTF">2016-06-18T19:49:10Z</dcterms:created>
  <dcterms:modified xsi:type="dcterms:W3CDTF">2016-09-01T03:13:46Z</dcterms:modified>
</cp:coreProperties>
</file>