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58"/>
  </p:notesMasterIdLst>
  <p:sldIdLst>
    <p:sldId id="292" r:id="rId2"/>
    <p:sldId id="293" r:id="rId3"/>
    <p:sldId id="294" r:id="rId4"/>
    <p:sldId id="260" r:id="rId5"/>
    <p:sldId id="263" r:id="rId6"/>
    <p:sldId id="295" r:id="rId7"/>
    <p:sldId id="296" r:id="rId8"/>
    <p:sldId id="297" r:id="rId9"/>
    <p:sldId id="298" r:id="rId10"/>
    <p:sldId id="299" r:id="rId11"/>
    <p:sldId id="268" r:id="rId12"/>
    <p:sldId id="300" r:id="rId13"/>
    <p:sldId id="301" r:id="rId14"/>
    <p:sldId id="309" r:id="rId15"/>
    <p:sldId id="302" r:id="rId16"/>
    <p:sldId id="281" r:id="rId17"/>
    <p:sldId id="304" r:id="rId18"/>
    <p:sldId id="305" r:id="rId19"/>
    <p:sldId id="272" r:id="rId20"/>
    <p:sldId id="274" r:id="rId21"/>
    <p:sldId id="308" r:id="rId22"/>
    <p:sldId id="273" r:id="rId23"/>
    <p:sldId id="275" r:id="rId24"/>
    <p:sldId id="277" r:id="rId25"/>
    <p:sldId id="278" r:id="rId26"/>
    <p:sldId id="279" r:id="rId27"/>
    <p:sldId id="316" r:id="rId28"/>
    <p:sldId id="318" r:id="rId29"/>
    <p:sldId id="310" r:id="rId30"/>
    <p:sldId id="319" r:id="rId31"/>
    <p:sldId id="321" r:id="rId32"/>
    <p:sldId id="320" r:id="rId33"/>
    <p:sldId id="311" r:id="rId34"/>
    <p:sldId id="323" r:id="rId35"/>
    <p:sldId id="284" r:id="rId36"/>
    <p:sldId id="322" r:id="rId37"/>
    <p:sldId id="312" r:id="rId38"/>
    <p:sldId id="331" r:id="rId39"/>
    <p:sldId id="332" r:id="rId40"/>
    <p:sldId id="333" r:id="rId41"/>
    <p:sldId id="334" r:id="rId42"/>
    <p:sldId id="330" r:id="rId43"/>
    <p:sldId id="313" r:id="rId44"/>
    <p:sldId id="324" r:id="rId45"/>
    <p:sldId id="326" r:id="rId46"/>
    <p:sldId id="325" r:id="rId47"/>
    <p:sldId id="314" r:id="rId48"/>
    <p:sldId id="328" r:id="rId49"/>
    <p:sldId id="329" r:id="rId50"/>
    <p:sldId id="327" r:id="rId51"/>
    <p:sldId id="317" r:id="rId52"/>
    <p:sldId id="335" r:id="rId53"/>
    <p:sldId id="261" r:id="rId54"/>
    <p:sldId id="288" r:id="rId55"/>
    <p:sldId id="289" r:id="rId56"/>
    <p:sldId id="291"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A03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990" autoAdjust="0"/>
    <p:restoredTop sz="94660"/>
  </p:normalViewPr>
  <p:slideViewPr>
    <p:cSldViewPr snapToGrid="0" showGuides="1">
      <p:cViewPr varScale="1">
        <p:scale>
          <a:sx n="91" d="100"/>
          <a:sy n="91" d="100"/>
        </p:scale>
        <p:origin x="1452" y="84"/>
      </p:cViewPr>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FC36D-F047-4AB2-B94B-87F0E7BA9848}" type="datetimeFigureOut">
              <a:rPr lang="en-US" smtClean="0"/>
              <a:t>9/12/2017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38070-E649-414C-AC24-CC18E5ED4F9B}" type="slidenum">
              <a:rPr lang="en-US" smtClean="0"/>
              <a:t>‹#›</a:t>
            </a:fld>
            <a:endParaRPr lang="en-US"/>
          </a:p>
        </p:txBody>
      </p:sp>
    </p:spTree>
    <p:extLst>
      <p:ext uri="{BB962C8B-B14F-4D97-AF65-F5344CB8AC3E}">
        <p14:creationId xmlns:p14="http://schemas.microsoft.com/office/powerpoint/2010/main" val="482785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1015D83-BBB7-435A-ADEA-92DCB29E41E7}" type="slidenum">
              <a:rPr lang="en-US" altLang="en-US" sz="1200"/>
              <a:pPr/>
              <a:t>3</a:t>
            </a:fld>
            <a:endParaRPr lang="en-US" altLang="en-US" sz="120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876741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7E0DB76-E7E6-4309-B031-B24744EB11F5}" type="slidenum">
              <a:rPr lang="en-US" altLang="en-US" sz="1200"/>
              <a:pPr/>
              <a:t>17</a:t>
            </a:fld>
            <a:endParaRPr lang="en-US" altLang="en-US" sz="1200"/>
          </a:p>
        </p:txBody>
      </p:sp>
    </p:spTree>
    <p:extLst>
      <p:ext uri="{BB962C8B-B14F-4D97-AF65-F5344CB8AC3E}">
        <p14:creationId xmlns:p14="http://schemas.microsoft.com/office/powerpoint/2010/main" val="3926815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0D2E34-F16A-42BA-8283-5954A7261DF7}" type="slidenum">
              <a:rPr lang="en-US" altLang="en-US" sz="1200"/>
              <a:pPr/>
              <a:t>18</a:t>
            </a:fld>
            <a:endParaRPr lang="en-US" altLang="en-US"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07328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094948-A528-4D15-A357-6483607AA489}" type="slidenum">
              <a:rPr lang="en-US" altLang="en-US" sz="1200"/>
              <a:pPr/>
              <a:t>28</a:t>
            </a:fld>
            <a:endParaRPr lang="en-US" altLang="en-US" sz="1200"/>
          </a:p>
        </p:txBody>
      </p:sp>
      <p:sp>
        <p:nvSpPr>
          <p:cNvPr id="1024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53FCA411-C965-4710-94FE-18720E345830}" type="slidenum">
              <a:rPr lang="en-US" altLang="en-US" sz="1200"/>
              <a:pPr algn="r"/>
              <a:t>28</a:t>
            </a:fld>
            <a:endParaRPr lang="en-US" altLang="en-US" sz="120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46771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5C01FC7-644C-4A5B-B917-63ECAB62806F}" type="slidenum">
              <a:rPr lang="en-US" altLang="en-US" sz="1200"/>
              <a:pPr/>
              <a:t>31</a:t>
            </a:fld>
            <a:endParaRPr lang="en-US" altLang="en-US" sz="1200"/>
          </a:p>
        </p:txBody>
      </p:sp>
      <p:sp>
        <p:nvSpPr>
          <p:cNvPr id="1044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C998140D-2A7D-4C65-B68C-F42B31365024}" type="slidenum">
              <a:rPr lang="en-US" altLang="en-US" sz="1200"/>
              <a:pPr algn="r"/>
              <a:t>31</a:t>
            </a:fld>
            <a:endParaRPr lang="en-US" altLang="en-US" sz="1200"/>
          </a:p>
        </p:txBody>
      </p:sp>
      <p:sp>
        <p:nvSpPr>
          <p:cNvPr id="104452" name="Rectangle 2"/>
          <p:cNvSpPr>
            <a:spLocks noGrp="1" noRot="1" noChangeAspect="1" noChangeArrowheads="1" noTextEdit="1"/>
          </p:cNvSpPr>
          <p:nvPr>
            <p:ph type="sldImg"/>
          </p:nvPr>
        </p:nvSpPr>
        <p:spPr>
          <a:ln/>
        </p:spPr>
      </p:sp>
      <p:sp>
        <p:nvSpPr>
          <p:cNvPr id="10445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07080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8BEBBC9-C3F2-4387-990F-1B710B561DA4}" type="slidenum">
              <a:rPr lang="en-US" altLang="en-US" sz="1200"/>
              <a:pPr/>
              <a:t>32</a:t>
            </a:fld>
            <a:endParaRPr lang="en-US" altLang="en-US" sz="1200"/>
          </a:p>
        </p:txBody>
      </p:sp>
      <p:sp>
        <p:nvSpPr>
          <p:cNvPr id="1034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88932CD3-6BA0-4B1C-A18C-12BB79E6CD3C}" type="slidenum">
              <a:rPr lang="en-US" altLang="en-US" sz="1200"/>
              <a:pPr algn="r"/>
              <a:t>32</a:t>
            </a:fld>
            <a:endParaRPr lang="en-US" altLang="en-US" sz="1200"/>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90895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92E5C31-DE7F-45FB-BC62-206E70243E7A}" type="slidenum">
              <a:rPr lang="en-US" altLang="en-US" sz="1200"/>
              <a:pPr/>
              <a:t>36</a:t>
            </a:fld>
            <a:endParaRPr lang="en-US" altLang="en-US" sz="1200"/>
          </a:p>
        </p:txBody>
      </p:sp>
      <p:sp>
        <p:nvSpPr>
          <p:cNvPr id="1054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5ADE4591-720A-442D-9611-8EEB2CB35B65}" type="slidenum">
              <a:rPr lang="en-US" altLang="en-US" sz="1200"/>
              <a:pPr algn="r"/>
              <a:t>36</a:t>
            </a:fld>
            <a:endParaRPr lang="en-US" altLang="en-US" sz="1200"/>
          </a:p>
        </p:txBody>
      </p:sp>
      <p:sp>
        <p:nvSpPr>
          <p:cNvPr id="105476" name="Rectangle 2"/>
          <p:cNvSpPr>
            <a:spLocks noGrp="1" noRot="1" noChangeAspect="1" noChangeArrowheads="1" noTextEdit="1"/>
          </p:cNvSpPr>
          <p:nvPr>
            <p:ph type="sldImg"/>
          </p:nvPr>
        </p:nvSpPr>
        <p:spPr>
          <a:ln/>
        </p:spPr>
      </p:sp>
      <p:sp>
        <p:nvSpPr>
          <p:cNvPr id="10547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73553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5AF66F-8B35-4E2B-BF07-8FD5BE2386F7}" type="slidenum">
              <a:rPr lang="en-US" altLang="en-US" sz="1200"/>
              <a:pPr/>
              <a:t>39</a:t>
            </a:fld>
            <a:endParaRPr lang="en-US" altLang="en-US" sz="1200"/>
          </a:p>
        </p:txBody>
      </p:sp>
    </p:spTree>
    <p:extLst>
      <p:ext uri="{BB962C8B-B14F-4D97-AF65-F5344CB8AC3E}">
        <p14:creationId xmlns:p14="http://schemas.microsoft.com/office/powerpoint/2010/main" val="3908315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98D4BBE-0BB2-44E9-AE30-69FF707D4768}" type="slidenum">
              <a:rPr lang="en-US" altLang="en-US" sz="1200"/>
              <a:pPr/>
              <a:t>41</a:t>
            </a:fld>
            <a:endParaRPr lang="en-US" altLang="en-US" sz="1200"/>
          </a:p>
        </p:txBody>
      </p:sp>
      <p:sp>
        <p:nvSpPr>
          <p:cNvPr id="1095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641B2C6E-9E53-4938-A288-6FEAAE9681DA}" type="slidenum">
              <a:rPr lang="en-US" altLang="en-US" sz="1200"/>
              <a:pPr algn="r"/>
              <a:t>41</a:t>
            </a:fld>
            <a:endParaRPr lang="en-US" altLang="en-US" sz="1200"/>
          </a:p>
        </p:txBody>
      </p:sp>
      <p:sp>
        <p:nvSpPr>
          <p:cNvPr id="109572" name="Rectangle 2"/>
          <p:cNvSpPr>
            <a:spLocks noGrp="1" noRot="1" noChangeAspect="1" noChangeArrowheads="1" noTextEdit="1"/>
          </p:cNvSpPr>
          <p:nvPr>
            <p:ph type="sldImg"/>
          </p:nvPr>
        </p:nvSpPr>
        <p:spPr>
          <a:ln/>
        </p:spPr>
      </p:sp>
      <p:sp>
        <p:nvSpPr>
          <p:cNvPr id="10957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3556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4759F7D-62C4-4B01-B6CF-2F6434AB35ED}" type="slidenum">
              <a:rPr lang="en-US" altLang="en-US" sz="1200"/>
              <a:pPr/>
              <a:t>42</a:t>
            </a:fld>
            <a:endParaRPr lang="en-US" altLang="en-US" sz="1200"/>
          </a:p>
        </p:txBody>
      </p:sp>
      <p:sp>
        <p:nvSpPr>
          <p:cNvPr id="1075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8747ADE5-BBCF-4D82-9079-B8976343BA6D}" type="slidenum">
              <a:rPr lang="en-US" altLang="en-US" sz="1200"/>
              <a:pPr algn="r"/>
              <a:t>42</a:t>
            </a:fld>
            <a:endParaRPr lang="en-US" altLang="en-US" sz="1200"/>
          </a:p>
        </p:txBody>
      </p:sp>
      <p:sp>
        <p:nvSpPr>
          <p:cNvPr id="107524" name="Rectangle 2"/>
          <p:cNvSpPr>
            <a:spLocks noGrp="1" noRot="1" noChangeAspect="1" noChangeArrowheads="1" noTextEdit="1"/>
          </p:cNvSpPr>
          <p:nvPr>
            <p:ph type="sldImg"/>
          </p:nvPr>
        </p:nvSpPr>
        <p:spPr>
          <a:ln/>
        </p:spPr>
      </p:sp>
      <p:sp>
        <p:nvSpPr>
          <p:cNvPr id="10752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69498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F458D5B-B965-4CDB-9603-A532155C5E21}" type="slidenum">
              <a:rPr lang="en-US" altLang="en-US" sz="1200"/>
              <a:pPr/>
              <a:t>45</a:t>
            </a:fld>
            <a:endParaRPr lang="en-US" altLang="en-US" sz="1200"/>
          </a:p>
        </p:txBody>
      </p:sp>
      <p:sp>
        <p:nvSpPr>
          <p:cNvPr id="1116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B34F528C-10D1-4635-8D4B-526446666912}" type="slidenum">
              <a:rPr lang="en-US" altLang="en-US" sz="1200"/>
              <a:pPr algn="r"/>
              <a:t>45</a:t>
            </a:fld>
            <a:endParaRPr lang="en-US" altLang="en-US" sz="1200"/>
          </a:p>
        </p:txBody>
      </p:sp>
      <p:sp>
        <p:nvSpPr>
          <p:cNvPr id="111620" name="Rectangle 2"/>
          <p:cNvSpPr>
            <a:spLocks noGrp="1" noRot="1" noChangeAspect="1" noChangeArrowheads="1" noTextEdit="1"/>
          </p:cNvSpPr>
          <p:nvPr>
            <p:ph type="sldImg"/>
          </p:nvPr>
        </p:nvSpPr>
        <p:spPr>
          <a:ln/>
        </p:spPr>
      </p:sp>
      <p:sp>
        <p:nvSpPr>
          <p:cNvPr id="11162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0981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A3059A6-EA5D-45BF-AB78-143ED6C68036}" type="slidenum">
              <a:rPr lang="en-US" altLang="en-US" sz="1200"/>
              <a:pPr/>
              <a:t>6</a:t>
            </a:fld>
            <a:endParaRPr lang="en-US" altLang="en-US" sz="120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736634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246C2EF-CB67-4F37-83EF-224CEA45FFE7}" type="slidenum">
              <a:rPr lang="en-US" altLang="en-US" sz="1200"/>
              <a:pPr/>
              <a:t>46</a:t>
            </a:fld>
            <a:endParaRPr lang="en-US" altLang="en-US" sz="1200"/>
          </a:p>
        </p:txBody>
      </p:sp>
      <p:sp>
        <p:nvSpPr>
          <p:cNvPr id="1105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19949388-6C0C-47C1-A4D5-D8B600E2FEEE}" type="slidenum">
              <a:rPr lang="en-US" altLang="en-US" sz="1200"/>
              <a:pPr algn="r"/>
              <a:t>46</a:t>
            </a:fld>
            <a:endParaRPr lang="en-US" altLang="en-US" sz="1200"/>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98578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094C1BF-A81F-4E73-A0CC-5D7DB5644A81}" type="slidenum">
              <a:rPr lang="en-US" altLang="en-US" sz="1200"/>
              <a:pPr/>
              <a:t>49</a:t>
            </a:fld>
            <a:endParaRPr lang="en-US" altLang="en-US" sz="1200"/>
          </a:p>
        </p:txBody>
      </p:sp>
      <p:sp>
        <p:nvSpPr>
          <p:cNvPr id="1136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68AC0C5-ADBC-48CD-AC8B-268FC8044E45}" type="slidenum">
              <a:rPr lang="en-US" altLang="en-US" sz="1200"/>
              <a:pPr algn="r"/>
              <a:t>49</a:t>
            </a:fld>
            <a:endParaRPr lang="en-US" altLang="en-US" sz="1200"/>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525202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0369D84-EEF1-47B5-94AA-EA8FDAB30590}" type="slidenum">
              <a:rPr lang="en-US" altLang="en-US" sz="1200"/>
              <a:pPr/>
              <a:t>50</a:t>
            </a:fld>
            <a:endParaRPr lang="en-US" altLang="en-US" sz="1200"/>
          </a:p>
        </p:txBody>
      </p:sp>
      <p:sp>
        <p:nvSpPr>
          <p:cNvPr id="1126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F86B229F-D8E7-4D48-A12D-2BC91D478D02}" type="slidenum">
              <a:rPr lang="en-US" altLang="en-US" sz="1200"/>
              <a:pPr algn="r"/>
              <a:t>50</a:t>
            </a:fld>
            <a:endParaRPr lang="en-US" altLang="en-US" sz="1200"/>
          </a:p>
        </p:txBody>
      </p:sp>
      <p:sp>
        <p:nvSpPr>
          <p:cNvPr id="112644" name="Rectangle 2"/>
          <p:cNvSpPr>
            <a:spLocks noGrp="1" noRot="1" noChangeAspect="1" noChangeArrowheads="1" noTextEdit="1"/>
          </p:cNvSpPr>
          <p:nvPr>
            <p:ph type="sldImg"/>
          </p:nvPr>
        </p:nvSpPr>
        <p:spPr>
          <a:ln/>
        </p:spPr>
      </p:sp>
      <p:sp>
        <p:nvSpPr>
          <p:cNvPr id="11264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48741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4FC99E-EF4D-4B3B-8AD0-CF78D8C36ED0}" type="slidenum">
              <a:rPr lang="en-US" altLang="en-US" sz="1200"/>
              <a:pPr/>
              <a:t>7</a:t>
            </a:fld>
            <a:endParaRPr lang="en-US" altLang="en-US"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094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F3F164B-AEB0-4C5D-A813-11E4FC4274FB}" type="slidenum">
              <a:rPr lang="en-US" altLang="en-US" sz="1200"/>
              <a:pPr/>
              <a:t>8</a:t>
            </a:fld>
            <a:endParaRPr lang="en-US" alt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49762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DC3A4D9-9F89-455B-8741-9DBCDA756FFD}" type="slidenum">
              <a:rPr lang="en-US" altLang="en-US" sz="1200"/>
              <a:pPr/>
              <a:t>9</a:t>
            </a:fld>
            <a:endParaRPr lang="en-US" altLang="en-US"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30931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EA77B50-E123-443C-B81A-F124A3C993CE}" type="slidenum">
              <a:rPr lang="en-US" altLang="en-US" sz="1200"/>
              <a:pPr/>
              <a:t>10</a:t>
            </a:fld>
            <a:endParaRPr lang="en-US" altLang="en-US" sz="12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95859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CD60248-617C-429E-84C5-13CBC428C27E}" type="slidenum">
              <a:rPr lang="en-US" altLang="en-US" sz="1200"/>
              <a:pPr/>
              <a:t>12</a:t>
            </a:fld>
            <a:endParaRPr lang="en-US" altLang="en-US" sz="1200"/>
          </a:p>
        </p:txBody>
      </p:sp>
    </p:spTree>
    <p:extLst>
      <p:ext uri="{BB962C8B-B14F-4D97-AF65-F5344CB8AC3E}">
        <p14:creationId xmlns:p14="http://schemas.microsoft.com/office/powerpoint/2010/main" val="3382356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82F7533-CBF2-41E1-930E-8C608ECEA495}" type="slidenum">
              <a:rPr lang="en-US" altLang="en-US" sz="1200"/>
              <a:pPr/>
              <a:t>13</a:t>
            </a:fld>
            <a:endParaRPr lang="en-US" alt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628214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2FFD05-1D6F-419B-A613-A7B3A40AF7BC}" type="slidenum">
              <a:rPr lang="en-US" altLang="en-US" sz="1200"/>
              <a:pPr/>
              <a:t>15</a:t>
            </a:fld>
            <a:endParaRPr lang="en-US" alt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506375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782875"/>
            <a:ext cx="9144000" cy="2429895"/>
          </a:xfrm>
          <a:solidFill>
            <a:srgbClr val="0073A7"/>
          </a:solidFill>
          <a:ln>
            <a:noFill/>
          </a:ln>
        </p:spPr>
        <p:txBody>
          <a:bodyPr vert="horz" lIns="91440" tIns="45720" rIns="91440" bIns="45720" rtlCol="0" anchor="ctr">
            <a:noAutofit/>
          </a:bodyPr>
          <a:lstStyle>
            <a:lvl1pPr>
              <a:lnSpc>
                <a:spcPct val="100000"/>
              </a:lnSpc>
              <a:defRPr lang="en-US" sz="5400" b="0" i="0" dirty="0">
                <a:latin typeface="Palatino Linotype" panose="02040502050505030304" pitchFamily="18" charset="0"/>
              </a:defRPr>
            </a:lvl1pPr>
          </a:lstStyle>
          <a:p>
            <a:pPr lvl="0"/>
            <a:r>
              <a:rPr lang="en-US" smtClean="0"/>
              <a:t>Click to edit Master title style</a:t>
            </a:r>
            <a:endParaRPr lang="en-US" dirty="0"/>
          </a:p>
        </p:txBody>
      </p:sp>
      <p:sp>
        <p:nvSpPr>
          <p:cNvPr id="3" name="Subtitle 2"/>
          <p:cNvSpPr>
            <a:spLocks noGrp="1"/>
          </p:cNvSpPr>
          <p:nvPr>
            <p:ph type="subTitle" idx="1"/>
          </p:nvPr>
        </p:nvSpPr>
        <p:spPr>
          <a:xfrm>
            <a:off x="1143000" y="4397828"/>
            <a:ext cx="6858000" cy="1763486"/>
          </a:xfrm>
        </p:spPr>
        <p:txBody>
          <a:bodyPr anchor="ctr">
            <a:normAutofit/>
          </a:bodyPr>
          <a:lstStyle>
            <a:lvl1pPr marL="0" indent="0" algn="ctr">
              <a:lnSpc>
                <a:spcPct val="100000"/>
              </a:lnSpc>
              <a:spcBef>
                <a:spcPts val="0"/>
              </a:spcBef>
              <a:buNone/>
              <a:defRPr sz="3600">
                <a:latin typeface="Calibri Light" panose="020F0302020204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9/12/2017</a:t>
            </a:fld>
            <a:endParaRPr lang="en-US"/>
          </a:p>
        </p:txBody>
      </p:sp>
      <p:sp>
        <p:nvSpPr>
          <p:cNvPr id="8" name="Footer Placeholder 4"/>
          <p:cNvSpPr>
            <a:spLocks noGrp="1"/>
          </p:cNvSpPr>
          <p:nvPr>
            <p:ph type="ftr" sz="quarter" idx="11"/>
          </p:nvPr>
        </p:nvSpPr>
        <p:spPr>
          <a:xfrm>
            <a:off x="914400" y="6492875"/>
            <a:ext cx="7315200" cy="365125"/>
          </a:xfrm>
        </p:spPr>
        <p:txBody>
          <a:bodyPr/>
          <a:lstStyle/>
          <a:p>
            <a:endParaRPr lang="en-US"/>
          </a:p>
        </p:txBody>
      </p:sp>
      <p:sp>
        <p:nvSpPr>
          <p:cNvPr id="9"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5" name="Text Placeholder 4"/>
          <p:cNvSpPr>
            <a:spLocks noGrp="1"/>
          </p:cNvSpPr>
          <p:nvPr>
            <p:ph type="body" sz="quarter" idx="13" hasCustomPrompt="1"/>
          </p:nvPr>
        </p:nvSpPr>
        <p:spPr>
          <a:xfrm>
            <a:off x="0" y="1526832"/>
            <a:ext cx="2352675" cy="515938"/>
          </a:xfrm>
          <a:prstGeom prst="homePlate">
            <a:avLst/>
          </a:prstGeom>
          <a:solidFill>
            <a:srgbClr val="00B0F0"/>
          </a:solidFill>
        </p:spPr>
        <p:txBody>
          <a:bodyPr anchor="ctr">
            <a:noAutofit/>
          </a:bodyPr>
          <a:lstStyle>
            <a:lvl1pPr marL="0" indent="0" algn="ctr">
              <a:lnSpc>
                <a:spcPct val="100000"/>
              </a:lnSpc>
              <a:spcBef>
                <a:spcPts val="0"/>
              </a:spcBef>
              <a:buNone/>
              <a:defRPr sz="2800" baseline="0">
                <a:solidFill>
                  <a:schemeClr val="bg1"/>
                </a:solidFill>
              </a:defRPr>
            </a:lvl1pPr>
          </a:lstStyle>
          <a:p>
            <a:pPr lvl="0"/>
            <a:r>
              <a:rPr lang="en-US" dirty="0" smtClean="0"/>
              <a:t>Chapter #</a:t>
            </a:r>
            <a:endParaRPr lang="en-US" dirty="0"/>
          </a:p>
        </p:txBody>
      </p:sp>
    </p:spTree>
    <p:extLst>
      <p:ext uri="{BB962C8B-B14F-4D97-AF65-F5344CB8AC3E}">
        <p14:creationId xmlns:p14="http://schemas.microsoft.com/office/powerpoint/2010/main" val="277096837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9/12/2017</a:t>
            </a:fld>
            <a:endParaRPr lang="en-US"/>
          </a:p>
        </p:txBody>
      </p:sp>
      <p:sp>
        <p:nvSpPr>
          <p:cNvPr id="6" name="Footer Placeholder 4"/>
          <p:cNvSpPr>
            <a:spLocks noGrp="1"/>
          </p:cNvSpPr>
          <p:nvPr>
            <p:ph type="ftr" sz="quarter" idx="11"/>
          </p:nvPr>
        </p:nvSpPr>
        <p:spPr>
          <a:xfrm>
            <a:off x="914400" y="6492875"/>
            <a:ext cx="7315200" cy="365125"/>
          </a:xfrm>
        </p:spPr>
        <p:txBody>
          <a:bodyPr/>
          <a:lstStyle/>
          <a:p>
            <a:endParaRPr lang="en-US"/>
          </a:p>
        </p:txBody>
      </p:sp>
      <p:sp>
        <p:nvSpPr>
          <p:cNvPr id="7"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Tree>
    <p:extLst>
      <p:ext uri="{BB962C8B-B14F-4D97-AF65-F5344CB8AC3E}">
        <p14:creationId xmlns:p14="http://schemas.microsoft.com/office/powerpoint/2010/main" val="10753038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949178" cy="1600200"/>
          </a:xfrm>
        </p:spPr>
        <p:txBody>
          <a:bodyPr anchor="b"/>
          <a:lstStyle>
            <a:lvl1pPr>
              <a:lnSpc>
                <a:spcPct val="100000"/>
              </a:lnSpc>
              <a:defRPr sz="3200"/>
            </a:lvl1pPr>
          </a:lstStyle>
          <a:p>
            <a:r>
              <a:rPr lang="en-US" smtClean="0"/>
              <a:t>Click to edit Master title style</a:t>
            </a:r>
            <a:endParaRPr lang="en-US" dirty="0"/>
          </a:p>
        </p:txBody>
      </p:sp>
      <p:sp>
        <p:nvSpPr>
          <p:cNvPr id="3" name="Content Placeholder 2"/>
          <p:cNvSpPr>
            <a:spLocks noGrp="1"/>
          </p:cNvSpPr>
          <p:nvPr>
            <p:ph idx="1"/>
          </p:nvPr>
        </p:nvSpPr>
        <p:spPr>
          <a:xfrm>
            <a:off x="3113314" y="163286"/>
            <a:ext cx="5878286" cy="61996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0" y="1785256"/>
            <a:ext cx="2949178" cy="457766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9/12/2017</a:t>
            </a:fld>
            <a:endParaRPr lang="en-US"/>
          </a:p>
        </p:txBody>
      </p:sp>
      <p:sp>
        <p:nvSpPr>
          <p:cNvPr id="9" name="Footer Placeholder 4"/>
          <p:cNvSpPr>
            <a:spLocks noGrp="1"/>
          </p:cNvSpPr>
          <p:nvPr>
            <p:ph type="ftr" sz="quarter" idx="11"/>
          </p:nvPr>
        </p:nvSpPr>
        <p:spPr>
          <a:xfrm>
            <a:off x="914400" y="6492875"/>
            <a:ext cx="7315200" cy="365125"/>
          </a:xfrm>
        </p:spPr>
        <p:txBody>
          <a:bodyPr/>
          <a:lstStyle/>
          <a:p>
            <a:endParaRPr lang="en-US"/>
          </a:p>
        </p:txBody>
      </p:sp>
      <p:sp>
        <p:nvSpPr>
          <p:cNvPr id="10"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Tree>
    <p:extLst>
      <p:ext uri="{BB962C8B-B14F-4D97-AF65-F5344CB8AC3E}">
        <p14:creationId xmlns:p14="http://schemas.microsoft.com/office/powerpoint/2010/main" val="1418541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3A7"/>
          </a:solidFill>
        </p:spPr>
        <p:txBody>
          <a:bodyPr>
            <a:noAutofit/>
          </a:bodyPr>
          <a:lstStyle>
            <a:lvl1pPr algn="ctr" defTabSz="914400" rtl="0" eaLnBrk="1" latinLnBrk="0" hangingPunct="1">
              <a:lnSpc>
                <a:spcPct val="10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9/12/2017</a:t>
            </a:fld>
            <a:endParaRPr lang="en-US"/>
          </a:p>
        </p:txBody>
      </p:sp>
      <p:sp>
        <p:nvSpPr>
          <p:cNvPr id="5" name="Footer Placeholder 4"/>
          <p:cNvSpPr>
            <a:spLocks noGrp="1"/>
          </p:cNvSpPr>
          <p:nvPr>
            <p:ph type="ftr" sz="quarter" idx="11"/>
          </p:nvPr>
        </p:nvSpPr>
        <p:spPr>
          <a:xfrm>
            <a:off x="914400" y="6492875"/>
            <a:ext cx="7315200" cy="365125"/>
          </a:xfrm>
        </p:spPr>
        <p:txBody>
          <a:bodyPr/>
          <a:lstStyle/>
          <a:p>
            <a:endParaRPr lang="en-US"/>
          </a:p>
        </p:txBody>
      </p:sp>
      <p:sp>
        <p:nvSpPr>
          <p:cNvPr id="6"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7" name="Text Placeholder 2"/>
          <p:cNvSpPr>
            <a:spLocks noGrp="1"/>
          </p:cNvSpPr>
          <p:nvPr>
            <p:ph idx="1"/>
          </p:nvPr>
        </p:nvSpPr>
        <p:spPr>
          <a:xfrm>
            <a:off x="178253" y="1379311"/>
            <a:ext cx="8787493" cy="492351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241369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odule Header Green">
    <p:spTree>
      <p:nvGrpSpPr>
        <p:cNvPr id="1" name=""/>
        <p:cNvGrpSpPr/>
        <p:nvPr/>
      </p:nvGrpSpPr>
      <p:grpSpPr>
        <a:xfrm>
          <a:off x="0" y="0"/>
          <a:ext cx="0" cy="0"/>
          <a:chOff x="0" y="0"/>
          <a:chExt cx="0" cy="0"/>
        </a:xfrm>
      </p:grpSpPr>
      <p:sp>
        <p:nvSpPr>
          <p:cNvPr id="21" name="Freeform 20"/>
          <p:cNvSpPr/>
          <p:nvPr/>
        </p:nvSpPr>
        <p:spPr>
          <a:xfrm>
            <a:off x="0" y="446312"/>
            <a:ext cx="9144000" cy="2035629"/>
          </a:xfrm>
          <a:custGeom>
            <a:avLst/>
            <a:gdLst>
              <a:gd name="connsiteX0" fmla="*/ 2507742 w 9144000"/>
              <a:gd name="connsiteY0" fmla="*/ 0 h 2035629"/>
              <a:gd name="connsiteX1" fmla="*/ 9144000 w 9144000"/>
              <a:gd name="connsiteY1" fmla="*/ 0 h 2035629"/>
              <a:gd name="connsiteX2" fmla="*/ 9144000 w 9144000"/>
              <a:gd name="connsiteY2" fmla="*/ 2035629 h 2035629"/>
              <a:gd name="connsiteX3" fmla="*/ 2489274 w 9144000"/>
              <a:gd name="connsiteY3" fmla="*/ 2035629 h 2035629"/>
              <a:gd name="connsiteX4" fmla="*/ 2563966 w 9144000"/>
              <a:gd name="connsiteY4" fmla="*/ 1967744 h 2035629"/>
              <a:gd name="connsiteX5" fmla="*/ 2960916 w 9144000"/>
              <a:gd name="connsiteY5" fmla="*/ 1009422 h 2035629"/>
              <a:gd name="connsiteX6" fmla="*/ 2563966 w 9144000"/>
              <a:gd name="connsiteY6" fmla="*/ 51100 h 2035629"/>
              <a:gd name="connsiteX7" fmla="*/ 0 w 9144000"/>
              <a:gd name="connsiteY7" fmla="*/ 0 h 2035629"/>
              <a:gd name="connsiteX8" fmla="*/ 703546 w 9144000"/>
              <a:gd name="connsiteY8" fmla="*/ 0 h 2035629"/>
              <a:gd name="connsiteX9" fmla="*/ 647322 w 9144000"/>
              <a:gd name="connsiteY9" fmla="*/ 51100 h 2035629"/>
              <a:gd name="connsiteX10" fmla="*/ 250372 w 9144000"/>
              <a:gd name="connsiteY10" fmla="*/ 1009422 h 2035629"/>
              <a:gd name="connsiteX11" fmla="*/ 647322 w 9144000"/>
              <a:gd name="connsiteY11" fmla="*/ 1967744 h 2035629"/>
              <a:gd name="connsiteX12" fmla="*/ 722014 w 9144000"/>
              <a:gd name="connsiteY12" fmla="*/ 2035629 h 2035629"/>
              <a:gd name="connsiteX13" fmla="*/ 0 w 9144000"/>
              <a:gd name="connsiteY13" fmla="*/ 2035629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2035629">
                <a:moveTo>
                  <a:pt x="2507742" y="0"/>
                </a:moveTo>
                <a:lnTo>
                  <a:pt x="9144000" y="0"/>
                </a:lnTo>
                <a:lnTo>
                  <a:pt x="9144000" y="2035629"/>
                </a:lnTo>
                <a:lnTo>
                  <a:pt x="2489274" y="2035629"/>
                </a:lnTo>
                <a:lnTo>
                  <a:pt x="2563966" y="1967744"/>
                </a:lnTo>
                <a:cubicBezTo>
                  <a:pt x="2809222" y="1722488"/>
                  <a:pt x="2960916" y="1383670"/>
                  <a:pt x="2960916" y="1009422"/>
                </a:cubicBezTo>
                <a:cubicBezTo>
                  <a:pt x="2960916" y="635174"/>
                  <a:pt x="2809222" y="296356"/>
                  <a:pt x="2563966" y="51100"/>
                </a:cubicBezTo>
                <a:close/>
                <a:moveTo>
                  <a:pt x="0" y="0"/>
                </a:moveTo>
                <a:lnTo>
                  <a:pt x="703546" y="0"/>
                </a:lnTo>
                <a:lnTo>
                  <a:pt x="647322" y="51100"/>
                </a:lnTo>
                <a:cubicBezTo>
                  <a:pt x="402066" y="296356"/>
                  <a:pt x="250372" y="635174"/>
                  <a:pt x="250372" y="1009422"/>
                </a:cubicBezTo>
                <a:cubicBezTo>
                  <a:pt x="250372" y="1383670"/>
                  <a:pt x="402066" y="1722488"/>
                  <a:pt x="647322" y="1967744"/>
                </a:cubicBezTo>
                <a:lnTo>
                  <a:pt x="722014" y="2035629"/>
                </a:lnTo>
                <a:lnTo>
                  <a:pt x="0" y="203562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3145972" y="446311"/>
            <a:ext cx="5834743" cy="2024393"/>
          </a:xfrm>
          <a:noFill/>
        </p:spPr>
        <p:txBody>
          <a:bodyPr anchor="ctr">
            <a:normAutofit/>
          </a:bodyPr>
          <a:lstStyle>
            <a:lvl1pPr algn="l">
              <a:lnSpc>
                <a:spcPct val="100000"/>
              </a:lnSpc>
              <a:spcBef>
                <a:spcPts val="0"/>
              </a:spcBef>
              <a:defRPr sz="4000" baseline="0">
                <a:latin typeface="Calibri Light" panose="020F0302020204030204" pitchFamily="34" charset="0"/>
              </a:defRPr>
            </a:lvl1pPr>
          </a:lstStyle>
          <a:p>
            <a:r>
              <a:rPr lang="en-US" dirty="0" smtClean="0"/>
              <a:t>Click to edit module title</a:t>
            </a:r>
            <a:endParaRPr lang="en-US" dirty="0"/>
          </a:p>
        </p:txBody>
      </p:sp>
      <p:sp>
        <p:nvSpPr>
          <p:cNvPr id="12"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9/12/2017</a:t>
            </a:fld>
            <a:endParaRPr lang="en-US"/>
          </a:p>
        </p:txBody>
      </p:sp>
      <p:sp>
        <p:nvSpPr>
          <p:cNvPr id="13" name="Footer Placeholder 4"/>
          <p:cNvSpPr>
            <a:spLocks noGrp="1"/>
          </p:cNvSpPr>
          <p:nvPr>
            <p:ph type="ftr" sz="quarter" idx="11"/>
          </p:nvPr>
        </p:nvSpPr>
        <p:spPr>
          <a:xfrm>
            <a:off x="914400" y="6492875"/>
            <a:ext cx="7315200" cy="365125"/>
          </a:xfrm>
        </p:spPr>
        <p:txBody>
          <a:bodyPr/>
          <a:lstStyle/>
          <a:p>
            <a:endParaRPr lang="en-US"/>
          </a:p>
        </p:txBody>
      </p:sp>
      <p:sp>
        <p:nvSpPr>
          <p:cNvPr id="14"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8" name="TextBox 17"/>
          <p:cNvSpPr txBox="1"/>
          <p:nvPr/>
        </p:nvSpPr>
        <p:spPr>
          <a:xfrm>
            <a:off x="250372" y="570476"/>
            <a:ext cx="2710544" cy="523220"/>
          </a:xfrm>
          <a:prstGeom prst="rect">
            <a:avLst/>
          </a:prstGeom>
          <a:noFill/>
        </p:spPr>
        <p:txBody>
          <a:bodyPr wrap="square" rtlCol="0">
            <a:spAutoFit/>
          </a:bodyPr>
          <a:lstStyle/>
          <a:p>
            <a:pPr algn="ctr"/>
            <a:r>
              <a:rPr lang="en-US" sz="2800" b="0" i="1" u="none" dirty="0" smtClean="0">
                <a:solidFill>
                  <a:schemeClr val="tx1"/>
                </a:solidFill>
                <a:latin typeface="+mj-lt"/>
              </a:rPr>
              <a:t>Module</a:t>
            </a:r>
            <a:endParaRPr lang="en-US" sz="2800" b="0" i="1" u="none" dirty="0">
              <a:solidFill>
                <a:schemeClr val="tx1"/>
              </a:solidFill>
              <a:latin typeface="+mj-lt"/>
            </a:endParaRPr>
          </a:p>
        </p:txBody>
      </p:sp>
      <p:sp>
        <p:nvSpPr>
          <p:cNvPr id="23" name="Title 1"/>
          <p:cNvSpPr txBox="1">
            <a:spLocks/>
          </p:cNvSpPr>
          <p:nvPr/>
        </p:nvSpPr>
        <p:spPr>
          <a:xfrm>
            <a:off x="250372" y="2659137"/>
            <a:ext cx="5834743" cy="599303"/>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3600" b="0" i="0" dirty="0" smtClean="0">
                <a:solidFill>
                  <a:schemeClr val="accent2"/>
                </a:solidFill>
              </a:rPr>
              <a:t>Learning Objectives</a:t>
            </a:r>
            <a:endParaRPr lang="en-US" sz="3600" b="0" i="0" dirty="0">
              <a:solidFill>
                <a:schemeClr val="accent2"/>
              </a:solidFill>
            </a:endParaRPr>
          </a:p>
        </p:txBody>
      </p:sp>
      <p:sp>
        <p:nvSpPr>
          <p:cNvPr id="26" name="Text Placeholder 25"/>
          <p:cNvSpPr>
            <a:spLocks noGrp="1"/>
          </p:cNvSpPr>
          <p:nvPr>
            <p:ph type="body" sz="quarter" idx="13" hasCustomPrompt="1"/>
          </p:nvPr>
        </p:nvSpPr>
        <p:spPr>
          <a:xfrm>
            <a:off x="250372" y="3822921"/>
            <a:ext cx="8729663" cy="2512565"/>
          </a:xfrm>
        </p:spPr>
        <p:txBody>
          <a:bodyPr>
            <a:normAutofit/>
          </a:bodyPr>
          <a:lstStyle>
            <a:lvl1pPr marL="228600" marR="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sz="2000" baseline="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endParaRPr lang="en-US" dirty="0"/>
          </a:p>
        </p:txBody>
      </p:sp>
      <p:sp>
        <p:nvSpPr>
          <p:cNvPr id="27" name="Title 1"/>
          <p:cNvSpPr txBox="1">
            <a:spLocks/>
          </p:cNvSpPr>
          <p:nvPr/>
        </p:nvSpPr>
        <p:spPr>
          <a:xfrm>
            <a:off x="250372" y="3109283"/>
            <a:ext cx="8729663" cy="472115"/>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2400" b="0" i="0" dirty="0" smtClean="0">
                <a:solidFill>
                  <a:schemeClr val="tx1"/>
                </a:solidFill>
              </a:rPr>
              <a:t>After</a:t>
            </a:r>
            <a:r>
              <a:rPr lang="en-US" sz="2400" b="0" i="0" baseline="0" dirty="0" smtClean="0">
                <a:solidFill>
                  <a:schemeClr val="tx1"/>
                </a:solidFill>
              </a:rPr>
              <a:t> this module, you should be able to:</a:t>
            </a:r>
            <a:endParaRPr lang="en-US" sz="2400" b="0" i="0" dirty="0">
              <a:solidFill>
                <a:schemeClr val="tx1"/>
              </a:solidFill>
            </a:endParaRPr>
          </a:p>
        </p:txBody>
      </p:sp>
      <p:cxnSp>
        <p:nvCxnSpPr>
          <p:cNvPr id="31" name="Straight Connector 30"/>
          <p:cNvCxnSpPr/>
          <p:nvPr/>
        </p:nvCxnSpPr>
        <p:spPr>
          <a:xfrm>
            <a:off x="323850" y="3634488"/>
            <a:ext cx="8505825" cy="0"/>
          </a:xfrm>
          <a:prstGeom prst="line">
            <a:avLst/>
          </a:prstGeom>
          <a:ln w="12700">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35" name="Text Placeholder 34"/>
          <p:cNvSpPr>
            <a:spLocks noGrp="1"/>
          </p:cNvSpPr>
          <p:nvPr>
            <p:ph type="body" sz="quarter" idx="14" hasCustomPrompt="1"/>
          </p:nvPr>
        </p:nvSpPr>
        <p:spPr>
          <a:xfrm>
            <a:off x="250825" y="893763"/>
            <a:ext cx="2709863" cy="1492250"/>
          </a:xfrm>
        </p:spPr>
        <p:txBody>
          <a:bodyPr anchor="ctr">
            <a:noAutofit/>
          </a:bodyPr>
          <a:lstStyle>
            <a:lvl1pPr marL="0" indent="0" algn="ctr">
              <a:lnSpc>
                <a:spcPct val="100000"/>
              </a:lnSpc>
              <a:spcBef>
                <a:spcPts val="0"/>
              </a:spcBef>
              <a:buNone/>
              <a:defRPr sz="11500" b="1" i="1">
                <a:latin typeface="Palatino Linotype" panose="02040502050505030304" pitchFamily="18" charset="0"/>
              </a:defRPr>
            </a:lvl1pPr>
          </a:lstStyle>
          <a:p>
            <a:pPr lvl="0"/>
            <a:r>
              <a:rPr lang="en-US" dirty="0" smtClean="0">
                <a:latin typeface="Palatino Linotype" panose="02040502050505030304" pitchFamily="18" charset="0"/>
              </a:rPr>
              <a:t>##</a:t>
            </a:r>
            <a:endParaRPr lang="en-US" dirty="0"/>
          </a:p>
        </p:txBody>
      </p:sp>
    </p:spTree>
    <p:extLst>
      <p:ext uri="{BB962C8B-B14F-4D97-AF65-F5344CB8AC3E}">
        <p14:creationId xmlns:p14="http://schemas.microsoft.com/office/powerpoint/2010/main" val="29492996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odule Header Red">
    <p:spTree>
      <p:nvGrpSpPr>
        <p:cNvPr id="1" name=""/>
        <p:cNvGrpSpPr/>
        <p:nvPr/>
      </p:nvGrpSpPr>
      <p:grpSpPr>
        <a:xfrm>
          <a:off x="0" y="0"/>
          <a:ext cx="0" cy="0"/>
          <a:chOff x="0" y="0"/>
          <a:chExt cx="0" cy="0"/>
        </a:xfrm>
      </p:grpSpPr>
      <p:sp>
        <p:nvSpPr>
          <p:cNvPr id="21" name="Freeform 20"/>
          <p:cNvSpPr/>
          <p:nvPr/>
        </p:nvSpPr>
        <p:spPr>
          <a:xfrm>
            <a:off x="0" y="446312"/>
            <a:ext cx="9144000" cy="2035629"/>
          </a:xfrm>
          <a:custGeom>
            <a:avLst/>
            <a:gdLst>
              <a:gd name="connsiteX0" fmla="*/ 2507742 w 9144000"/>
              <a:gd name="connsiteY0" fmla="*/ 0 h 2035629"/>
              <a:gd name="connsiteX1" fmla="*/ 9144000 w 9144000"/>
              <a:gd name="connsiteY1" fmla="*/ 0 h 2035629"/>
              <a:gd name="connsiteX2" fmla="*/ 9144000 w 9144000"/>
              <a:gd name="connsiteY2" fmla="*/ 2035629 h 2035629"/>
              <a:gd name="connsiteX3" fmla="*/ 2489274 w 9144000"/>
              <a:gd name="connsiteY3" fmla="*/ 2035629 h 2035629"/>
              <a:gd name="connsiteX4" fmla="*/ 2563966 w 9144000"/>
              <a:gd name="connsiteY4" fmla="*/ 1967744 h 2035629"/>
              <a:gd name="connsiteX5" fmla="*/ 2960916 w 9144000"/>
              <a:gd name="connsiteY5" fmla="*/ 1009422 h 2035629"/>
              <a:gd name="connsiteX6" fmla="*/ 2563966 w 9144000"/>
              <a:gd name="connsiteY6" fmla="*/ 51100 h 2035629"/>
              <a:gd name="connsiteX7" fmla="*/ 0 w 9144000"/>
              <a:gd name="connsiteY7" fmla="*/ 0 h 2035629"/>
              <a:gd name="connsiteX8" fmla="*/ 703546 w 9144000"/>
              <a:gd name="connsiteY8" fmla="*/ 0 h 2035629"/>
              <a:gd name="connsiteX9" fmla="*/ 647322 w 9144000"/>
              <a:gd name="connsiteY9" fmla="*/ 51100 h 2035629"/>
              <a:gd name="connsiteX10" fmla="*/ 250372 w 9144000"/>
              <a:gd name="connsiteY10" fmla="*/ 1009422 h 2035629"/>
              <a:gd name="connsiteX11" fmla="*/ 647322 w 9144000"/>
              <a:gd name="connsiteY11" fmla="*/ 1967744 h 2035629"/>
              <a:gd name="connsiteX12" fmla="*/ 722014 w 9144000"/>
              <a:gd name="connsiteY12" fmla="*/ 2035629 h 2035629"/>
              <a:gd name="connsiteX13" fmla="*/ 0 w 9144000"/>
              <a:gd name="connsiteY13" fmla="*/ 2035629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2035629">
                <a:moveTo>
                  <a:pt x="2507742" y="0"/>
                </a:moveTo>
                <a:lnTo>
                  <a:pt x="9144000" y="0"/>
                </a:lnTo>
                <a:lnTo>
                  <a:pt x="9144000" y="2035629"/>
                </a:lnTo>
                <a:lnTo>
                  <a:pt x="2489274" y="2035629"/>
                </a:lnTo>
                <a:lnTo>
                  <a:pt x="2563966" y="1967744"/>
                </a:lnTo>
                <a:cubicBezTo>
                  <a:pt x="2809222" y="1722488"/>
                  <a:pt x="2960916" y="1383670"/>
                  <a:pt x="2960916" y="1009422"/>
                </a:cubicBezTo>
                <a:cubicBezTo>
                  <a:pt x="2960916" y="635174"/>
                  <a:pt x="2809222" y="296356"/>
                  <a:pt x="2563966" y="51100"/>
                </a:cubicBezTo>
                <a:close/>
                <a:moveTo>
                  <a:pt x="0" y="0"/>
                </a:moveTo>
                <a:lnTo>
                  <a:pt x="703546" y="0"/>
                </a:lnTo>
                <a:lnTo>
                  <a:pt x="647322" y="51100"/>
                </a:lnTo>
                <a:cubicBezTo>
                  <a:pt x="402066" y="296356"/>
                  <a:pt x="250372" y="635174"/>
                  <a:pt x="250372" y="1009422"/>
                </a:cubicBezTo>
                <a:cubicBezTo>
                  <a:pt x="250372" y="1383670"/>
                  <a:pt x="402066" y="1722488"/>
                  <a:pt x="647322" y="1967744"/>
                </a:cubicBezTo>
                <a:lnTo>
                  <a:pt x="722014" y="2035629"/>
                </a:lnTo>
                <a:lnTo>
                  <a:pt x="0" y="2035629"/>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3145972" y="446311"/>
            <a:ext cx="5834743" cy="2024393"/>
          </a:xfrm>
          <a:noFill/>
        </p:spPr>
        <p:txBody>
          <a:bodyPr anchor="ctr">
            <a:normAutofit/>
          </a:bodyPr>
          <a:lstStyle>
            <a:lvl1pPr algn="l">
              <a:lnSpc>
                <a:spcPct val="100000"/>
              </a:lnSpc>
              <a:spcBef>
                <a:spcPts val="0"/>
              </a:spcBef>
              <a:defRPr sz="4000" baseline="0">
                <a:latin typeface="Calibri Light" panose="020F0302020204030204" pitchFamily="34" charset="0"/>
              </a:defRPr>
            </a:lvl1pPr>
          </a:lstStyle>
          <a:p>
            <a:r>
              <a:rPr lang="en-US" dirty="0" smtClean="0"/>
              <a:t>Click to edit module title</a:t>
            </a:r>
            <a:endParaRPr lang="en-US" dirty="0"/>
          </a:p>
        </p:txBody>
      </p:sp>
      <p:sp>
        <p:nvSpPr>
          <p:cNvPr id="12"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9/12/2017</a:t>
            </a:fld>
            <a:endParaRPr lang="en-US"/>
          </a:p>
        </p:txBody>
      </p:sp>
      <p:sp>
        <p:nvSpPr>
          <p:cNvPr id="13" name="Footer Placeholder 4"/>
          <p:cNvSpPr>
            <a:spLocks noGrp="1"/>
          </p:cNvSpPr>
          <p:nvPr>
            <p:ph type="ftr" sz="quarter" idx="11"/>
          </p:nvPr>
        </p:nvSpPr>
        <p:spPr>
          <a:xfrm>
            <a:off x="914400" y="6492875"/>
            <a:ext cx="7315200" cy="365125"/>
          </a:xfrm>
        </p:spPr>
        <p:txBody>
          <a:bodyPr/>
          <a:lstStyle/>
          <a:p>
            <a:endParaRPr lang="en-US"/>
          </a:p>
        </p:txBody>
      </p:sp>
      <p:sp>
        <p:nvSpPr>
          <p:cNvPr id="14"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8" name="TextBox 17"/>
          <p:cNvSpPr txBox="1"/>
          <p:nvPr/>
        </p:nvSpPr>
        <p:spPr>
          <a:xfrm>
            <a:off x="250372" y="570476"/>
            <a:ext cx="2710544" cy="523220"/>
          </a:xfrm>
          <a:prstGeom prst="rect">
            <a:avLst/>
          </a:prstGeom>
          <a:noFill/>
        </p:spPr>
        <p:txBody>
          <a:bodyPr wrap="square" rtlCol="0">
            <a:spAutoFit/>
          </a:bodyPr>
          <a:lstStyle/>
          <a:p>
            <a:pPr algn="ctr"/>
            <a:r>
              <a:rPr lang="en-US" sz="2800" b="0" i="1" u="none" dirty="0" smtClean="0">
                <a:solidFill>
                  <a:schemeClr val="tx1"/>
                </a:solidFill>
                <a:latin typeface="+mj-lt"/>
              </a:rPr>
              <a:t>Module</a:t>
            </a:r>
            <a:endParaRPr lang="en-US" sz="2800" b="0" i="1" u="none" dirty="0">
              <a:solidFill>
                <a:schemeClr val="tx1"/>
              </a:solidFill>
              <a:latin typeface="+mj-lt"/>
            </a:endParaRPr>
          </a:p>
        </p:txBody>
      </p:sp>
      <p:sp>
        <p:nvSpPr>
          <p:cNvPr id="23" name="Title 1"/>
          <p:cNvSpPr txBox="1">
            <a:spLocks/>
          </p:cNvSpPr>
          <p:nvPr/>
        </p:nvSpPr>
        <p:spPr>
          <a:xfrm>
            <a:off x="250372" y="2659137"/>
            <a:ext cx="5834743" cy="599303"/>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3600" b="0" i="0" dirty="0" smtClean="0">
                <a:solidFill>
                  <a:srgbClr val="70AD47"/>
                </a:solidFill>
              </a:rPr>
              <a:t>Learning Objectives</a:t>
            </a:r>
            <a:endParaRPr lang="en-US" sz="3600" b="0" i="0" dirty="0">
              <a:solidFill>
                <a:srgbClr val="70AD47"/>
              </a:solidFill>
            </a:endParaRPr>
          </a:p>
        </p:txBody>
      </p:sp>
      <p:sp>
        <p:nvSpPr>
          <p:cNvPr id="26" name="Text Placeholder 25"/>
          <p:cNvSpPr>
            <a:spLocks noGrp="1"/>
          </p:cNvSpPr>
          <p:nvPr>
            <p:ph type="body" sz="quarter" idx="13" hasCustomPrompt="1"/>
          </p:nvPr>
        </p:nvSpPr>
        <p:spPr>
          <a:xfrm>
            <a:off x="250372" y="3822921"/>
            <a:ext cx="8729663" cy="2512565"/>
          </a:xfrm>
        </p:spPr>
        <p:txBody>
          <a:bodyPr>
            <a:normAutofit/>
          </a:bodyPr>
          <a:lstStyle>
            <a:lvl1pPr marL="228600" marR="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sz="2000" baseline="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endParaRPr lang="en-US" dirty="0"/>
          </a:p>
        </p:txBody>
      </p:sp>
      <p:sp>
        <p:nvSpPr>
          <p:cNvPr id="27" name="Title 1"/>
          <p:cNvSpPr txBox="1">
            <a:spLocks/>
          </p:cNvSpPr>
          <p:nvPr/>
        </p:nvSpPr>
        <p:spPr>
          <a:xfrm>
            <a:off x="250372" y="3109283"/>
            <a:ext cx="8729663" cy="472115"/>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2400" b="0" i="0" dirty="0" smtClean="0">
                <a:solidFill>
                  <a:schemeClr val="tx1"/>
                </a:solidFill>
              </a:rPr>
              <a:t>After</a:t>
            </a:r>
            <a:r>
              <a:rPr lang="en-US" sz="2400" b="0" i="0" baseline="0" dirty="0" smtClean="0">
                <a:solidFill>
                  <a:schemeClr val="tx1"/>
                </a:solidFill>
              </a:rPr>
              <a:t> this module, you should be able to:</a:t>
            </a:r>
            <a:endParaRPr lang="en-US" sz="2400" b="0" i="0" dirty="0">
              <a:solidFill>
                <a:schemeClr val="tx1"/>
              </a:solidFill>
            </a:endParaRPr>
          </a:p>
        </p:txBody>
      </p:sp>
      <p:cxnSp>
        <p:nvCxnSpPr>
          <p:cNvPr id="31" name="Straight Connector 30"/>
          <p:cNvCxnSpPr/>
          <p:nvPr/>
        </p:nvCxnSpPr>
        <p:spPr>
          <a:xfrm>
            <a:off x="323850" y="3634488"/>
            <a:ext cx="8505825" cy="0"/>
          </a:xfrm>
          <a:prstGeom prst="line">
            <a:avLst/>
          </a:prstGeom>
          <a:ln w="12700">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35" name="Text Placeholder 34"/>
          <p:cNvSpPr>
            <a:spLocks noGrp="1"/>
          </p:cNvSpPr>
          <p:nvPr>
            <p:ph type="body" sz="quarter" idx="14" hasCustomPrompt="1"/>
          </p:nvPr>
        </p:nvSpPr>
        <p:spPr>
          <a:xfrm>
            <a:off x="250825" y="893763"/>
            <a:ext cx="2709863" cy="1492250"/>
          </a:xfrm>
        </p:spPr>
        <p:txBody>
          <a:bodyPr anchor="ctr">
            <a:noAutofit/>
          </a:bodyPr>
          <a:lstStyle>
            <a:lvl1pPr marL="0" indent="0" algn="ctr">
              <a:lnSpc>
                <a:spcPct val="100000"/>
              </a:lnSpc>
              <a:spcBef>
                <a:spcPts val="0"/>
              </a:spcBef>
              <a:buNone/>
              <a:defRPr sz="11500" b="1" i="1">
                <a:latin typeface="Palatino Linotype" panose="02040502050505030304" pitchFamily="18" charset="0"/>
              </a:defRPr>
            </a:lvl1pPr>
          </a:lstStyle>
          <a:p>
            <a:pPr lvl="0"/>
            <a:r>
              <a:rPr lang="en-US" dirty="0" smtClean="0">
                <a:latin typeface="Palatino Linotype" panose="02040502050505030304" pitchFamily="18" charset="0"/>
              </a:rPr>
              <a:t>##</a:t>
            </a:r>
            <a:endParaRPr lang="en-US" dirty="0"/>
          </a:p>
        </p:txBody>
      </p:sp>
    </p:spTree>
    <p:extLst>
      <p:ext uri="{BB962C8B-B14F-4D97-AF65-F5344CB8AC3E}">
        <p14:creationId xmlns:p14="http://schemas.microsoft.com/office/powerpoint/2010/main" val="2180553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odule Header Blue">
    <p:spTree>
      <p:nvGrpSpPr>
        <p:cNvPr id="1" name=""/>
        <p:cNvGrpSpPr/>
        <p:nvPr/>
      </p:nvGrpSpPr>
      <p:grpSpPr>
        <a:xfrm>
          <a:off x="0" y="0"/>
          <a:ext cx="0" cy="0"/>
          <a:chOff x="0" y="0"/>
          <a:chExt cx="0" cy="0"/>
        </a:xfrm>
      </p:grpSpPr>
      <p:sp>
        <p:nvSpPr>
          <p:cNvPr id="21" name="Freeform 20"/>
          <p:cNvSpPr/>
          <p:nvPr/>
        </p:nvSpPr>
        <p:spPr>
          <a:xfrm>
            <a:off x="0" y="446312"/>
            <a:ext cx="9144000" cy="2035629"/>
          </a:xfrm>
          <a:custGeom>
            <a:avLst/>
            <a:gdLst>
              <a:gd name="connsiteX0" fmla="*/ 2507742 w 9144000"/>
              <a:gd name="connsiteY0" fmla="*/ 0 h 2035629"/>
              <a:gd name="connsiteX1" fmla="*/ 9144000 w 9144000"/>
              <a:gd name="connsiteY1" fmla="*/ 0 h 2035629"/>
              <a:gd name="connsiteX2" fmla="*/ 9144000 w 9144000"/>
              <a:gd name="connsiteY2" fmla="*/ 2035629 h 2035629"/>
              <a:gd name="connsiteX3" fmla="*/ 2489274 w 9144000"/>
              <a:gd name="connsiteY3" fmla="*/ 2035629 h 2035629"/>
              <a:gd name="connsiteX4" fmla="*/ 2563966 w 9144000"/>
              <a:gd name="connsiteY4" fmla="*/ 1967744 h 2035629"/>
              <a:gd name="connsiteX5" fmla="*/ 2960916 w 9144000"/>
              <a:gd name="connsiteY5" fmla="*/ 1009422 h 2035629"/>
              <a:gd name="connsiteX6" fmla="*/ 2563966 w 9144000"/>
              <a:gd name="connsiteY6" fmla="*/ 51100 h 2035629"/>
              <a:gd name="connsiteX7" fmla="*/ 0 w 9144000"/>
              <a:gd name="connsiteY7" fmla="*/ 0 h 2035629"/>
              <a:gd name="connsiteX8" fmla="*/ 703546 w 9144000"/>
              <a:gd name="connsiteY8" fmla="*/ 0 h 2035629"/>
              <a:gd name="connsiteX9" fmla="*/ 647322 w 9144000"/>
              <a:gd name="connsiteY9" fmla="*/ 51100 h 2035629"/>
              <a:gd name="connsiteX10" fmla="*/ 250372 w 9144000"/>
              <a:gd name="connsiteY10" fmla="*/ 1009422 h 2035629"/>
              <a:gd name="connsiteX11" fmla="*/ 647322 w 9144000"/>
              <a:gd name="connsiteY11" fmla="*/ 1967744 h 2035629"/>
              <a:gd name="connsiteX12" fmla="*/ 722014 w 9144000"/>
              <a:gd name="connsiteY12" fmla="*/ 2035629 h 2035629"/>
              <a:gd name="connsiteX13" fmla="*/ 0 w 9144000"/>
              <a:gd name="connsiteY13" fmla="*/ 2035629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2035629">
                <a:moveTo>
                  <a:pt x="2507742" y="0"/>
                </a:moveTo>
                <a:lnTo>
                  <a:pt x="9144000" y="0"/>
                </a:lnTo>
                <a:lnTo>
                  <a:pt x="9144000" y="2035629"/>
                </a:lnTo>
                <a:lnTo>
                  <a:pt x="2489274" y="2035629"/>
                </a:lnTo>
                <a:lnTo>
                  <a:pt x="2563966" y="1967744"/>
                </a:lnTo>
                <a:cubicBezTo>
                  <a:pt x="2809222" y="1722488"/>
                  <a:pt x="2960916" y="1383670"/>
                  <a:pt x="2960916" y="1009422"/>
                </a:cubicBezTo>
                <a:cubicBezTo>
                  <a:pt x="2960916" y="635174"/>
                  <a:pt x="2809222" y="296356"/>
                  <a:pt x="2563966" y="51100"/>
                </a:cubicBezTo>
                <a:close/>
                <a:moveTo>
                  <a:pt x="0" y="0"/>
                </a:moveTo>
                <a:lnTo>
                  <a:pt x="703546" y="0"/>
                </a:lnTo>
                <a:lnTo>
                  <a:pt x="647322" y="51100"/>
                </a:lnTo>
                <a:cubicBezTo>
                  <a:pt x="402066" y="296356"/>
                  <a:pt x="250372" y="635174"/>
                  <a:pt x="250372" y="1009422"/>
                </a:cubicBezTo>
                <a:cubicBezTo>
                  <a:pt x="250372" y="1383670"/>
                  <a:pt x="402066" y="1722488"/>
                  <a:pt x="647322" y="1967744"/>
                </a:cubicBezTo>
                <a:lnTo>
                  <a:pt x="722014" y="2035629"/>
                </a:lnTo>
                <a:lnTo>
                  <a:pt x="0" y="2035629"/>
                </a:ln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00B0F0"/>
              </a:solidFill>
            </a:endParaRPr>
          </a:p>
        </p:txBody>
      </p:sp>
      <p:sp>
        <p:nvSpPr>
          <p:cNvPr id="7" name="Title 1"/>
          <p:cNvSpPr>
            <a:spLocks noGrp="1"/>
          </p:cNvSpPr>
          <p:nvPr>
            <p:ph type="ctrTitle" hasCustomPrompt="1"/>
          </p:nvPr>
        </p:nvSpPr>
        <p:spPr>
          <a:xfrm>
            <a:off x="3145972" y="446311"/>
            <a:ext cx="5834743" cy="2024393"/>
          </a:xfrm>
          <a:noFill/>
        </p:spPr>
        <p:txBody>
          <a:bodyPr anchor="ctr">
            <a:normAutofit/>
          </a:bodyPr>
          <a:lstStyle>
            <a:lvl1pPr algn="l">
              <a:lnSpc>
                <a:spcPct val="100000"/>
              </a:lnSpc>
              <a:spcBef>
                <a:spcPts val="0"/>
              </a:spcBef>
              <a:defRPr sz="4000" baseline="0">
                <a:latin typeface="Calibri Light" panose="020F0302020204030204" pitchFamily="34" charset="0"/>
              </a:defRPr>
            </a:lvl1pPr>
          </a:lstStyle>
          <a:p>
            <a:r>
              <a:rPr lang="en-US" dirty="0" smtClean="0"/>
              <a:t>Click to edit module title</a:t>
            </a:r>
            <a:endParaRPr lang="en-US" dirty="0"/>
          </a:p>
        </p:txBody>
      </p:sp>
      <p:sp>
        <p:nvSpPr>
          <p:cNvPr id="12"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9/12/2017</a:t>
            </a:fld>
            <a:endParaRPr lang="en-US"/>
          </a:p>
        </p:txBody>
      </p:sp>
      <p:sp>
        <p:nvSpPr>
          <p:cNvPr id="13" name="Footer Placeholder 4"/>
          <p:cNvSpPr>
            <a:spLocks noGrp="1"/>
          </p:cNvSpPr>
          <p:nvPr>
            <p:ph type="ftr" sz="quarter" idx="11"/>
          </p:nvPr>
        </p:nvSpPr>
        <p:spPr>
          <a:xfrm>
            <a:off x="914400" y="6492875"/>
            <a:ext cx="7315200" cy="365125"/>
          </a:xfrm>
        </p:spPr>
        <p:txBody>
          <a:bodyPr/>
          <a:lstStyle/>
          <a:p>
            <a:endParaRPr lang="en-US"/>
          </a:p>
        </p:txBody>
      </p:sp>
      <p:sp>
        <p:nvSpPr>
          <p:cNvPr id="14"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8" name="TextBox 17"/>
          <p:cNvSpPr txBox="1"/>
          <p:nvPr/>
        </p:nvSpPr>
        <p:spPr>
          <a:xfrm>
            <a:off x="250372" y="570476"/>
            <a:ext cx="2710544" cy="523220"/>
          </a:xfrm>
          <a:prstGeom prst="rect">
            <a:avLst/>
          </a:prstGeom>
          <a:noFill/>
        </p:spPr>
        <p:txBody>
          <a:bodyPr wrap="square" rtlCol="0">
            <a:spAutoFit/>
          </a:bodyPr>
          <a:lstStyle/>
          <a:p>
            <a:pPr algn="ctr"/>
            <a:r>
              <a:rPr lang="en-US" sz="2800" b="0" i="1" u="none" dirty="0" smtClean="0">
                <a:solidFill>
                  <a:schemeClr val="tx1"/>
                </a:solidFill>
                <a:latin typeface="+mj-lt"/>
              </a:rPr>
              <a:t>Module</a:t>
            </a:r>
            <a:endParaRPr lang="en-US" sz="2800" b="0" i="1" u="none" dirty="0">
              <a:solidFill>
                <a:schemeClr val="tx1"/>
              </a:solidFill>
              <a:latin typeface="+mj-lt"/>
            </a:endParaRPr>
          </a:p>
        </p:txBody>
      </p:sp>
      <p:sp>
        <p:nvSpPr>
          <p:cNvPr id="23" name="Title 1"/>
          <p:cNvSpPr txBox="1">
            <a:spLocks/>
          </p:cNvSpPr>
          <p:nvPr/>
        </p:nvSpPr>
        <p:spPr>
          <a:xfrm>
            <a:off x="250372" y="2659137"/>
            <a:ext cx="5834743" cy="599303"/>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3600" b="0" i="0" dirty="0" smtClean="0">
                <a:solidFill>
                  <a:schemeClr val="accent4"/>
                </a:solidFill>
              </a:rPr>
              <a:t>Learning Objectives</a:t>
            </a:r>
            <a:endParaRPr lang="en-US" sz="3600" b="0" i="0" dirty="0">
              <a:solidFill>
                <a:schemeClr val="accent4"/>
              </a:solidFill>
            </a:endParaRPr>
          </a:p>
        </p:txBody>
      </p:sp>
      <p:sp>
        <p:nvSpPr>
          <p:cNvPr id="26" name="Text Placeholder 25"/>
          <p:cNvSpPr>
            <a:spLocks noGrp="1"/>
          </p:cNvSpPr>
          <p:nvPr>
            <p:ph type="body" sz="quarter" idx="13" hasCustomPrompt="1"/>
          </p:nvPr>
        </p:nvSpPr>
        <p:spPr>
          <a:xfrm>
            <a:off x="250372" y="3822921"/>
            <a:ext cx="8729663" cy="2512565"/>
          </a:xfrm>
        </p:spPr>
        <p:txBody>
          <a:bodyPr>
            <a:normAutofit/>
          </a:bodyPr>
          <a:lstStyle>
            <a:lvl1pPr marL="228600" marR="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sz="2000" baseline="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endParaRPr lang="en-US" dirty="0"/>
          </a:p>
        </p:txBody>
      </p:sp>
      <p:sp>
        <p:nvSpPr>
          <p:cNvPr id="27" name="Title 1"/>
          <p:cNvSpPr txBox="1">
            <a:spLocks/>
          </p:cNvSpPr>
          <p:nvPr/>
        </p:nvSpPr>
        <p:spPr>
          <a:xfrm>
            <a:off x="250372" y="3109283"/>
            <a:ext cx="8729663" cy="472115"/>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2400" b="0" i="0" dirty="0" smtClean="0">
                <a:solidFill>
                  <a:schemeClr val="tx1"/>
                </a:solidFill>
              </a:rPr>
              <a:t>After</a:t>
            </a:r>
            <a:r>
              <a:rPr lang="en-US" sz="2400" b="0" i="0" baseline="0" dirty="0" smtClean="0">
                <a:solidFill>
                  <a:schemeClr val="tx1"/>
                </a:solidFill>
              </a:rPr>
              <a:t> this module, you should be able to:</a:t>
            </a:r>
            <a:endParaRPr lang="en-US" sz="2400" b="0" i="0" dirty="0">
              <a:solidFill>
                <a:schemeClr val="tx1"/>
              </a:solidFill>
            </a:endParaRPr>
          </a:p>
        </p:txBody>
      </p:sp>
      <p:cxnSp>
        <p:nvCxnSpPr>
          <p:cNvPr id="31" name="Straight Connector 30"/>
          <p:cNvCxnSpPr/>
          <p:nvPr/>
        </p:nvCxnSpPr>
        <p:spPr>
          <a:xfrm>
            <a:off x="323850" y="3634488"/>
            <a:ext cx="8505825" cy="0"/>
          </a:xfrm>
          <a:prstGeom prst="line">
            <a:avLst/>
          </a:prstGeom>
          <a:ln w="12700">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35" name="Text Placeholder 34"/>
          <p:cNvSpPr>
            <a:spLocks noGrp="1"/>
          </p:cNvSpPr>
          <p:nvPr>
            <p:ph type="body" sz="quarter" idx="14" hasCustomPrompt="1"/>
          </p:nvPr>
        </p:nvSpPr>
        <p:spPr>
          <a:xfrm>
            <a:off x="250825" y="893763"/>
            <a:ext cx="2709863" cy="1492250"/>
          </a:xfrm>
        </p:spPr>
        <p:txBody>
          <a:bodyPr anchor="ctr">
            <a:noAutofit/>
          </a:bodyPr>
          <a:lstStyle>
            <a:lvl1pPr marL="0" indent="0" algn="ctr">
              <a:lnSpc>
                <a:spcPct val="100000"/>
              </a:lnSpc>
              <a:spcBef>
                <a:spcPts val="0"/>
              </a:spcBef>
              <a:buNone/>
              <a:defRPr sz="11500" b="1" i="1">
                <a:latin typeface="Palatino Linotype" panose="02040502050505030304" pitchFamily="18" charset="0"/>
              </a:defRPr>
            </a:lvl1pPr>
          </a:lstStyle>
          <a:p>
            <a:pPr lvl="0"/>
            <a:r>
              <a:rPr lang="en-US" dirty="0" smtClean="0">
                <a:latin typeface="Palatino Linotype" panose="02040502050505030304" pitchFamily="18" charset="0"/>
              </a:rPr>
              <a:t>##</a:t>
            </a:r>
            <a:endParaRPr lang="en-US" dirty="0"/>
          </a:p>
        </p:txBody>
      </p:sp>
    </p:spTree>
    <p:extLst>
      <p:ext uri="{BB962C8B-B14F-4D97-AF65-F5344CB8AC3E}">
        <p14:creationId xmlns:p14="http://schemas.microsoft.com/office/powerpoint/2010/main" val="34697105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odule Header Yellow">
    <p:spTree>
      <p:nvGrpSpPr>
        <p:cNvPr id="1" name=""/>
        <p:cNvGrpSpPr/>
        <p:nvPr/>
      </p:nvGrpSpPr>
      <p:grpSpPr>
        <a:xfrm>
          <a:off x="0" y="0"/>
          <a:ext cx="0" cy="0"/>
          <a:chOff x="0" y="0"/>
          <a:chExt cx="0" cy="0"/>
        </a:xfrm>
      </p:grpSpPr>
      <p:sp>
        <p:nvSpPr>
          <p:cNvPr id="21" name="Freeform 20"/>
          <p:cNvSpPr/>
          <p:nvPr/>
        </p:nvSpPr>
        <p:spPr>
          <a:xfrm>
            <a:off x="0" y="446312"/>
            <a:ext cx="9144000" cy="2035629"/>
          </a:xfrm>
          <a:custGeom>
            <a:avLst/>
            <a:gdLst>
              <a:gd name="connsiteX0" fmla="*/ 2507742 w 9144000"/>
              <a:gd name="connsiteY0" fmla="*/ 0 h 2035629"/>
              <a:gd name="connsiteX1" fmla="*/ 9144000 w 9144000"/>
              <a:gd name="connsiteY1" fmla="*/ 0 h 2035629"/>
              <a:gd name="connsiteX2" fmla="*/ 9144000 w 9144000"/>
              <a:gd name="connsiteY2" fmla="*/ 2035629 h 2035629"/>
              <a:gd name="connsiteX3" fmla="*/ 2489274 w 9144000"/>
              <a:gd name="connsiteY3" fmla="*/ 2035629 h 2035629"/>
              <a:gd name="connsiteX4" fmla="*/ 2563966 w 9144000"/>
              <a:gd name="connsiteY4" fmla="*/ 1967744 h 2035629"/>
              <a:gd name="connsiteX5" fmla="*/ 2960916 w 9144000"/>
              <a:gd name="connsiteY5" fmla="*/ 1009422 h 2035629"/>
              <a:gd name="connsiteX6" fmla="*/ 2563966 w 9144000"/>
              <a:gd name="connsiteY6" fmla="*/ 51100 h 2035629"/>
              <a:gd name="connsiteX7" fmla="*/ 0 w 9144000"/>
              <a:gd name="connsiteY7" fmla="*/ 0 h 2035629"/>
              <a:gd name="connsiteX8" fmla="*/ 703546 w 9144000"/>
              <a:gd name="connsiteY8" fmla="*/ 0 h 2035629"/>
              <a:gd name="connsiteX9" fmla="*/ 647322 w 9144000"/>
              <a:gd name="connsiteY9" fmla="*/ 51100 h 2035629"/>
              <a:gd name="connsiteX10" fmla="*/ 250372 w 9144000"/>
              <a:gd name="connsiteY10" fmla="*/ 1009422 h 2035629"/>
              <a:gd name="connsiteX11" fmla="*/ 647322 w 9144000"/>
              <a:gd name="connsiteY11" fmla="*/ 1967744 h 2035629"/>
              <a:gd name="connsiteX12" fmla="*/ 722014 w 9144000"/>
              <a:gd name="connsiteY12" fmla="*/ 2035629 h 2035629"/>
              <a:gd name="connsiteX13" fmla="*/ 0 w 9144000"/>
              <a:gd name="connsiteY13" fmla="*/ 2035629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2035629">
                <a:moveTo>
                  <a:pt x="2507742" y="0"/>
                </a:moveTo>
                <a:lnTo>
                  <a:pt x="9144000" y="0"/>
                </a:lnTo>
                <a:lnTo>
                  <a:pt x="9144000" y="2035629"/>
                </a:lnTo>
                <a:lnTo>
                  <a:pt x="2489274" y="2035629"/>
                </a:lnTo>
                <a:lnTo>
                  <a:pt x="2563966" y="1967744"/>
                </a:lnTo>
                <a:cubicBezTo>
                  <a:pt x="2809222" y="1722488"/>
                  <a:pt x="2960916" y="1383670"/>
                  <a:pt x="2960916" y="1009422"/>
                </a:cubicBezTo>
                <a:cubicBezTo>
                  <a:pt x="2960916" y="635174"/>
                  <a:pt x="2809222" y="296356"/>
                  <a:pt x="2563966" y="51100"/>
                </a:cubicBezTo>
                <a:close/>
                <a:moveTo>
                  <a:pt x="0" y="0"/>
                </a:moveTo>
                <a:lnTo>
                  <a:pt x="703546" y="0"/>
                </a:lnTo>
                <a:lnTo>
                  <a:pt x="647322" y="51100"/>
                </a:lnTo>
                <a:cubicBezTo>
                  <a:pt x="402066" y="296356"/>
                  <a:pt x="250372" y="635174"/>
                  <a:pt x="250372" y="1009422"/>
                </a:cubicBezTo>
                <a:cubicBezTo>
                  <a:pt x="250372" y="1383670"/>
                  <a:pt x="402066" y="1722488"/>
                  <a:pt x="647322" y="1967744"/>
                </a:cubicBezTo>
                <a:lnTo>
                  <a:pt x="722014" y="2035629"/>
                </a:lnTo>
                <a:lnTo>
                  <a:pt x="0" y="2035629"/>
                </a:lnTo>
                <a:close/>
              </a:path>
            </a:pathLst>
          </a:cu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3145972" y="446311"/>
            <a:ext cx="5834743" cy="2024393"/>
          </a:xfrm>
          <a:noFill/>
        </p:spPr>
        <p:txBody>
          <a:bodyPr anchor="ctr">
            <a:normAutofit/>
          </a:bodyPr>
          <a:lstStyle>
            <a:lvl1pPr algn="l">
              <a:lnSpc>
                <a:spcPct val="100000"/>
              </a:lnSpc>
              <a:spcBef>
                <a:spcPts val="0"/>
              </a:spcBef>
              <a:defRPr sz="4000" baseline="0">
                <a:latin typeface="Calibri Light" panose="020F0302020204030204" pitchFamily="34" charset="0"/>
              </a:defRPr>
            </a:lvl1pPr>
          </a:lstStyle>
          <a:p>
            <a:r>
              <a:rPr lang="en-US" dirty="0" smtClean="0"/>
              <a:t>Click to edit module title</a:t>
            </a:r>
            <a:endParaRPr lang="en-US" dirty="0"/>
          </a:p>
        </p:txBody>
      </p:sp>
      <p:sp>
        <p:nvSpPr>
          <p:cNvPr id="12"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9/12/2017</a:t>
            </a:fld>
            <a:endParaRPr lang="en-US"/>
          </a:p>
        </p:txBody>
      </p:sp>
      <p:sp>
        <p:nvSpPr>
          <p:cNvPr id="13" name="Footer Placeholder 4"/>
          <p:cNvSpPr>
            <a:spLocks noGrp="1"/>
          </p:cNvSpPr>
          <p:nvPr>
            <p:ph type="ftr" sz="quarter" idx="11"/>
          </p:nvPr>
        </p:nvSpPr>
        <p:spPr>
          <a:xfrm>
            <a:off x="914400" y="6492875"/>
            <a:ext cx="7315200" cy="365125"/>
          </a:xfrm>
        </p:spPr>
        <p:txBody>
          <a:bodyPr/>
          <a:lstStyle/>
          <a:p>
            <a:endParaRPr lang="en-US"/>
          </a:p>
        </p:txBody>
      </p:sp>
      <p:sp>
        <p:nvSpPr>
          <p:cNvPr id="14"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8" name="TextBox 17"/>
          <p:cNvSpPr txBox="1"/>
          <p:nvPr/>
        </p:nvSpPr>
        <p:spPr>
          <a:xfrm>
            <a:off x="250372" y="570476"/>
            <a:ext cx="2710544" cy="523220"/>
          </a:xfrm>
          <a:prstGeom prst="rect">
            <a:avLst/>
          </a:prstGeom>
          <a:noFill/>
        </p:spPr>
        <p:txBody>
          <a:bodyPr wrap="square" rtlCol="0">
            <a:spAutoFit/>
          </a:bodyPr>
          <a:lstStyle/>
          <a:p>
            <a:pPr algn="ctr"/>
            <a:r>
              <a:rPr lang="en-US" sz="2800" b="0" i="1" u="none" dirty="0" smtClean="0">
                <a:solidFill>
                  <a:schemeClr val="tx1"/>
                </a:solidFill>
                <a:latin typeface="+mj-lt"/>
              </a:rPr>
              <a:t>Module</a:t>
            </a:r>
            <a:endParaRPr lang="en-US" sz="2800" b="0" i="1" u="none" dirty="0">
              <a:solidFill>
                <a:schemeClr val="tx1"/>
              </a:solidFill>
              <a:latin typeface="+mj-lt"/>
            </a:endParaRPr>
          </a:p>
        </p:txBody>
      </p:sp>
      <p:sp>
        <p:nvSpPr>
          <p:cNvPr id="23" name="Title 1"/>
          <p:cNvSpPr txBox="1">
            <a:spLocks/>
          </p:cNvSpPr>
          <p:nvPr/>
        </p:nvSpPr>
        <p:spPr>
          <a:xfrm>
            <a:off x="250372" y="2659137"/>
            <a:ext cx="5834743" cy="599303"/>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3600" b="0" i="0" dirty="0" smtClean="0">
                <a:solidFill>
                  <a:srgbClr val="00B0F0"/>
                </a:solidFill>
              </a:rPr>
              <a:t>Learning Objectives</a:t>
            </a:r>
            <a:endParaRPr lang="en-US" sz="3600" b="0" i="0" dirty="0">
              <a:solidFill>
                <a:srgbClr val="00B0F0"/>
              </a:solidFill>
            </a:endParaRPr>
          </a:p>
        </p:txBody>
      </p:sp>
      <p:sp>
        <p:nvSpPr>
          <p:cNvPr id="26" name="Text Placeholder 25"/>
          <p:cNvSpPr>
            <a:spLocks noGrp="1"/>
          </p:cNvSpPr>
          <p:nvPr>
            <p:ph type="body" sz="quarter" idx="13" hasCustomPrompt="1"/>
          </p:nvPr>
        </p:nvSpPr>
        <p:spPr>
          <a:xfrm>
            <a:off x="250372" y="3822921"/>
            <a:ext cx="8729663" cy="2512565"/>
          </a:xfrm>
        </p:spPr>
        <p:txBody>
          <a:bodyPr>
            <a:normAutofit/>
          </a:bodyPr>
          <a:lstStyle>
            <a:lvl1pPr marL="228600" marR="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sz="2000" baseline="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smtClean="0"/>
              <a:t>Click to edit module learning objective</a:t>
            </a:r>
            <a:endParaRPr lang="en-US" dirty="0"/>
          </a:p>
        </p:txBody>
      </p:sp>
      <p:sp>
        <p:nvSpPr>
          <p:cNvPr id="27" name="Title 1"/>
          <p:cNvSpPr txBox="1">
            <a:spLocks/>
          </p:cNvSpPr>
          <p:nvPr/>
        </p:nvSpPr>
        <p:spPr>
          <a:xfrm>
            <a:off x="250372" y="3109283"/>
            <a:ext cx="8729663" cy="472115"/>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2400" b="0" i="0" dirty="0" smtClean="0">
                <a:solidFill>
                  <a:schemeClr val="tx1"/>
                </a:solidFill>
              </a:rPr>
              <a:t>After</a:t>
            </a:r>
            <a:r>
              <a:rPr lang="en-US" sz="2400" b="0" i="0" baseline="0" dirty="0" smtClean="0">
                <a:solidFill>
                  <a:schemeClr val="tx1"/>
                </a:solidFill>
              </a:rPr>
              <a:t> this module, you should be able to:</a:t>
            </a:r>
            <a:endParaRPr lang="en-US" sz="2400" b="0" i="0" dirty="0">
              <a:solidFill>
                <a:schemeClr val="tx1"/>
              </a:solidFill>
            </a:endParaRPr>
          </a:p>
        </p:txBody>
      </p:sp>
      <p:cxnSp>
        <p:nvCxnSpPr>
          <p:cNvPr id="31" name="Straight Connector 30"/>
          <p:cNvCxnSpPr/>
          <p:nvPr/>
        </p:nvCxnSpPr>
        <p:spPr>
          <a:xfrm>
            <a:off x="323850" y="3634488"/>
            <a:ext cx="8505825" cy="0"/>
          </a:xfrm>
          <a:prstGeom prst="line">
            <a:avLst/>
          </a:prstGeom>
          <a:ln w="12700">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35" name="Text Placeholder 34"/>
          <p:cNvSpPr>
            <a:spLocks noGrp="1"/>
          </p:cNvSpPr>
          <p:nvPr>
            <p:ph type="body" sz="quarter" idx="14" hasCustomPrompt="1"/>
          </p:nvPr>
        </p:nvSpPr>
        <p:spPr>
          <a:xfrm>
            <a:off x="250825" y="893763"/>
            <a:ext cx="2709863" cy="1492250"/>
          </a:xfrm>
        </p:spPr>
        <p:txBody>
          <a:bodyPr anchor="ctr">
            <a:noAutofit/>
          </a:bodyPr>
          <a:lstStyle>
            <a:lvl1pPr marL="0" indent="0" algn="ctr">
              <a:lnSpc>
                <a:spcPct val="100000"/>
              </a:lnSpc>
              <a:spcBef>
                <a:spcPts val="0"/>
              </a:spcBef>
              <a:buNone/>
              <a:defRPr sz="11500" b="1" i="1">
                <a:latin typeface="Palatino Linotype" panose="02040502050505030304" pitchFamily="18" charset="0"/>
              </a:defRPr>
            </a:lvl1pPr>
          </a:lstStyle>
          <a:p>
            <a:pPr lvl="0"/>
            <a:r>
              <a:rPr lang="en-US" dirty="0" smtClean="0">
                <a:latin typeface="Palatino Linotype" panose="02040502050505030304" pitchFamily="18" charset="0"/>
              </a:rPr>
              <a:t>##</a:t>
            </a:r>
            <a:endParaRPr lang="en-US" dirty="0"/>
          </a:p>
        </p:txBody>
      </p:sp>
    </p:spTree>
    <p:extLst>
      <p:ext uri="{BB962C8B-B14F-4D97-AF65-F5344CB8AC3E}">
        <p14:creationId xmlns:p14="http://schemas.microsoft.com/office/powerpoint/2010/main" val="15958981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spcBef>
                <a:spcPts val="0"/>
              </a:spcBef>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1376816"/>
            <a:ext cx="4267200" cy="4973183"/>
          </a:xfrm>
        </p:spPr>
        <p:txBody>
          <a:bodyPr/>
          <a:lstStyle>
            <a:lvl1pPr>
              <a:lnSpc>
                <a:spcPct val="100000"/>
              </a:lnSpc>
              <a:spcBef>
                <a:spcPts val="0"/>
              </a:spcBef>
              <a:defRPr sz="2800"/>
            </a:lvl1pPr>
            <a:lvl2pPr>
              <a:lnSpc>
                <a:spcPct val="100000"/>
              </a:lnSpc>
              <a:spcBef>
                <a:spcPts val="0"/>
              </a:spcBef>
              <a:defRPr sz="2400"/>
            </a:lvl2pPr>
            <a:lvl3pPr>
              <a:lnSpc>
                <a:spcPct val="100000"/>
              </a:lnSpc>
              <a:spcBef>
                <a:spcPts val="0"/>
              </a:spcBef>
              <a:defRPr sz="2000"/>
            </a:lvl3pPr>
            <a:lvl4pPr>
              <a:lnSpc>
                <a:spcPct val="100000"/>
              </a:lnSpc>
              <a:spcBef>
                <a:spcPts val="0"/>
              </a:spcBef>
              <a:defRPr sz="1800"/>
            </a:lvl4pPr>
            <a:lvl5pPr>
              <a:lnSpc>
                <a:spcPct val="100000"/>
              </a:lnSpc>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9/12/2017</a:t>
            </a:fld>
            <a:endParaRPr lang="en-US"/>
          </a:p>
        </p:txBody>
      </p:sp>
      <p:sp>
        <p:nvSpPr>
          <p:cNvPr id="10" name="Footer Placeholder 4"/>
          <p:cNvSpPr>
            <a:spLocks noGrp="1"/>
          </p:cNvSpPr>
          <p:nvPr>
            <p:ph type="ftr" sz="quarter" idx="11"/>
          </p:nvPr>
        </p:nvSpPr>
        <p:spPr>
          <a:xfrm>
            <a:off x="914400" y="6492875"/>
            <a:ext cx="7315200" cy="365125"/>
          </a:xfrm>
        </p:spPr>
        <p:txBody>
          <a:bodyPr/>
          <a:lstStyle/>
          <a:p>
            <a:endParaRPr lang="en-US"/>
          </a:p>
        </p:txBody>
      </p:sp>
      <p:sp>
        <p:nvSpPr>
          <p:cNvPr id="11"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2" name="Content Placeholder 2"/>
          <p:cNvSpPr>
            <a:spLocks noGrp="1"/>
          </p:cNvSpPr>
          <p:nvPr>
            <p:ph sz="half" idx="13"/>
          </p:nvPr>
        </p:nvSpPr>
        <p:spPr>
          <a:xfrm>
            <a:off x="4737100" y="1376816"/>
            <a:ext cx="4267200" cy="4973183"/>
          </a:xfrm>
        </p:spPr>
        <p:txBody>
          <a:bodyPr/>
          <a:lstStyle>
            <a:lvl1pPr>
              <a:lnSpc>
                <a:spcPct val="100000"/>
              </a:lnSpc>
              <a:spcBef>
                <a:spcPts val="0"/>
              </a:spcBef>
              <a:defRPr sz="2800"/>
            </a:lvl1pPr>
            <a:lvl2pPr>
              <a:lnSpc>
                <a:spcPct val="100000"/>
              </a:lnSpc>
              <a:spcBef>
                <a:spcPts val="0"/>
              </a:spcBef>
              <a:defRPr sz="2400"/>
            </a:lvl2pPr>
            <a:lvl3pPr>
              <a:lnSpc>
                <a:spcPct val="100000"/>
              </a:lnSpc>
              <a:spcBef>
                <a:spcPts val="0"/>
              </a:spcBef>
              <a:defRPr sz="2000"/>
            </a:lvl3pPr>
            <a:lvl4pPr>
              <a:lnSpc>
                <a:spcPct val="100000"/>
              </a:lnSpc>
              <a:spcBef>
                <a:spcPts val="0"/>
              </a:spcBef>
              <a:defRPr sz="1800"/>
            </a:lvl4pPr>
            <a:lvl5pPr>
              <a:lnSpc>
                <a:spcPct val="100000"/>
              </a:lnSpc>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44895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510" y="1284720"/>
            <a:ext cx="4343400" cy="600097"/>
          </a:xfrm>
        </p:spPr>
        <p:txBody>
          <a:bodyPr anchor="b">
            <a:normAutofit/>
          </a:bodyPr>
          <a:lstStyle>
            <a:lvl1pPr marL="0" indent="0" algn="ctr">
              <a:buNone/>
              <a:defRPr sz="3200" b="0" u="sng"/>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itle 1"/>
          <p:cNvSpPr>
            <a:spLocks noGrp="1"/>
          </p:cNvSpPr>
          <p:nvPr>
            <p:ph type="title"/>
          </p:nvPr>
        </p:nvSpPr>
        <p:spPr>
          <a:xfrm>
            <a:off x="0" y="0"/>
            <a:ext cx="9144000" cy="1197429"/>
          </a:xfrm>
        </p:spPr>
        <p:txBody>
          <a:bodyPr/>
          <a:lstStyle>
            <a:lvl1pPr>
              <a:lnSpc>
                <a:spcPct val="100000"/>
              </a:lnSpc>
              <a:defRPr/>
            </a:lvl1pPr>
          </a:lstStyle>
          <a:p>
            <a:r>
              <a:rPr lang="en-US" smtClean="0"/>
              <a:t>Click to edit Master title style</a:t>
            </a:r>
            <a:endParaRPr lang="en-US" dirty="0"/>
          </a:p>
        </p:txBody>
      </p:sp>
      <p:sp>
        <p:nvSpPr>
          <p:cNvPr id="13" name="Text Placeholder 2"/>
          <p:cNvSpPr>
            <a:spLocks noGrp="1"/>
          </p:cNvSpPr>
          <p:nvPr>
            <p:ph type="body" idx="15"/>
          </p:nvPr>
        </p:nvSpPr>
        <p:spPr>
          <a:xfrm>
            <a:off x="4659084" y="1284720"/>
            <a:ext cx="4343400" cy="600097"/>
          </a:xfrm>
        </p:spPr>
        <p:txBody>
          <a:bodyPr anchor="b">
            <a:normAutofit/>
          </a:bodyPr>
          <a:lstStyle>
            <a:lvl1pPr marL="0" indent="0" algn="ctr">
              <a:buNone/>
              <a:defRPr sz="3200" b="0" u="sng"/>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4"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9/12/2017</a:t>
            </a:fld>
            <a:endParaRPr lang="en-US"/>
          </a:p>
        </p:txBody>
      </p:sp>
      <p:sp>
        <p:nvSpPr>
          <p:cNvPr id="15" name="Footer Placeholder 4"/>
          <p:cNvSpPr>
            <a:spLocks noGrp="1"/>
          </p:cNvSpPr>
          <p:nvPr>
            <p:ph type="ftr" sz="quarter" idx="11"/>
          </p:nvPr>
        </p:nvSpPr>
        <p:spPr>
          <a:xfrm>
            <a:off x="914400" y="6492875"/>
            <a:ext cx="7315200" cy="365125"/>
          </a:xfrm>
        </p:spPr>
        <p:txBody>
          <a:bodyPr/>
          <a:lstStyle/>
          <a:p>
            <a:endParaRPr lang="en-US"/>
          </a:p>
        </p:txBody>
      </p:sp>
      <p:sp>
        <p:nvSpPr>
          <p:cNvPr id="16"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7" name="Content Placeholder 2"/>
          <p:cNvSpPr>
            <a:spLocks noGrp="1"/>
          </p:cNvSpPr>
          <p:nvPr>
            <p:ph sz="half" idx="16"/>
          </p:nvPr>
        </p:nvSpPr>
        <p:spPr>
          <a:xfrm>
            <a:off x="141510" y="1972108"/>
            <a:ext cx="4343400" cy="4377891"/>
          </a:xfrm>
        </p:spPr>
        <p:txBody>
          <a:bodyPr/>
          <a:lstStyle>
            <a:lvl1pPr>
              <a:lnSpc>
                <a:spcPct val="100000"/>
              </a:lnSpc>
              <a:spcBef>
                <a:spcPts val="0"/>
              </a:spcBef>
              <a:defRPr sz="2800"/>
            </a:lvl1pPr>
            <a:lvl2pPr>
              <a:lnSpc>
                <a:spcPct val="100000"/>
              </a:lnSpc>
              <a:spcBef>
                <a:spcPts val="0"/>
              </a:spcBef>
              <a:defRPr sz="2400"/>
            </a:lvl2pPr>
            <a:lvl3pPr>
              <a:lnSpc>
                <a:spcPct val="100000"/>
              </a:lnSpc>
              <a:spcBef>
                <a:spcPts val="0"/>
              </a:spcBef>
              <a:defRPr sz="2000"/>
            </a:lvl3pPr>
            <a:lvl4pPr>
              <a:lnSpc>
                <a:spcPct val="100000"/>
              </a:lnSpc>
              <a:spcBef>
                <a:spcPts val="0"/>
              </a:spcBef>
              <a:defRPr sz="1800"/>
            </a:lvl4pPr>
            <a:lvl5pPr>
              <a:lnSpc>
                <a:spcPct val="100000"/>
              </a:lnSpc>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2"/>
          <p:cNvSpPr>
            <a:spLocks noGrp="1"/>
          </p:cNvSpPr>
          <p:nvPr>
            <p:ph sz="half" idx="17"/>
          </p:nvPr>
        </p:nvSpPr>
        <p:spPr>
          <a:xfrm>
            <a:off x="4666704" y="1972108"/>
            <a:ext cx="4343400" cy="4377891"/>
          </a:xfrm>
        </p:spPr>
        <p:txBody>
          <a:bodyPr/>
          <a:lstStyle>
            <a:lvl1pPr>
              <a:lnSpc>
                <a:spcPct val="100000"/>
              </a:lnSpc>
              <a:spcBef>
                <a:spcPts val="0"/>
              </a:spcBef>
              <a:defRPr sz="2800"/>
            </a:lvl1pPr>
            <a:lvl2pPr>
              <a:lnSpc>
                <a:spcPct val="100000"/>
              </a:lnSpc>
              <a:spcBef>
                <a:spcPts val="0"/>
              </a:spcBef>
              <a:defRPr sz="2400"/>
            </a:lvl2pPr>
            <a:lvl3pPr>
              <a:lnSpc>
                <a:spcPct val="100000"/>
              </a:lnSpc>
              <a:spcBef>
                <a:spcPts val="0"/>
              </a:spcBef>
              <a:defRPr sz="2000"/>
            </a:lvl3pPr>
            <a:lvl4pPr>
              <a:lnSpc>
                <a:spcPct val="100000"/>
              </a:lnSpc>
              <a:spcBef>
                <a:spcPts val="0"/>
              </a:spcBef>
              <a:defRPr sz="1800"/>
            </a:lvl4pPr>
            <a:lvl5pPr>
              <a:lnSpc>
                <a:spcPct val="100000"/>
              </a:lnSpc>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15755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9/12/2017</a:t>
            </a:fld>
            <a:endParaRPr lang="en-US"/>
          </a:p>
        </p:txBody>
      </p:sp>
      <p:sp>
        <p:nvSpPr>
          <p:cNvPr id="7" name="Footer Placeholder 4"/>
          <p:cNvSpPr>
            <a:spLocks noGrp="1"/>
          </p:cNvSpPr>
          <p:nvPr>
            <p:ph type="ftr" sz="quarter" idx="11"/>
          </p:nvPr>
        </p:nvSpPr>
        <p:spPr>
          <a:xfrm>
            <a:off x="914400" y="6492875"/>
            <a:ext cx="7315200" cy="365125"/>
          </a:xfrm>
        </p:spPr>
        <p:txBody>
          <a:bodyPr/>
          <a:lstStyle/>
          <a:p>
            <a:endParaRPr lang="en-US"/>
          </a:p>
        </p:txBody>
      </p:sp>
      <p:sp>
        <p:nvSpPr>
          <p:cNvPr id="8"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Tree>
    <p:extLst>
      <p:ext uri="{BB962C8B-B14F-4D97-AF65-F5344CB8AC3E}">
        <p14:creationId xmlns:p14="http://schemas.microsoft.com/office/powerpoint/2010/main" val="17795302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97429"/>
          </a:xfrm>
          <a:prstGeom prst="rect">
            <a:avLst/>
          </a:prstGeom>
          <a:solidFill>
            <a:srgbClr val="0073A7"/>
          </a:solidFill>
          <a:ln>
            <a:noFill/>
          </a:ln>
        </p:spPr>
        <p:txBody>
          <a:bodyPr vert="horz" lIns="91440" tIns="45720" rIns="91440" bIns="45720" rtlCol="0" anchor="ctr">
            <a:noAutofit/>
          </a:bodyPr>
          <a:lstStyle/>
          <a:p>
            <a:pPr lvl="0">
              <a:lnSpc>
                <a:spcPct val="100000"/>
              </a:lnSpc>
            </a:pPr>
            <a:r>
              <a:rPr lang="en-US" smtClean="0"/>
              <a:t>Click to edit Master title style</a:t>
            </a:r>
            <a:endParaRPr lang="en-US" dirty="0"/>
          </a:p>
        </p:txBody>
      </p:sp>
      <p:sp>
        <p:nvSpPr>
          <p:cNvPr id="3" name="Text Placeholder 2"/>
          <p:cNvSpPr>
            <a:spLocks noGrp="1"/>
          </p:cNvSpPr>
          <p:nvPr>
            <p:ph type="body" idx="1"/>
          </p:nvPr>
        </p:nvSpPr>
        <p:spPr>
          <a:xfrm>
            <a:off x="178253" y="1379311"/>
            <a:ext cx="8787493" cy="492351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0" y="6483803"/>
            <a:ext cx="914400" cy="365760"/>
          </a:xfrm>
          <a:prstGeom prst="rect">
            <a:avLst/>
          </a:prstGeom>
        </p:spPr>
        <p:txBody>
          <a:bodyPr vert="horz" lIns="91440" tIns="45720" rIns="91440" bIns="45720" rtlCol="0" anchor="ctr"/>
          <a:lstStyle>
            <a:lvl1pPr algn="l">
              <a:defRPr sz="1200">
                <a:solidFill>
                  <a:schemeClr val="tx1">
                    <a:tint val="75000"/>
                  </a:schemeClr>
                </a:solidFill>
              </a:defRPr>
            </a:lvl1pPr>
          </a:lstStyle>
          <a:p>
            <a:fld id="{5D4DF9E3-C569-4BEA-A311-07CC02B56561}" type="datetimeFigureOut">
              <a:rPr lang="en-US" smtClean="0"/>
              <a:t>9/12/2017</a:t>
            </a:fld>
            <a:endParaRPr lang="en-US"/>
          </a:p>
        </p:txBody>
      </p:sp>
      <p:sp>
        <p:nvSpPr>
          <p:cNvPr id="5" name="Footer Placeholder 4"/>
          <p:cNvSpPr>
            <a:spLocks noGrp="1"/>
          </p:cNvSpPr>
          <p:nvPr>
            <p:ph type="ftr" sz="quarter" idx="3"/>
          </p:nvPr>
        </p:nvSpPr>
        <p:spPr>
          <a:xfrm>
            <a:off x="914400" y="6483803"/>
            <a:ext cx="7315200" cy="36576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229600" y="6483803"/>
            <a:ext cx="914400" cy="365760"/>
          </a:xfrm>
          <a:prstGeom prst="rect">
            <a:avLst/>
          </a:prstGeom>
        </p:spPr>
        <p:txBody>
          <a:bodyPr vert="horz" lIns="91440" tIns="45720" rIns="91440" bIns="45720" rtlCol="0" anchor="ctr"/>
          <a:lstStyle>
            <a:lvl1pPr algn="r">
              <a:defRPr sz="1200">
                <a:solidFill>
                  <a:schemeClr val="tx1">
                    <a:tint val="75000"/>
                  </a:schemeClr>
                </a:solidFill>
              </a:defRPr>
            </a:lvl1pPr>
          </a:lstStyle>
          <a:p>
            <a:fld id="{0C54109D-A3AB-4766-A2F2-B2E46EC209F4}" type="slidenum">
              <a:rPr lang="en-US" smtClean="0"/>
              <a:t>‹#›</a:t>
            </a:fld>
            <a:endParaRPr lang="en-US"/>
          </a:p>
        </p:txBody>
      </p:sp>
    </p:spTree>
    <p:extLst>
      <p:ext uri="{BB962C8B-B14F-4D97-AF65-F5344CB8AC3E}">
        <p14:creationId xmlns:p14="http://schemas.microsoft.com/office/powerpoint/2010/main" val="18200953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txStyles>
    <p:title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95575"/>
            <a:ext cx="9144000" cy="2885867"/>
          </a:xfrm>
          <a:solidFill>
            <a:srgbClr val="64A03C"/>
          </a:solidFill>
          <a:ln w="38100">
            <a:solidFill>
              <a:schemeClr val="tx1"/>
            </a:solidFill>
          </a:ln>
        </p:spPr>
        <p:txBody>
          <a:bodyPr/>
          <a:lstStyle/>
          <a:p>
            <a:r>
              <a:rPr lang="en-US" sz="4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Ecosystem Ecology</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Flowchart: Terminator 6"/>
          <p:cNvSpPr/>
          <p:nvPr/>
        </p:nvSpPr>
        <p:spPr>
          <a:xfrm>
            <a:off x="2743545" y="1501810"/>
            <a:ext cx="3656909" cy="987529"/>
          </a:xfrm>
          <a:prstGeom prst="flowChartTerminator">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Chapter 3</a:t>
            </a:r>
            <a:endPar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4804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http://www2.bc.cc.ca.us/bio16/images/05-23_repfermprod_1.jpg"/>
          <p:cNvPicPr>
            <a:picLocks noChangeAspect="1" noChangeArrowheads="1"/>
          </p:cNvPicPr>
          <p:nvPr/>
        </p:nvPicPr>
        <p:blipFill>
          <a:blip r:embed="rId3">
            <a:extLst>
              <a:ext uri="{28A0092B-C50C-407E-A947-70E740481C1C}">
                <a14:useLocalDpi xmlns:a14="http://schemas.microsoft.com/office/drawing/2010/main" val="0"/>
              </a:ext>
            </a:extLst>
          </a:blip>
          <a:srcRect l="2020" t="13072" r="3030" b="7190"/>
          <a:stretch>
            <a:fillRect/>
          </a:stretch>
        </p:blipFill>
        <p:spPr bwMode="auto">
          <a:xfrm>
            <a:off x="4485373" y="3733800"/>
            <a:ext cx="4506227" cy="292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body" idx="1"/>
          </p:nvPr>
        </p:nvSpPr>
        <p:spPr>
          <a:xfrm>
            <a:off x="152401" y="1295400"/>
            <a:ext cx="7429500" cy="2102318"/>
          </a:xfrm>
        </p:spPr>
        <p:txBody>
          <a:bodyPr>
            <a:normAutofit/>
          </a:bodyPr>
          <a:lstStyle/>
          <a:p>
            <a:pPr eaLnBrk="1" hangingPunct="1"/>
            <a:r>
              <a:rPr lang="en-US" altLang="en-US" sz="2800" dirty="0" smtClean="0">
                <a:latin typeface="Arial" panose="020B0604020202020204" pitchFamily="34" charset="0"/>
                <a:cs typeface="Arial" panose="020B0604020202020204" pitchFamily="34" charset="0"/>
              </a:rPr>
              <a:t>Some decomposers get energy by breaking down glucose (or other organic compounds) WITHOUT oxygen through a process called </a:t>
            </a:r>
            <a:r>
              <a:rPr lang="en-US" altLang="en-US" sz="2800" b="1" dirty="0" smtClean="0">
                <a:solidFill>
                  <a:srgbClr val="64A03C"/>
                </a:solidFill>
                <a:latin typeface="Arial" panose="020B0604020202020204" pitchFamily="34" charset="0"/>
                <a:cs typeface="Arial" panose="020B0604020202020204" pitchFamily="34" charset="0"/>
              </a:rPr>
              <a:t>anaerobic respiration</a:t>
            </a:r>
            <a:r>
              <a:rPr lang="en-US" altLang="en-US" sz="2800" dirty="0" smtClean="0">
                <a:latin typeface="Arial" panose="020B0604020202020204" pitchFamily="34" charset="0"/>
                <a:cs typeface="Arial" panose="020B0604020202020204" pitchFamily="34" charset="0"/>
              </a:rPr>
              <a:t>,</a:t>
            </a:r>
            <a:r>
              <a:rPr lang="en-US" altLang="en-US" sz="2800" b="1" dirty="0" smtClean="0">
                <a:solidFill>
                  <a:srgbClr val="1F881A"/>
                </a:solidFill>
                <a:latin typeface="Arial" panose="020B0604020202020204" pitchFamily="34" charset="0"/>
                <a:cs typeface="Arial" panose="020B0604020202020204" pitchFamily="34" charset="0"/>
              </a:rPr>
              <a:t> </a:t>
            </a:r>
            <a:r>
              <a:rPr lang="en-US" altLang="en-US" sz="2800" dirty="0" smtClean="0">
                <a:latin typeface="Arial" panose="020B0604020202020204" pitchFamily="34" charset="0"/>
                <a:cs typeface="Arial" panose="020B0604020202020204" pitchFamily="34" charset="0"/>
              </a:rPr>
              <a:t>or </a:t>
            </a:r>
            <a:r>
              <a:rPr lang="en-US" altLang="en-US" sz="2800" b="1" dirty="0" smtClean="0">
                <a:solidFill>
                  <a:srgbClr val="64A03C"/>
                </a:solidFill>
                <a:latin typeface="Arial" panose="020B0604020202020204" pitchFamily="34" charset="0"/>
                <a:cs typeface="Arial" panose="020B0604020202020204" pitchFamily="34" charset="0"/>
              </a:rPr>
              <a:t>fermentation</a:t>
            </a:r>
          </a:p>
          <a:p>
            <a:pPr lvl="1" eaLnBrk="1" hangingPunct="1"/>
            <a:r>
              <a:rPr lang="en-US" altLang="en-US" sz="2200" i="1" dirty="0" smtClean="0">
                <a:latin typeface="Arial" panose="020B0604020202020204" pitchFamily="34" charset="0"/>
                <a:cs typeface="Arial" panose="020B0604020202020204" pitchFamily="34" charset="0"/>
              </a:rPr>
              <a:t>Anaerobic means “without oxygen”</a:t>
            </a:r>
          </a:p>
        </p:txBody>
      </p:sp>
      <p:pic>
        <p:nvPicPr>
          <p:cNvPr id="28677" name="Picture 6" descr="http://www.yeastinfectionclinic.net/wp-content/uploads/2011/05/yeast-infection-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900" y="2324100"/>
            <a:ext cx="1409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Another Form of Respiration</a:t>
            </a:r>
            <a:endParaRPr lang="en-US" dirty="0">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a:xfrm>
            <a:off x="152400" y="3590222"/>
            <a:ext cx="5083743" cy="2531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800" dirty="0" smtClean="0">
                <a:latin typeface="Arial" panose="020B0604020202020204" pitchFamily="34" charset="0"/>
                <a:cs typeface="Arial" panose="020B0604020202020204" pitchFamily="34" charset="0"/>
              </a:rPr>
              <a:t>The end products vary based on the chemical reaction:</a:t>
            </a:r>
          </a:p>
          <a:p>
            <a:pPr lvl="1"/>
            <a:r>
              <a:rPr lang="en-US" altLang="en-US" sz="2400" dirty="0" smtClean="0">
                <a:latin typeface="Arial" panose="020B0604020202020204" pitchFamily="34" charset="0"/>
                <a:cs typeface="Arial" panose="020B0604020202020204" pitchFamily="34" charset="0"/>
              </a:rPr>
              <a:t>Methane gas</a:t>
            </a:r>
          </a:p>
          <a:p>
            <a:pPr lvl="1"/>
            <a:r>
              <a:rPr lang="en-US" altLang="en-US" sz="2400" dirty="0" smtClean="0">
                <a:latin typeface="Arial" panose="020B0604020202020204" pitchFamily="34" charset="0"/>
                <a:cs typeface="Arial" panose="020B0604020202020204" pitchFamily="34" charset="0"/>
              </a:rPr>
              <a:t>Ethyl alcohol</a:t>
            </a:r>
          </a:p>
          <a:p>
            <a:pPr lvl="1"/>
            <a:r>
              <a:rPr lang="en-US" altLang="en-US" sz="2400" dirty="0" smtClean="0">
                <a:latin typeface="Arial" panose="020B0604020202020204" pitchFamily="34" charset="0"/>
                <a:cs typeface="Arial" panose="020B0604020202020204" pitchFamily="34" charset="0"/>
              </a:rPr>
              <a:t>Acetic acid</a:t>
            </a:r>
          </a:p>
          <a:p>
            <a:pPr lvl="1"/>
            <a:r>
              <a:rPr lang="en-US" altLang="en-US" sz="2400" dirty="0" smtClean="0">
                <a:latin typeface="Arial" panose="020B0604020202020204" pitchFamily="34" charset="0"/>
                <a:cs typeface="Arial" panose="020B0604020202020204" pitchFamily="34" charset="0"/>
              </a:rPr>
              <a:t>Hydrogen sulfide</a:t>
            </a:r>
          </a:p>
        </p:txBody>
      </p:sp>
    </p:spTree>
    <p:extLst>
      <p:ext uri="{BB962C8B-B14F-4D97-AF65-F5344CB8AC3E}">
        <p14:creationId xmlns:p14="http://schemas.microsoft.com/office/powerpoint/2010/main" val="25663944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49471" b="49081"/>
          <a:stretch/>
        </p:blipFill>
        <p:spPr>
          <a:xfrm>
            <a:off x="4571999" y="1563186"/>
            <a:ext cx="4562374" cy="3364102"/>
          </a:xfrm>
        </p:spPr>
      </p:pic>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Photosynthesis vs. Respiration</a:t>
            </a:r>
            <a:endParaRPr lang="en-US" dirty="0">
              <a:latin typeface="Arial" panose="020B0604020202020204" pitchFamily="34" charset="0"/>
              <a:cs typeface="Arial" panose="020B0604020202020204" pitchFamily="34" charset="0"/>
            </a:endParaRPr>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52467" r="48949" b="4599"/>
          <a:stretch/>
        </p:blipFill>
        <p:spPr>
          <a:xfrm>
            <a:off x="153301" y="2242687"/>
            <a:ext cx="4676704" cy="2877953"/>
          </a:xfrm>
          <a:prstGeom prst="rect">
            <a:avLst/>
          </a:prstGeom>
        </p:spPr>
      </p:pic>
      <p:sp>
        <p:nvSpPr>
          <p:cNvPr id="7" name="TextBox 6"/>
          <p:cNvSpPr txBox="1"/>
          <p:nvPr/>
        </p:nvSpPr>
        <p:spPr>
          <a:xfrm>
            <a:off x="702644" y="5202528"/>
            <a:ext cx="7738711" cy="1384995"/>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Photosynthesis and Aerobic Respiration are complementary of each other</a:t>
            </a:r>
            <a:endParaRPr lang="en-US" sz="2800" b="1" dirty="0">
              <a:latin typeface="Arial" panose="020B0604020202020204" pitchFamily="34" charset="0"/>
              <a:cs typeface="Arial" panose="020B0604020202020204" pitchFamily="34" charset="0"/>
            </a:endParaRPr>
          </a:p>
          <a:p>
            <a:pPr marL="798513" lvl="1" indent="-457200">
              <a:buFont typeface="Arial" panose="020B0604020202020204" pitchFamily="34" charset="0"/>
              <a:buChar char="–"/>
            </a:pPr>
            <a:r>
              <a:rPr lang="en-US" sz="2800" i="1" dirty="0" smtClean="0">
                <a:latin typeface="Arial" panose="020B0604020202020204" pitchFamily="34" charset="0"/>
                <a:cs typeface="Arial" panose="020B0604020202020204" pitchFamily="34" charset="0"/>
              </a:rPr>
              <a:t>Makes them easier to memorize</a:t>
            </a:r>
          </a:p>
        </p:txBody>
      </p:sp>
    </p:spTree>
    <p:extLst>
      <p:ext uri="{BB962C8B-B14F-4D97-AF65-F5344CB8AC3E}">
        <p14:creationId xmlns:p14="http://schemas.microsoft.com/office/powerpoint/2010/main" val="529809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228600" y="1463037"/>
            <a:ext cx="8915400" cy="4928937"/>
          </a:xfrm>
        </p:spPr>
        <p:txBody>
          <a:bodyPr>
            <a:normAutofit fontScale="92500" lnSpcReduction="10000"/>
          </a:bodyPr>
          <a:lstStyle/>
          <a:p>
            <a:pPr eaLnBrk="1" hangingPunct="1"/>
            <a:r>
              <a:rPr lang="en-US" altLang="en-US" sz="3500" b="1" dirty="0" smtClean="0">
                <a:solidFill>
                  <a:srgbClr val="64A03C"/>
                </a:solidFill>
                <a:latin typeface="Arial" panose="020B0604020202020204" pitchFamily="34" charset="0"/>
                <a:cs typeface="Arial" panose="020B0604020202020204" pitchFamily="34" charset="0"/>
              </a:rPr>
              <a:t>Consumers</a:t>
            </a:r>
            <a:r>
              <a:rPr lang="en-US" altLang="en-US" sz="3500" dirty="0" smtClean="0">
                <a:latin typeface="Arial" panose="020B0604020202020204" pitchFamily="34" charset="0"/>
                <a:cs typeface="Arial" panose="020B0604020202020204" pitchFamily="34" charset="0"/>
              </a:rPr>
              <a:t>, or </a:t>
            </a:r>
            <a:r>
              <a:rPr lang="en-US" altLang="en-US" sz="3500" b="1" dirty="0" smtClean="0">
                <a:solidFill>
                  <a:srgbClr val="64A03C"/>
                </a:solidFill>
                <a:latin typeface="Arial" panose="020B0604020202020204" pitchFamily="34" charset="0"/>
                <a:cs typeface="Arial" panose="020B0604020202020204" pitchFamily="34" charset="0"/>
              </a:rPr>
              <a:t>heterotrophs</a:t>
            </a:r>
            <a:r>
              <a:rPr lang="en-US" altLang="en-US" sz="3500" dirty="0" smtClean="0">
                <a:latin typeface="Arial" panose="020B0604020202020204" pitchFamily="34" charset="0"/>
                <a:cs typeface="Arial" panose="020B0604020202020204" pitchFamily="34" charset="0"/>
              </a:rPr>
              <a:t>, cannot produce their own food and, therefore, must obtain their nutrients by feeding on other organisms.</a:t>
            </a:r>
          </a:p>
          <a:p>
            <a:pPr eaLnBrk="1" hangingPunct="1"/>
            <a:endParaRPr lang="en-US" altLang="en-US" sz="800" b="1" dirty="0" smtClean="0">
              <a:solidFill>
                <a:srgbClr val="1F881A"/>
              </a:solidFill>
              <a:latin typeface="Arial" panose="020B0604020202020204" pitchFamily="34" charset="0"/>
              <a:cs typeface="Arial" panose="020B0604020202020204" pitchFamily="34" charset="0"/>
            </a:endParaRPr>
          </a:p>
          <a:p>
            <a:pPr lvl="1" eaLnBrk="1" hangingPunct="1">
              <a:lnSpc>
                <a:spcPct val="90000"/>
              </a:lnSpc>
            </a:pPr>
            <a:r>
              <a:rPr lang="en-US" altLang="en-US" b="1" dirty="0" smtClean="0">
                <a:solidFill>
                  <a:srgbClr val="64A03C"/>
                </a:solidFill>
                <a:latin typeface="Arial" panose="020B0604020202020204" pitchFamily="34" charset="0"/>
                <a:cs typeface="Arial" panose="020B0604020202020204" pitchFamily="34" charset="0"/>
              </a:rPr>
              <a:t>Herbivores</a:t>
            </a:r>
          </a:p>
          <a:p>
            <a:pPr lvl="2" eaLnBrk="1" hangingPunct="1">
              <a:lnSpc>
                <a:spcPct val="90000"/>
              </a:lnSpc>
            </a:pPr>
            <a:r>
              <a:rPr lang="en-US" altLang="en-US" dirty="0" smtClean="0">
                <a:solidFill>
                  <a:srgbClr val="64A03C"/>
                </a:solidFill>
                <a:latin typeface="Arial" panose="020B0604020202020204" pitchFamily="34" charset="0"/>
                <a:cs typeface="Arial" panose="020B0604020202020204" pitchFamily="34" charset="0"/>
              </a:rPr>
              <a:t>Primary consumers </a:t>
            </a:r>
            <a:r>
              <a:rPr lang="en-US" altLang="en-US" dirty="0" smtClean="0">
                <a:latin typeface="Arial" panose="020B0604020202020204" pitchFamily="34" charset="0"/>
                <a:cs typeface="Arial" panose="020B0604020202020204" pitchFamily="34" charset="0"/>
              </a:rPr>
              <a:t>that eat producers</a:t>
            </a:r>
          </a:p>
          <a:p>
            <a:pPr lvl="2" eaLnBrk="1" hangingPunct="1">
              <a:lnSpc>
                <a:spcPct val="90000"/>
              </a:lnSpc>
            </a:pPr>
            <a:endParaRPr lang="en-US" altLang="en-US" sz="1100" dirty="0" smtClean="0">
              <a:latin typeface="Arial" panose="020B0604020202020204" pitchFamily="34" charset="0"/>
              <a:cs typeface="Arial" panose="020B0604020202020204" pitchFamily="34" charset="0"/>
            </a:endParaRPr>
          </a:p>
          <a:p>
            <a:pPr lvl="1" eaLnBrk="1" hangingPunct="1">
              <a:lnSpc>
                <a:spcPct val="90000"/>
              </a:lnSpc>
            </a:pPr>
            <a:r>
              <a:rPr lang="en-US" altLang="en-US" b="1" dirty="0" smtClean="0">
                <a:solidFill>
                  <a:srgbClr val="64A03C"/>
                </a:solidFill>
                <a:latin typeface="Arial" panose="020B0604020202020204" pitchFamily="34" charset="0"/>
                <a:cs typeface="Arial" panose="020B0604020202020204" pitchFamily="34" charset="0"/>
              </a:rPr>
              <a:t>Carnivores</a:t>
            </a:r>
          </a:p>
          <a:p>
            <a:pPr lvl="2" eaLnBrk="1" hangingPunct="1">
              <a:lnSpc>
                <a:spcPct val="90000"/>
              </a:lnSpc>
            </a:pPr>
            <a:r>
              <a:rPr lang="en-US" altLang="en-US" dirty="0" smtClean="0">
                <a:solidFill>
                  <a:srgbClr val="64A03C"/>
                </a:solidFill>
                <a:latin typeface="Arial" panose="020B0604020202020204" pitchFamily="34" charset="0"/>
                <a:cs typeface="Arial" panose="020B0604020202020204" pitchFamily="34" charset="0"/>
              </a:rPr>
              <a:t>Secondary consumers </a:t>
            </a:r>
            <a:r>
              <a:rPr lang="en-US" altLang="en-US" dirty="0" smtClean="0">
                <a:latin typeface="Arial" panose="020B0604020202020204" pitchFamily="34" charset="0"/>
                <a:cs typeface="Arial" panose="020B0604020202020204" pitchFamily="34" charset="0"/>
              </a:rPr>
              <a:t>eat primary consumers</a:t>
            </a:r>
          </a:p>
          <a:p>
            <a:pPr lvl="2" eaLnBrk="1" hangingPunct="1">
              <a:lnSpc>
                <a:spcPct val="90000"/>
              </a:lnSpc>
            </a:pPr>
            <a:r>
              <a:rPr lang="en-US" altLang="en-US" dirty="0" smtClean="0">
                <a:solidFill>
                  <a:srgbClr val="64A03C"/>
                </a:solidFill>
                <a:latin typeface="Arial" panose="020B0604020202020204" pitchFamily="34" charset="0"/>
                <a:cs typeface="Arial" panose="020B0604020202020204" pitchFamily="34" charset="0"/>
              </a:rPr>
              <a:t>Tertiary</a:t>
            </a:r>
            <a:r>
              <a:rPr lang="en-US" altLang="en-US" dirty="0" smtClean="0">
                <a:solidFill>
                  <a:srgbClr val="1F881A"/>
                </a:solidFill>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and</a:t>
            </a:r>
            <a:r>
              <a:rPr lang="en-US" altLang="en-US" dirty="0" smtClean="0">
                <a:solidFill>
                  <a:srgbClr val="1F881A"/>
                </a:solidFill>
                <a:latin typeface="Arial" panose="020B0604020202020204" pitchFamily="34" charset="0"/>
                <a:cs typeface="Arial" panose="020B0604020202020204" pitchFamily="34" charset="0"/>
              </a:rPr>
              <a:t> </a:t>
            </a:r>
            <a:r>
              <a:rPr lang="en-US" altLang="en-US" dirty="0" smtClean="0">
                <a:solidFill>
                  <a:srgbClr val="64A03C"/>
                </a:solidFill>
                <a:latin typeface="Arial" panose="020B0604020202020204" pitchFamily="34" charset="0"/>
                <a:cs typeface="Arial" panose="020B0604020202020204" pitchFamily="34" charset="0"/>
              </a:rPr>
              <a:t>Quaternary consumers</a:t>
            </a:r>
            <a:r>
              <a:rPr lang="en-US" altLang="en-US" dirty="0" smtClean="0">
                <a:latin typeface="Arial" panose="020B0604020202020204" pitchFamily="34" charset="0"/>
                <a:cs typeface="Arial" panose="020B0604020202020204" pitchFamily="34" charset="0"/>
              </a:rPr>
              <a:t>: carnivores </a:t>
            </a:r>
          </a:p>
          <a:p>
            <a:pPr marL="1203325" lvl="2" indent="0" eaLnBrk="1" hangingPunct="1">
              <a:lnSpc>
                <a:spcPct val="90000"/>
              </a:lnSpc>
              <a:buNone/>
            </a:pPr>
            <a:r>
              <a:rPr lang="en-US" altLang="en-US" dirty="0" smtClean="0">
                <a:latin typeface="Arial" panose="020B0604020202020204" pitchFamily="34" charset="0"/>
                <a:cs typeface="Arial" panose="020B0604020202020204" pitchFamily="34" charset="0"/>
              </a:rPr>
              <a:t>that eat carnivores</a:t>
            </a:r>
          </a:p>
          <a:p>
            <a:pPr lvl="2" eaLnBrk="1" hangingPunct="1">
              <a:lnSpc>
                <a:spcPct val="90000"/>
              </a:lnSpc>
            </a:pPr>
            <a:endParaRPr lang="en-US" altLang="en-US" sz="1100" dirty="0" smtClean="0">
              <a:latin typeface="Arial" panose="020B0604020202020204" pitchFamily="34" charset="0"/>
              <a:cs typeface="Arial" panose="020B0604020202020204" pitchFamily="34" charset="0"/>
            </a:endParaRPr>
          </a:p>
          <a:p>
            <a:pPr lvl="1" eaLnBrk="1" hangingPunct="1">
              <a:lnSpc>
                <a:spcPct val="90000"/>
              </a:lnSpc>
            </a:pPr>
            <a:r>
              <a:rPr lang="en-US" altLang="en-US" b="1" dirty="0" smtClean="0">
                <a:solidFill>
                  <a:srgbClr val="64A03C"/>
                </a:solidFill>
                <a:latin typeface="Arial" panose="020B0604020202020204" pitchFamily="34" charset="0"/>
                <a:cs typeface="Arial" panose="020B0604020202020204" pitchFamily="34" charset="0"/>
              </a:rPr>
              <a:t>Omnivores</a:t>
            </a:r>
          </a:p>
          <a:p>
            <a:pPr lvl="2" eaLnBrk="1" hangingPunct="1">
              <a:lnSpc>
                <a:spcPct val="90000"/>
              </a:lnSpc>
            </a:pPr>
            <a:r>
              <a:rPr lang="en-US" altLang="en-US" dirty="0" smtClean="0">
                <a:latin typeface="Arial" panose="020B0604020202020204" pitchFamily="34" charset="0"/>
                <a:cs typeface="Arial" panose="020B0604020202020204" pitchFamily="34" charset="0"/>
              </a:rPr>
              <a:t>Feed on both plant and animals</a:t>
            </a:r>
          </a:p>
        </p:txBody>
      </p:sp>
      <p:sp>
        <p:nvSpPr>
          <p:cNvPr id="5" name="Title 1"/>
          <p:cNvSpPr>
            <a:spLocks noGrp="1"/>
          </p:cNvSpPr>
          <p:nvPr>
            <p:ph type="title"/>
          </p:nvPr>
        </p:nvSpPr>
        <p:spPr>
          <a:xfrm>
            <a:off x="0" y="0"/>
            <a:ext cx="9144000" cy="1197429"/>
          </a:xfrm>
          <a:solidFill>
            <a:srgbClr val="64A03C"/>
          </a:solidFill>
        </p:spPr>
        <p:txBody>
          <a:bodyPr/>
          <a:lstStyle/>
          <a:p>
            <a:r>
              <a:rPr lang="en-US" dirty="0" smtClean="0">
                <a:latin typeface="Arial" panose="020B0604020202020204" pitchFamily="34" charset="0"/>
                <a:cs typeface="Arial" panose="020B0604020202020204" pitchFamily="34" charset="0"/>
              </a:rPr>
              <a:t>Consumers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067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body" idx="1"/>
          </p:nvPr>
        </p:nvSpPr>
        <p:spPr>
          <a:xfrm>
            <a:off x="77003" y="1219199"/>
            <a:ext cx="9066998" cy="3333549"/>
          </a:xfrm>
        </p:spPr>
        <p:txBody>
          <a:bodyPr>
            <a:noAutofit/>
          </a:bodyPr>
          <a:lstStyle/>
          <a:p>
            <a:r>
              <a:rPr lang="en-US" altLang="en-US" sz="2600" b="1" dirty="0" smtClean="0">
                <a:solidFill>
                  <a:srgbClr val="64A03C"/>
                </a:solidFill>
                <a:latin typeface="Arial" panose="020B0604020202020204" pitchFamily="34" charset="0"/>
                <a:cs typeface="Arial" panose="020B0604020202020204" pitchFamily="34" charset="0"/>
              </a:rPr>
              <a:t>Detritivores</a:t>
            </a:r>
            <a:r>
              <a:rPr lang="en-US" altLang="en-US" sz="2600" dirty="0" smtClean="0">
                <a:latin typeface="Arial" panose="020B0604020202020204" pitchFamily="34" charset="0"/>
                <a:cs typeface="Arial" panose="020B0604020202020204" pitchFamily="34" charset="0"/>
              </a:rPr>
              <a:t>:  Insects or other scavengers that feed on wastes or dead bodies (</a:t>
            </a:r>
            <a:r>
              <a:rPr lang="en-US" altLang="en-US" sz="2600" dirty="0" smtClean="0">
                <a:solidFill>
                  <a:srgbClr val="64A03C"/>
                </a:solidFill>
                <a:latin typeface="Arial" panose="020B0604020202020204" pitchFamily="34" charset="0"/>
                <a:cs typeface="Arial" panose="020B0604020202020204" pitchFamily="34" charset="0"/>
              </a:rPr>
              <a:t>detritus</a:t>
            </a:r>
            <a:r>
              <a:rPr lang="en-US" altLang="en-US" sz="2600" dirty="0" smtClean="0">
                <a:latin typeface="Arial" panose="020B0604020202020204" pitchFamily="34" charset="0"/>
                <a:cs typeface="Arial" panose="020B0604020202020204" pitchFamily="34" charset="0"/>
              </a:rPr>
              <a:t>) – physically break down</a:t>
            </a:r>
          </a:p>
          <a:p>
            <a:r>
              <a:rPr lang="en-US" altLang="en-US" sz="2600" b="1" dirty="0" smtClean="0">
                <a:solidFill>
                  <a:srgbClr val="64A03C"/>
                </a:solidFill>
                <a:latin typeface="Arial" panose="020B0604020202020204" pitchFamily="34" charset="0"/>
                <a:cs typeface="Arial" panose="020B0604020202020204" pitchFamily="34" charset="0"/>
              </a:rPr>
              <a:t>Decomposers</a:t>
            </a:r>
            <a:r>
              <a:rPr lang="en-US" altLang="en-US" sz="2600" dirty="0" smtClean="0">
                <a:latin typeface="Arial" panose="020B0604020202020204" pitchFamily="34" charset="0"/>
                <a:cs typeface="Arial" panose="020B0604020202020204" pitchFamily="34" charset="0"/>
              </a:rPr>
              <a:t>:  Bacteria and/or fungi that use enzymes to recycle nutrients in ecosystems – chemically break down</a:t>
            </a:r>
          </a:p>
        </p:txBody>
      </p:sp>
      <p:pic>
        <p:nvPicPr>
          <p:cNvPr id="26627" name="Picture1" descr="0311"/>
          <p:cNvPicPr>
            <a:picLocks noChangeAspect="1" noChangeArrowheads="1"/>
          </p:cNvPicPr>
          <p:nvPr/>
        </p:nvPicPr>
        <p:blipFill>
          <a:blip r:embed="rId3">
            <a:extLst>
              <a:ext uri="{28A0092B-C50C-407E-A947-70E740481C1C}">
                <a14:useLocalDpi xmlns:a14="http://schemas.microsoft.com/office/drawing/2010/main" val="0"/>
              </a:ext>
            </a:extLst>
          </a:blip>
          <a:srcRect b="4947"/>
          <a:stretch>
            <a:fillRect/>
          </a:stretch>
        </p:blipFill>
        <p:spPr bwMode="auto">
          <a:xfrm>
            <a:off x="1790299" y="2879768"/>
            <a:ext cx="5869245" cy="397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0"/>
            <a:ext cx="9144000" cy="1197429"/>
          </a:xfrm>
          <a:solidFill>
            <a:srgbClr val="64A03C"/>
          </a:solidFill>
        </p:spPr>
        <p:txBody>
          <a:bodyPr/>
          <a:lstStyle/>
          <a:p>
            <a:r>
              <a:rPr lang="en-US" dirty="0" smtClean="0">
                <a:latin typeface="Arial" panose="020B0604020202020204" pitchFamily="34" charset="0"/>
                <a:cs typeface="Arial" panose="020B0604020202020204" pitchFamily="34" charset="0"/>
              </a:rPr>
              <a:t>Decomposers &amp; Detritivores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5282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633"/>
          <a:stretch/>
        </p:blipFill>
        <p:spPr>
          <a:xfrm>
            <a:off x="1511417" y="1318660"/>
            <a:ext cx="6121165" cy="5460342"/>
          </a:xfrm>
          <a:prstGeom prst="rect">
            <a:avLst/>
          </a:prstGeom>
        </p:spPr>
      </p:pic>
      <p:sp>
        <p:nvSpPr>
          <p:cNvPr id="3" name="Title 1"/>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Multiple Roles in an Ecosystem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0558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1" descr="0312"/>
          <p:cNvPicPr>
            <a:picLocks noChangeAspect="1" noChangeArrowheads="1"/>
          </p:cNvPicPr>
          <p:nvPr/>
        </p:nvPicPr>
        <p:blipFill>
          <a:blip r:embed="rId3">
            <a:extLst>
              <a:ext uri="{28A0092B-C50C-407E-A947-70E740481C1C}">
                <a14:useLocalDpi xmlns:a14="http://schemas.microsoft.com/office/drawing/2010/main" val="0"/>
              </a:ext>
            </a:extLst>
          </a:blip>
          <a:srcRect b="3052"/>
          <a:stretch>
            <a:fillRect/>
          </a:stretch>
        </p:blipFill>
        <p:spPr bwMode="auto">
          <a:xfrm>
            <a:off x="3192797" y="1613634"/>
            <a:ext cx="58229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AutoShape 4"/>
          <p:cNvSpPr>
            <a:spLocks noGrp="1" noChangeAspect="1" noChangeArrowheads="1"/>
          </p:cNvSpPr>
          <p:nvPr>
            <p:ph type="body" idx="1"/>
          </p:nvPr>
        </p:nvSpPr>
        <p:spPr>
          <a:xfrm>
            <a:off x="218258" y="1459630"/>
            <a:ext cx="3102458" cy="3048000"/>
          </a:xfrm>
        </p:spPr>
        <p:txBody>
          <a:bodyPr>
            <a:noAutofit/>
          </a:bodyPr>
          <a:lstStyle/>
          <a:p>
            <a:pPr eaLnBrk="1" hangingPunct="1">
              <a:lnSpc>
                <a:spcPct val="90000"/>
              </a:lnSpc>
            </a:pPr>
            <a:r>
              <a:rPr lang="en-US" altLang="en-US" sz="2800" dirty="0" smtClean="0">
                <a:latin typeface="Arial" panose="020B0604020202020204" pitchFamily="34" charset="0"/>
                <a:cs typeface="Arial" panose="020B0604020202020204" pitchFamily="34" charset="0"/>
              </a:rPr>
              <a:t>An ecosystem is sustained by a combination of a </a:t>
            </a:r>
            <a:r>
              <a:rPr lang="en-US" altLang="en-US" sz="2800" i="1" u="sng" dirty="0" smtClean="0">
                <a:latin typeface="Arial" panose="020B0604020202020204" pitchFamily="34" charset="0"/>
                <a:cs typeface="Arial" panose="020B0604020202020204" pitchFamily="34" charset="0"/>
              </a:rPr>
              <a:t>one-way flow</a:t>
            </a:r>
            <a:r>
              <a:rPr lang="en-US" altLang="en-US" sz="2800" i="1" dirty="0" smtClean="0">
                <a:latin typeface="Arial" panose="020B0604020202020204" pitchFamily="34" charset="0"/>
                <a:cs typeface="Arial" panose="020B0604020202020204" pitchFamily="34" charset="0"/>
              </a:rPr>
              <a:t> </a:t>
            </a:r>
            <a:r>
              <a:rPr lang="en-US" altLang="en-US" sz="2800" dirty="0" smtClean="0">
                <a:latin typeface="Arial" panose="020B0604020202020204" pitchFamily="34" charset="0"/>
                <a:cs typeface="Arial" panose="020B0604020202020204" pitchFamily="34" charset="0"/>
              </a:rPr>
              <a:t>of energy and the </a:t>
            </a:r>
            <a:r>
              <a:rPr lang="en-US" altLang="en-US" sz="2800" i="1" u="sng" dirty="0" smtClean="0">
                <a:latin typeface="Arial" panose="020B0604020202020204" pitchFamily="34" charset="0"/>
                <a:cs typeface="Arial" panose="020B0604020202020204" pitchFamily="34" charset="0"/>
              </a:rPr>
              <a:t>cycling</a:t>
            </a:r>
            <a:r>
              <a:rPr lang="en-US" altLang="en-US" sz="2800" dirty="0" smtClean="0">
                <a:latin typeface="Arial" panose="020B0604020202020204" pitchFamily="34" charset="0"/>
                <a:cs typeface="Arial" panose="020B0604020202020204" pitchFamily="34" charset="0"/>
              </a:rPr>
              <a:t> of key nutrients.</a:t>
            </a:r>
          </a:p>
        </p:txBody>
      </p:sp>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Ecosystem Flow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127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Food Chains and Webs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sz="3200" b="1" dirty="0">
                <a:solidFill>
                  <a:srgbClr val="64A03C"/>
                </a:solidFill>
                <a:latin typeface="Arial" panose="020B0604020202020204" pitchFamily="34" charset="0"/>
                <a:cs typeface="Arial" panose="020B0604020202020204" pitchFamily="34" charset="0"/>
              </a:rPr>
              <a:t>Food Chains</a:t>
            </a:r>
          </a:p>
          <a:p>
            <a:pPr lvl="1"/>
            <a:r>
              <a:rPr lang="en-US" sz="2800" dirty="0">
                <a:latin typeface="Arial" panose="020B0604020202020204" pitchFamily="34" charset="0"/>
                <a:cs typeface="Arial" panose="020B0604020202020204" pitchFamily="34" charset="0"/>
              </a:rPr>
              <a:t>How producers, consumers, and decomposers are connected.</a:t>
            </a:r>
          </a:p>
          <a:p>
            <a:pPr lvl="1"/>
            <a:r>
              <a:rPr lang="en-US" sz="2800" dirty="0">
                <a:latin typeface="Arial" panose="020B0604020202020204" pitchFamily="34" charset="0"/>
                <a:cs typeface="Arial" panose="020B0604020202020204" pitchFamily="34" charset="0"/>
              </a:rPr>
              <a:t>Shows the flow of chemical energy and matter between trophic (feeding) levels.</a:t>
            </a:r>
          </a:p>
          <a:p>
            <a:r>
              <a:rPr lang="en-US" sz="3200" b="1" dirty="0">
                <a:solidFill>
                  <a:srgbClr val="64A03C"/>
                </a:solidFill>
                <a:latin typeface="Arial" panose="020B0604020202020204" pitchFamily="34" charset="0"/>
                <a:cs typeface="Arial" panose="020B0604020202020204" pitchFamily="34" charset="0"/>
              </a:rPr>
              <a:t>Food Webs</a:t>
            </a:r>
          </a:p>
          <a:p>
            <a:pPr lvl="1"/>
            <a:r>
              <a:rPr lang="en-US" sz="2800" dirty="0">
                <a:latin typeface="Arial" panose="020B0604020202020204" pitchFamily="34" charset="0"/>
                <a:cs typeface="Arial" panose="020B0604020202020204" pitchFamily="34" charset="0"/>
              </a:rPr>
              <a:t>How many different food chains in an ecosystem are connected together</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83837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1" descr="0313"/>
          <p:cNvPicPr>
            <a:picLocks noChangeAspect="1" noChangeArrowheads="1"/>
          </p:cNvPicPr>
          <p:nvPr/>
        </p:nvPicPr>
        <p:blipFill>
          <a:blip r:embed="rId3">
            <a:extLst>
              <a:ext uri="{28A0092B-C50C-407E-A947-70E740481C1C}">
                <a14:useLocalDpi xmlns:a14="http://schemas.microsoft.com/office/drawing/2010/main" val="0"/>
              </a:ext>
            </a:extLst>
          </a:blip>
          <a:srcRect b="3784"/>
          <a:stretch>
            <a:fillRect/>
          </a:stretch>
        </p:blipFill>
        <p:spPr bwMode="auto">
          <a:xfrm>
            <a:off x="375384" y="2627698"/>
            <a:ext cx="8035885" cy="372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4"/>
          <p:cNvSpPr txBox="1">
            <a:spLocks noChangeArrowheads="1"/>
          </p:cNvSpPr>
          <p:nvPr/>
        </p:nvSpPr>
        <p:spPr bwMode="auto">
          <a:xfrm>
            <a:off x="712269" y="6367463"/>
            <a:ext cx="81534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20000"/>
              </a:spcBef>
              <a:buClr>
                <a:srgbClr val="1F881A"/>
              </a:buClr>
              <a:buFont typeface="Wingdings" panose="05000000000000000000" pitchFamily="2" charset="2"/>
              <a:buChar char="§"/>
            </a:pPr>
            <a:r>
              <a:rPr lang="en-US" altLang="en-US" i="1" dirty="0"/>
              <a:t>The arrows point in the direction of the </a:t>
            </a:r>
            <a:r>
              <a:rPr lang="en-US" altLang="en-US" i="1" u="sng" dirty="0"/>
              <a:t>energy flow</a:t>
            </a:r>
            <a:r>
              <a:rPr lang="en-US" altLang="en-US" i="1" dirty="0"/>
              <a:t>.</a:t>
            </a:r>
          </a:p>
        </p:txBody>
      </p:sp>
      <p:sp>
        <p:nvSpPr>
          <p:cNvPr id="7" name="Title 1"/>
          <p:cNvSpPr>
            <a:spLocks noGrp="1"/>
          </p:cNvSpPr>
          <p:nvPr>
            <p:ph type="title"/>
          </p:nvPr>
        </p:nvSpPr>
        <p:spPr>
          <a:xfrm>
            <a:off x="0" y="0"/>
            <a:ext cx="9144000" cy="1197429"/>
          </a:xfrm>
          <a:solidFill>
            <a:srgbClr val="64A03C"/>
          </a:solidFill>
        </p:spPr>
        <p:txBody>
          <a:bodyPr/>
          <a:lstStyle/>
          <a:p>
            <a:r>
              <a:rPr lang="en-US" dirty="0" smtClean="0">
                <a:latin typeface="Arial" panose="020B0604020202020204" pitchFamily="34" charset="0"/>
                <a:cs typeface="Arial" panose="020B0604020202020204" pitchFamily="34" charset="0"/>
              </a:rPr>
              <a:t>Food Chains and Webs</a:t>
            </a:r>
            <a:endParaRPr lang="en-US" dirty="0">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99318" y="1381317"/>
            <a:ext cx="8964613" cy="1275256"/>
          </a:xfrm>
        </p:spPr>
        <p:txBody>
          <a:bodyPr>
            <a:normAutofit/>
          </a:bodyPr>
          <a:lstStyle/>
          <a:p>
            <a:r>
              <a:rPr lang="en-US" sz="2800" b="1" dirty="0">
                <a:solidFill>
                  <a:srgbClr val="64A03C"/>
                </a:solidFill>
                <a:latin typeface="Arial" panose="020B0604020202020204" pitchFamily="34" charset="0"/>
                <a:cs typeface="Arial" panose="020B0604020202020204" pitchFamily="34" charset="0"/>
              </a:rPr>
              <a:t>Food Chains</a:t>
            </a:r>
          </a:p>
          <a:p>
            <a:pPr lvl="1"/>
            <a:r>
              <a:rPr lang="en-US" sz="2400" dirty="0" smtClean="0">
                <a:latin typeface="Arial" panose="020B0604020202020204" pitchFamily="34" charset="0"/>
                <a:cs typeface="Arial" panose="020B0604020202020204" pitchFamily="34" charset="0"/>
              </a:rPr>
              <a:t>Shows </a:t>
            </a:r>
            <a:r>
              <a:rPr lang="en-US" sz="2400" dirty="0">
                <a:latin typeface="Arial" panose="020B0604020202020204" pitchFamily="34" charset="0"/>
                <a:cs typeface="Arial" panose="020B0604020202020204" pitchFamily="34" charset="0"/>
              </a:rPr>
              <a:t>the flow of chemical energy and matter between trophic (feeding) levels</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163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body" idx="1"/>
          </p:nvPr>
        </p:nvSpPr>
        <p:spPr>
          <a:xfrm>
            <a:off x="4464918" y="1376363"/>
            <a:ext cx="4602079" cy="2377490"/>
          </a:xfrm>
        </p:spPr>
        <p:txBody>
          <a:bodyPr>
            <a:normAutofit lnSpcReduction="10000"/>
          </a:bodyPr>
          <a:lstStyle/>
          <a:p>
            <a:pPr eaLnBrk="1" hangingPunct="1"/>
            <a:r>
              <a:rPr lang="en-US" altLang="en-US" sz="3000" dirty="0" smtClean="0">
                <a:latin typeface="Arial" panose="020B0604020202020204" pitchFamily="34" charset="0"/>
                <a:cs typeface="Arial" panose="020B0604020202020204" pitchFamily="34" charset="0"/>
              </a:rPr>
              <a:t>A </a:t>
            </a:r>
            <a:r>
              <a:rPr lang="en-US" altLang="en-US" sz="3000" b="1" dirty="0" smtClean="0">
                <a:solidFill>
                  <a:srgbClr val="64A03C"/>
                </a:solidFill>
                <a:latin typeface="Arial" panose="020B0604020202020204" pitchFamily="34" charset="0"/>
                <a:cs typeface="Arial" panose="020B0604020202020204" pitchFamily="34" charset="0"/>
              </a:rPr>
              <a:t>food web</a:t>
            </a:r>
            <a:r>
              <a:rPr lang="en-US" altLang="en-US" sz="3000" dirty="0" smtClean="0">
                <a:solidFill>
                  <a:srgbClr val="64A03C"/>
                </a:solidFill>
                <a:latin typeface="Arial" panose="020B0604020202020204" pitchFamily="34" charset="0"/>
                <a:cs typeface="Arial" panose="020B0604020202020204" pitchFamily="34" charset="0"/>
              </a:rPr>
              <a:t> </a:t>
            </a:r>
            <a:r>
              <a:rPr lang="en-US" altLang="en-US" sz="3000" dirty="0" smtClean="0">
                <a:latin typeface="Arial" panose="020B0604020202020204" pitchFamily="34" charset="0"/>
                <a:cs typeface="Arial" panose="020B0604020202020204" pitchFamily="34" charset="0"/>
              </a:rPr>
              <a:t>shows the connections of </a:t>
            </a:r>
            <a:r>
              <a:rPr lang="en-US" altLang="en-US" sz="3000" u="sng" dirty="0" smtClean="0">
                <a:latin typeface="Arial" panose="020B0604020202020204" pitchFamily="34" charset="0"/>
                <a:cs typeface="Arial" panose="020B0604020202020204" pitchFamily="34" charset="0"/>
              </a:rPr>
              <a:t>all</a:t>
            </a:r>
            <a:r>
              <a:rPr lang="en-US" altLang="en-US" sz="3000" dirty="0" smtClean="0">
                <a:latin typeface="Arial" panose="020B0604020202020204" pitchFamily="34" charset="0"/>
                <a:cs typeface="Arial" panose="020B0604020202020204" pitchFamily="34" charset="0"/>
              </a:rPr>
              <a:t> organisms within an ecosystem.</a:t>
            </a:r>
          </a:p>
          <a:p>
            <a:pPr lvl="1"/>
            <a:r>
              <a:rPr lang="en-US" altLang="en-US" sz="2400" dirty="0" smtClean="0">
                <a:latin typeface="Arial" panose="020B0604020202020204" pitchFamily="34" charset="0"/>
                <a:cs typeface="Arial" panose="020B0604020202020204" pitchFamily="34" charset="0"/>
              </a:rPr>
              <a:t>ALL food chains of an ecosystem</a:t>
            </a:r>
          </a:p>
        </p:txBody>
      </p:sp>
      <p:pic>
        <p:nvPicPr>
          <p:cNvPr id="33795" name="Picture 6" descr="food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884" y="3487676"/>
            <a:ext cx="3765980" cy="277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1" descr="0314"/>
          <p:cNvPicPr>
            <a:picLocks noChangeAspect="1" noChangeArrowheads="1"/>
          </p:cNvPicPr>
          <p:nvPr/>
        </p:nvPicPr>
        <p:blipFill>
          <a:blip r:embed="rId4">
            <a:extLst>
              <a:ext uri="{28A0092B-C50C-407E-A947-70E740481C1C}">
                <a14:useLocalDpi xmlns:a14="http://schemas.microsoft.com/office/drawing/2010/main" val="0"/>
              </a:ext>
            </a:extLst>
          </a:blip>
          <a:srcRect b="3680"/>
          <a:stretch>
            <a:fillRect/>
          </a:stretch>
        </p:blipFill>
        <p:spPr bwMode="auto">
          <a:xfrm>
            <a:off x="160425" y="1437488"/>
            <a:ext cx="4138613"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0" y="0"/>
            <a:ext cx="9144000" cy="1197429"/>
          </a:xfrm>
          <a:solidFill>
            <a:srgbClr val="64A03C"/>
          </a:solidFill>
        </p:spPr>
        <p:txBody>
          <a:bodyPr/>
          <a:lstStyle/>
          <a:p>
            <a:r>
              <a:rPr lang="en-US" dirty="0" smtClean="0">
                <a:latin typeface="Arial" panose="020B0604020202020204" pitchFamily="34" charset="0"/>
                <a:cs typeface="Arial" panose="020B0604020202020204" pitchFamily="34" charset="0"/>
              </a:rPr>
              <a:t>Food Chains and Webs</a:t>
            </a:r>
            <a:endParaRPr lang="en-US" dirty="0">
              <a:latin typeface="Arial" panose="020B0604020202020204" pitchFamily="34" charset="0"/>
              <a:cs typeface="Arial" panose="020B0604020202020204" pitchFamily="34" charset="0"/>
            </a:endParaRPr>
          </a:p>
        </p:txBody>
      </p:sp>
      <p:sp>
        <p:nvSpPr>
          <p:cNvPr id="8" name="Freeform 7"/>
          <p:cNvSpPr/>
          <p:nvPr/>
        </p:nvSpPr>
        <p:spPr>
          <a:xfrm>
            <a:off x="760396" y="1501742"/>
            <a:ext cx="1534829" cy="4764304"/>
          </a:xfrm>
          <a:custGeom>
            <a:avLst/>
            <a:gdLst>
              <a:gd name="connsiteX0" fmla="*/ 1885950 w 1885950"/>
              <a:gd name="connsiteY0" fmla="*/ 5905500 h 5905500"/>
              <a:gd name="connsiteX1" fmla="*/ 600075 w 1885950"/>
              <a:gd name="connsiteY1" fmla="*/ 5410200 h 5905500"/>
              <a:gd name="connsiteX2" fmla="*/ 0 w 1885950"/>
              <a:gd name="connsiteY2" fmla="*/ 3390900 h 5905500"/>
              <a:gd name="connsiteX3" fmla="*/ 1447800 w 1885950"/>
              <a:gd name="connsiteY3" fmla="*/ 1200150 h 5905500"/>
              <a:gd name="connsiteX4" fmla="*/ 1447800 w 1885950"/>
              <a:gd name="connsiteY4" fmla="*/ 0 h 590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5905500">
                <a:moveTo>
                  <a:pt x="1885950" y="5905500"/>
                </a:moveTo>
                <a:lnTo>
                  <a:pt x="600075" y="5410200"/>
                </a:lnTo>
                <a:lnTo>
                  <a:pt x="0" y="3390900"/>
                </a:lnTo>
                <a:lnTo>
                  <a:pt x="1447800" y="1200150"/>
                </a:lnTo>
                <a:lnTo>
                  <a:pt x="1447800" y="0"/>
                </a:lnTo>
              </a:path>
            </a:pathLst>
          </a:custGeom>
          <a:noFill/>
          <a:ln w="152400">
            <a:solidFill>
              <a:srgbClr val="FFFF00"/>
            </a:solidFill>
            <a:tailEnd type="triangle"/>
          </a:ln>
          <a:effectLst>
            <a:outerShdw dist="63500" dir="8100000" algn="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237902" y="1492117"/>
            <a:ext cx="975486" cy="4764304"/>
          </a:xfrm>
          <a:custGeom>
            <a:avLst/>
            <a:gdLst>
              <a:gd name="connsiteX0" fmla="*/ 76200 w 1266825"/>
              <a:gd name="connsiteY0" fmla="*/ 5943600 h 5943600"/>
              <a:gd name="connsiteX1" fmla="*/ 1266825 w 1266825"/>
              <a:gd name="connsiteY1" fmla="*/ 5467350 h 5943600"/>
              <a:gd name="connsiteX2" fmla="*/ 47625 w 1266825"/>
              <a:gd name="connsiteY2" fmla="*/ 4029075 h 5943600"/>
              <a:gd name="connsiteX3" fmla="*/ 0 w 1266825"/>
              <a:gd name="connsiteY3" fmla="*/ 3019425 h 5943600"/>
              <a:gd name="connsiteX4" fmla="*/ 9525 w 1266825"/>
              <a:gd name="connsiteY4" fmla="*/ 2124075 h 5943600"/>
              <a:gd name="connsiteX5" fmla="*/ 0 w 1266825"/>
              <a:gd name="connsiteY5" fmla="*/ 1228725 h 5943600"/>
              <a:gd name="connsiteX6" fmla="*/ 9525 w 1266825"/>
              <a:gd name="connsiteY6"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825" h="5943600">
                <a:moveTo>
                  <a:pt x="76200" y="5943600"/>
                </a:moveTo>
                <a:lnTo>
                  <a:pt x="1266825" y="5467350"/>
                </a:lnTo>
                <a:lnTo>
                  <a:pt x="47625" y="4029075"/>
                </a:lnTo>
                <a:lnTo>
                  <a:pt x="0" y="3019425"/>
                </a:lnTo>
                <a:lnTo>
                  <a:pt x="9525" y="2124075"/>
                </a:lnTo>
                <a:lnTo>
                  <a:pt x="0" y="1228725"/>
                </a:lnTo>
                <a:lnTo>
                  <a:pt x="9525" y="0"/>
                </a:lnTo>
              </a:path>
            </a:pathLst>
          </a:custGeom>
          <a:noFill/>
          <a:ln w="152400">
            <a:solidFill>
              <a:srgbClr val="FFFF00"/>
            </a:solidFill>
            <a:headEnd type="none" w="med" len="med"/>
            <a:tailEnd type="triangle" w="med" len="med"/>
          </a:ln>
          <a:effectLst>
            <a:outerShdw dist="63500" dir="8100000" algn="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p:cNvSpPr txBox="1">
            <a:spLocks/>
          </p:cNvSpPr>
          <p:nvPr/>
        </p:nvSpPr>
        <p:spPr>
          <a:xfrm>
            <a:off x="4366413" y="6086347"/>
            <a:ext cx="4816085" cy="712275"/>
          </a:xfrm>
          <a:prstGeom prst="rect">
            <a:avLst/>
          </a:prstGeom>
        </p:spPr>
        <p:txBody>
          <a:bodyPr>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latin typeface="Arial" panose="020B0604020202020204" pitchFamily="34" charset="0"/>
                <a:cs typeface="Arial" panose="020B0604020202020204" pitchFamily="34" charset="0"/>
              </a:rPr>
              <a:t>Arrows point in the direction of energy flow – </a:t>
            </a:r>
            <a:r>
              <a:rPr lang="en-US" sz="2400" u="sng" dirty="0" smtClean="0">
                <a:latin typeface="Arial" panose="020B0604020202020204" pitchFamily="34" charset="0"/>
                <a:cs typeface="Arial" panose="020B0604020202020204" pitchFamily="34" charset="0"/>
              </a:rPr>
              <a:t>NOT</a:t>
            </a:r>
            <a:r>
              <a:rPr lang="en-US" sz="2400" dirty="0" smtClean="0">
                <a:latin typeface="Arial" panose="020B0604020202020204" pitchFamily="34" charset="0"/>
                <a:cs typeface="Arial" panose="020B0604020202020204" pitchFamily="34" charset="0"/>
              </a:rPr>
              <a:t> who eats who!</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974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Trophic Levels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8253" y="1379311"/>
            <a:ext cx="8879119" cy="613118"/>
          </a:xfrm>
        </p:spPr>
        <p:txBody>
          <a:bodyPr>
            <a:noAutofit/>
          </a:bodyPr>
          <a:lstStyle/>
          <a:p>
            <a:r>
              <a:rPr lang="en-US" sz="2800" dirty="0" smtClean="0">
                <a:latin typeface="Arial" panose="020B0604020202020204" pitchFamily="34" charset="0"/>
                <a:cs typeface="Arial" panose="020B0604020202020204" pitchFamily="34" charset="0"/>
              </a:rPr>
              <a:t>Levels of feeding on others are called </a:t>
            </a:r>
            <a:r>
              <a:rPr lang="en-US" sz="2800" b="1" dirty="0" smtClean="0">
                <a:solidFill>
                  <a:srgbClr val="64A03C"/>
                </a:solidFill>
                <a:latin typeface="Arial" panose="020B0604020202020204" pitchFamily="34" charset="0"/>
                <a:cs typeface="Arial" panose="020B0604020202020204" pitchFamily="34" charset="0"/>
              </a:rPr>
              <a:t>trophic levels</a:t>
            </a:r>
            <a:r>
              <a:rPr lang="en-US" sz="2800" b="1" dirty="0" smtClean="0">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2"/>
          <a:srcRect r="2359" b="4580"/>
          <a:stretch/>
        </p:blipFill>
        <p:spPr>
          <a:xfrm>
            <a:off x="1103080" y="1888869"/>
            <a:ext cx="6700089" cy="4791064"/>
          </a:xfrm>
          <a:prstGeom prst="rect">
            <a:avLst/>
          </a:prstGeom>
        </p:spPr>
      </p:pic>
    </p:spTree>
    <p:extLst>
      <p:ext uri="{BB962C8B-B14F-4D97-AF65-F5344CB8AC3E}">
        <p14:creationId xmlns:p14="http://schemas.microsoft.com/office/powerpoint/2010/main" val="1998189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p:cNvSpPr txBox="1">
            <a:spLocks/>
          </p:cNvSpPr>
          <p:nvPr/>
        </p:nvSpPr>
        <p:spPr>
          <a:xfrm>
            <a:off x="311382" y="2945331"/>
            <a:ext cx="8637698" cy="357097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Tx/>
              <a:buFont typeface="Wingdings" panose="05000000000000000000" pitchFamily="2" charset="2"/>
              <a:buNone/>
            </a:pPr>
            <a:r>
              <a:rPr lang="en-US" sz="6500" dirty="0" smtClean="0">
                <a:solidFill>
                  <a:srgbClr val="FFC000"/>
                </a:solidFill>
                <a:latin typeface="Arial" panose="020B0604020202020204" pitchFamily="34" charset="0"/>
                <a:cs typeface="Arial" panose="020B0604020202020204" pitchFamily="34" charset="0"/>
              </a:rPr>
              <a:t>Learning Objectives</a:t>
            </a:r>
          </a:p>
          <a:p>
            <a:pPr marL="0" indent="0">
              <a:lnSpc>
                <a:spcPct val="100000"/>
              </a:lnSpc>
              <a:spcBef>
                <a:spcPts val="0"/>
              </a:spcBef>
              <a:buSzTx/>
              <a:buFont typeface="Wingdings" panose="05000000000000000000" pitchFamily="2" charset="2"/>
              <a:buNone/>
            </a:pPr>
            <a:r>
              <a:rPr lang="en-US" sz="5100" dirty="0" smtClean="0">
                <a:solidFill>
                  <a:srgbClr val="000000"/>
                </a:solidFill>
                <a:latin typeface="Arial" panose="020B0604020202020204" pitchFamily="34" charset="0"/>
                <a:cs typeface="Arial" panose="020B0604020202020204" pitchFamily="34" charset="0"/>
              </a:rPr>
              <a:t>After this module, you should be able to:</a:t>
            </a:r>
          </a:p>
          <a:p>
            <a:pPr marL="0" indent="0">
              <a:buFont typeface="Wingdings" panose="05000000000000000000" pitchFamily="2" charset="2"/>
              <a:buNone/>
            </a:pPr>
            <a:endParaRPr lang="en-US" sz="5100" i="1" dirty="0" smtClean="0">
              <a:latin typeface="Arial" panose="020B0604020202020204" pitchFamily="34" charset="0"/>
              <a:cs typeface="Arial" panose="020B0604020202020204" pitchFamily="34" charset="0"/>
            </a:endParaRPr>
          </a:p>
          <a:p>
            <a:pPr lvl="0"/>
            <a:r>
              <a:rPr lang="en-US" sz="4000" i="1" dirty="0">
                <a:latin typeface="Arial" panose="020B0604020202020204" pitchFamily="34" charset="0"/>
                <a:cs typeface="Arial" panose="020B0604020202020204" pitchFamily="34" charset="0"/>
              </a:rPr>
              <a:t>Explain the concept of ecosystem boundaries.</a:t>
            </a:r>
          </a:p>
          <a:p>
            <a:pPr lvl="0"/>
            <a:r>
              <a:rPr lang="en-US" sz="4000" i="1" dirty="0">
                <a:latin typeface="Arial" panose="020B0604020202020204" pitchFamily="34" charset="0"/>
                <a:cs typeface="Arial" panose="020B0604020202020204" pitchFamily="34" charset="0"/>
              </a:rPr>
              <a:t>Describe the processes of photosynthesis and respiration.</a:t>
            </a:r>
          </a:p>
          <a:p>
            <a:pPr lvl="0"/>
            <a:r>
              <a:rPr lang="en-US" sz="4000" i="1" dirty="0">
                <a:latin typeface="Arial" panose="020B0604020202020204" pitchFamily="34" charset="0"/>
                <a:cs typeface="Arial" panose="020B0604020202020204" pitchFamily="34" charset="0"/>
              </a:rPr>
              <a:t>Distinguish among the trophic levels that exist in food chains and food webs.</a:t>
            </a:r>
          </a:p>
          <a:p>
            <a:pPr lvl="0"/>
            <a:r>
              <a:rPr lang="en-US" sz="4000" i="1" dirty="0">
                <a:latin typeface="Arial" panose="020B0604020202020204" pitchFamily="34" charset="0"/>
                <a:cs typeface="Arial" panose="020B0604020202020204" pitchFamily="34" charset="0"/>
              </a:rPr>
              <a:t>Quantify ecosystem productivity.</a:t>
            </a:r>
          </a:p>
          <a:p>
            <a:pPr lvl="0"/>
            <a:r>
              <a:rPr lang="en-US" sz="4000" i="1" dirty="0">
                <a:latin typeface="Arial" panose="020B0604020202020204" pitchFamily="34" charset="0"/>
                <a:cs typeface="Arial" panose="020B0604020202020204" pitchFamily="34" charset="0"/>
              </a:rPr>
              <a:t>Explain energy transfer efficiency and trophic pyramids.</a:t>
            </a:r>
          </a:p>
        </p:txBody>
      </p:sp>
      <p:sp>
        <p:nvSpPr>
          <p:cNvPr id="3" name="Title 1"/>
          <p:cNvSpPr txBox="1">
            <a:spLocks/>
          </p:cNvSpPr>
          <p:nvPr/>
        </p:nvSpPr>
        <p:spPr>
          <a:xfrm>
            <a:off x="0" y="269218"/>
            <a:ext cx="9144000" cy="2429895"/>
          </a:xfrm>
          <a:prstGeom prst="rect">
            <a:avLst/>
          </a:prstGeom>
          <a:solidFill>
            <a:srgbClr val="64A03C"/>
          </a:solidFill>
          <a:ln w="38100">
            <a:solidFill>
              <a:schemeClr val="tx1"/>
            </a:solidFill>
          </a:ln>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endParaRPr lang="en-US" dirty="0">
              <a:latin typeface="Arial" panose="020B0604020202020204" pitchFamily="34" charset="0"/>
              <a:cs typeface="Arial" panose="020B0604020202020204" pitchFamily="34" charset="0"/>
            </a:endParaRPr>
          </a:p>
        </p:txBody>
      </p:sp>
      <p:sp>
        <p:nvSpPr>
          <p:cNvPr id="4" name="Oval 3"/>
          <p:cNvSpPr/>
          <p:nvPr/>
        </p:nvSpPr>
        <p:spPr>
          <a:xfrm>
            <a:off x="228255" y="0"/>
            <a:ext cx="2945330" cy="2945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smtClean="0">
                <a:solidFill>
                  <a:schemeClr val="tx1"/>
                </a:solidFill>
                <a:latin typeface="Arial" panose="020B0604020202020204" pitchFamily="34" charset="0"/>
                <a:cs typeface="Arial" panose="020B0604020202020204" pitchFamily="34" charset="0"/>
              </a:rPr>
              <a:t>Module</a:t>
            </a:r>
          </a:p>
          <a:p>
            <a:pPr algn="ctr"/>
            <a:r>
              <a:rPr lang="en-US" sz="8800" i="1" dirty="0" smtClean="0">
                <a:solidFill>
                  <a:schemeClr val="tx1"/>
                </a:solidFill>
                <a:latin typeface="Arial" panose="020B0604020202020204" pitchFamily="34" charset="0"/>
                <a:cs typeface="Arial" panose="020B0604020202020204" pitchFamily="34" charset="0"/>
              </a:rPr>
              <a:t>6</a:t>
            </a:r>
            <a:endParaRPr lang="en-US" sz="8800" i="1" dirty="0">
              <a:solidFill>
                <a:schemeClr val="tx1"/>
              </a:solidFill>
              <a:latin typeface="Arial" panose="020B0604020202020204" pitchFamily="34" charset="0"/>
              <a:cs typeface="Arial" panose="020B0604020202020204" pitchFamily="34" charset="0"/>
            </a:endParaRPr>
          </a:p>
        </p:txBody>
      </p:sp>
      <p:cxnSp>
        <p:nvCxnSpPr>
          <p:cNvPr id="6" name="Straight Connector 5"/>
          <p:cNvCxnSpPr/>
          <p:nvPr/>
        </p:nvCxnSpPr>
        <p:spPr>
          <a:xfrm>
            <a:off x="311382" y="3859731"/>
            <a:ext cx="8258478" cy="9625"/>
          </a:xfrm>
          <a:prstGeom prst="line">
            <a:avLst/>
          </a:prstGeom>
        </p:spPr>
        <p:style>
          <a:lnRef idx="1">
            <a:schemeClr val="dk1"/>
          </a:lnRef>
          <a:fillRef idx="0">
            <a:schemeClr val="dk1"/>
          </a:fillRef>
          <a:effectRef idx="0">
            <a:schemeClr val="dk1"/>
          </a:effectRef>
          <a:fontRef idx="minor">
            <a:schemeClr val="tx1"/>
          </a:fontRef>
        </p:style>
      </p:cxnSp>
      <p:sp>
        <p:nvSpPr>
          <p:cNvPr id="9" name="Title 1"/>
          <p:cNvSpPr txBox="1">
            <a:spLocks/>
          </p:cNvSpPr>
          <p:nvPr/>
        </p:nvSpPr>
        <p:spPr>
          <a:xfrm>
            <a:off x="3173585" y="956441"/>
            <a:ext cx="5834743" cy="847264"/>
          </a:xfrm>
          <a:prstGeom prst="rect">
            <a:avLst/>
          </a:prstGeom>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sz="4000" dirty="0" smtClean="0">
                <a:latin typeface="Arial" panose="020B0604020202020204" pitchFamily="34" charset="0"/>
                <a:cs typeface="Arial" panose="020B0604020202020204" pitchFamily="34" charset="0"/>
              </a:rPr>
              <a:t>The Movement of Energy</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507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oodChain"/>
          <p:cNvPicPr>
            <a:picLocks noChangeAspect="1" noChangeArrowheads="1"/>
          </p:cNvPicPr>
          <p:nvPr/>
        </p:nvPicPr>
        <p:blipFill>
          <a:blip r:embed="rId2">
            <a:extLst>
              <a:ext uri="{28A0092B-C50C-407E-A947-70E740481C1C}">
                <a14:useLocalDpi xmlns:a14="http://schemas.microsoft.com/office/drawing/2010/main" val="0"/>
              </a:ext>
            </a:extLst>
          </a:blip>
          <a:srcRect b="2583"/>
          <a:stretch>
            <a:fillRect/>
          </a:stretch>
        </p:blipFill>
        <p:spPr bwMode="auto">
          <a:xfrm>
            <a:off x="2949178" y="0"/>
            <a:ext cx="48778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37849" y="0"/>
            <a:ext cx="2991790" cy="1600200"/>
          </a:xfrm>
          <a:solidFill>
            <a:srgbClr val="64A03C"/>
          </a:solidFill>
        </p:spPr>
        <p:txBody>
          <a:bodyPr anchor="ctr"/>
          <a:lstStyle/>
          <a:p>
            <a:r>
              <a:rPr lang="en-US" dirty="0" smtClean="0">
                <a:latin typeface="Arial" panose="020B0604020202020204" pitchFamily="34" charset="0"/>
                <a:cs typeface="Arial" panose="020B0604020202020204" pitchFamily="34" charset="0"/>
              </a:rPr>
              <a:t>Food Chains &amp; Trophic Levels</a:t>
            </a:r>
            <a:endParaRPr lang="en-US" dirty="0">
              <a:latin typeface="Arial" panose="020B0604020202020204" pitchFamily="34" charset="0"/>
              <a:cs typeface="Arial" panose="020B0604020202020204" pitchFamily="34" charset="0"/>
            </a:endParaRPr>
          </a:p>
        </p:txBody>
      </p:sp>
      <p:sp>
        <p:nvSpPr>
          <p:cNvPr id="8" name="Right Arrow 7"/>
          <p:cNvSpPr/>
          <p:nvPr/>
        </p:nvSpPr>
        <p:spPr>
          <a:xfrm>
            <a:off x="286439" y="5310129"/>
            <a:ext cx="2743200" cy="1167788"/>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latin typeface="Calibri" panose="020F0502020204030204" pitchFamily="34" charset="0"/>
              </a:rPr>
              <a:t>1</a:t>
            </a:r>
            <a:r>
              <a:rPr lang="en-US" sz="2400" b="1" baseline="30000" dirty="0" smtClean="0">
                <a:latin typeface="Calibri" panose="020F0502020204030204" pitchFamily="34" charset="0"/>
              </a:rPr>
              <a:t>st</a:t>
            </a:r>
            <a:r>
              <a:rPr lang="en-US" sz="2400" b="1" dirty="0" smtClean="0">
                <a:latin typeface="Calibri" panose="020F0502020204030204" pitchFamily="34" charset="0"/>
              </a:rPr>
              <a:t> Trophic Level</a:t>
            </a:r>
            <a:endParaRPr lang="en-US" sz="2400" b="1" dirty="0">
              <a:latin typeface="Calibri" panose="020F0502020204030204" pitchFamily="34" charset="0"/>
            </a:endParaRPr>
          </a:p>
        </p:txBody>
      </p:sp>
      <p:sp>
        <p:nvSpPr>
          <p:cNvPr id="9" name="Right Arrow 8"/>
          <p:cNvSpPr/>
          <p:nvPr/>
        </p:nvSpPr>
        <p:spPr>
          <a:xfrm>
            <a:off x="1712645" y="4022534"/>
            <a:ext cx="1316994" cy="1167788"/>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latin typeface="Calibri" panose="020F0502020204030204" pitchFamily="34" charset="0"/>
              </a:rPr>
              <a:t>2</a:t>
            </a:r>
            <a:r>
              <a:rPr lang="en-US" sz="2400" b="1" baseline="30000" dirty="0" smtClean="0">
                <a:latin typeface="Calibri" panose="020F0502020204030204" pitchFamily="34" charset="0"/>
              </a:rPr>
              <a:t>nd</a:t>
            </a:r>
            <a:r>
              <a:rPr lang="en-US" sz="2400" b="1" dirty="0" smtClean="0">
                <a:latin typeface="Calibri" panose="020F0502020204030204" pitchFamily="34" charset="0"/>
              </a:rPr>
              <a:t> </a:t>
            </a:r>
            <a:endParaRPr lang="en-US" sz="2400" b="1" dirty="0">
              <a:latin typeface="Calibri" panose="020F0502020204030204" pitchFamily="34" charset="0"/>
            </a:endParaRPr>
          </a:p>
        </p:txBody>
      </p:sp>
      <p:sp>
        <p:nvSpPr>
          <p:cNvPr id="10" name="Right Arrow 9"/>
          <p:cNvSpPr/>
          <p:nvPr/>
        </p:nvSpPr>
        <p:spPr>
          <a:xfrm>
            <a:off x="1712645" y="2734938"/>
            <a:ext cx="1316994" cy="1167788"/>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latin typeface="Calibri" panose="020F0502020204030204" pitchFamily="34" charset="0"/>
              </a:rPr>
              <a:t>3</a:t>
            </a:r>
            <a:r>
              <a:rPr lang="en-US" sz="2400" b="1" baseline="30000" dirty="0" smtClean="0">
                <a:latin typeface="Calibri" panose="020F0502020204030204" pitchFamily="34" charset="0"/>
              </a:rPr>
              <a:t>rd</a:t>
            </a:r>
            <a:r>
              <a:rPr lang="en-US" sz="2400" b="1" dirty="0" smtClean="0">
                <a:latin typeface="Calibri" panose="020F0502020204030204" pitchFamily="34" charset="0"/>
              </a:rPr>
              <a:t> </a:t>
            </a:r>
            <a:endParaRPr lang="en-US" sz="2400" b="1" dirty="0">
              <a:latin typeface="Calibri" panose="020F0502020204030204" pitchFamily="34" charset="0"/>
            </a:endParaRPr>
          </a:p>
        </p:txBody>
      </p:sp>
      <p:sp>
        <p:nvSpPr>
          <p:cNvPr id="11" name="Left Arrow 10"/>
          <p:cNvSpPr/>
          <p:nvPr/>
        </p:nvSpPr>
        <p:spPr>
          <a:xfrm>
            <a:off x="7827006" y="1447342"/>
            <a:ext cx="1316994" cy="1167788"/>
          </a:xfrm>
          <a:prstGeom prst="lef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latin typeface="Calibri" panose="020F0502020204030204" pitchFamily="34" charset="0"/>
              </a:rPr>
              <a:t>4</a:t>
            </a:r>
            <a:r>
              <a:rPr lang="en-US" sz="2400" b="1" baseline="30000" dirty="0" smtClean="0">
                <a:latin typeface="Calibri" panose="020F0502020204030204" pitchFamily="34" charset="0"/>
              </a:rPr>
              <a:t>th</a:t>
            </a:r>
            <a:r>
              <a:rPr lang="en-US" sz="2400" b="1" dirty="0" smtClean="0">
                <a:latin typeface="Calibri" panose="020F0502020204030204" pitchFamily="34" charset="0"/>
              </a:rPr>
              <a:t> </a:t>
            </a:r>
            <a:endParaRPr lang="en-US" sz="2400" b="1" dirty="0">
              <a:latin typeface="Calibri" panose="020F0502020204030204" pitchFamily="34" charset="0"/>
            </a:endParaRPr>
          </a:p>
        </p:txBody>
      </p:sp>
      <p:sp>
        <p:nvSpPr>
          <p:cNvPr id="12" name="Left Arrow 11"/>
          <p:cNvSpPr/>
          <p:nvPr/>
        </p:nvSpPr>
        <p:spPr>
          <a:xfrm>
            <a:off x="7827006" y="159746"/>
            <a:ext cx="1316994" cy="1167788"/>
          </a:xfrm>
          <a:prstGeom prst="lef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latin typeface="Calibri" panose="020F0502020204030204" pitchFamily="34" charset="0"/>
              </a:rPr>
              <a:t>5</a:t>
            </a:r>
            <a:r>
              <a:rPr lang="en-US" sz="2400" b="1" baseline="30000" dirty="0" smtClean="0">
                <a:latin typeface="Calibri" panose="020F0502020204030204" pitchFamily="34" charset="0"/>
              </a:rPr>
              <a:t>th</a:t>
            </a:r>
            <a:r>
              <a:rPr lang="en-US" sz="2400" b="1" dirty="0" smtClean="0">
                <a:latin typeface="Calibri" panose="020F0502020204030204" pitchFamily="34" charset="0"/>
              </a:rPr>
              <a:t> </a:t>
            </a:r>
            <a:endParaRPr lang="en-US" sz="2400" b="1" dirty="0">
              <a:latin typeface="Calibri" panose="020F0502020204030204" pitchFamily="34" charset="0"/>
            </a:endParaRPr>
          </a:p>
        </p:txBody>
      </p:sp>
    </p:spTree>
    <p:extLst>
      <p:ext uri="{BB962C8B-B14F-4D97-AF65-F5344CB8AC3E}">
        <p14:creationId xmlns:p14="http://schemas.microsoft.com/office/powerpoint/2010/main" val="2165895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FoodChain"/>
          <p:cNvPicPr>
            <a:picLocks noChangeAspect="1" noChangeArrowheads="1"/>
          </p:cNvPicPr>
          <p:nvPr/>
        </p:nvPicPr>
        <p:blipFill>
          <a:blip r:embed="rId2">
            <a:extLst>
              <a:ext uri="{28A0092B-C50C-407E-A947-70E740481C1C}">
                <a14:useLocalDpi xmlns:a14="http://schemas.microsoft.com/office/drawing/2010/main" val="0"/>
              </a:ext>
            </a:extLst>
          </a:blip>
          <a:srcRect b="2583"/>
          <a:stretch>
            <a:fillRect/>
          </a:stretch>
        </p:blipFill>
        <p:spPr bwMode="auto">
          <a:xfrm>
            <a:off x="206375" y="1295400"/>
            <a:ext cx="3689350" cy="5181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http://cde.nwc.edu/SCI2108/course_documents/earth_moon/earth/earth_science/biosphere/ecology/nrgpyramid.jpg"/>
          <p:cNvPicPr>
            <a:picLocks noChangeAspect="1" noChangeArrowheads="1"/>
          </p:cNvPicPr>
          <p:nvPr/>
        </p:nvPicPr>
        <p:blipFill>
          <a:blip r:embed="rId3">
            <a:extLst>
              <a:ext uri="{28A0092B-C50C-407E-A947-70E740481C1C}">
                <a14:useLocalDpi xmlns:a14="http://schemas.microsoft.com/office/drawing/2010/main" val="0"/>
              </a:ext>
            </a:extLst>
          </a:blip>
          <a:srcRect b="4762"/>
          <a:stretch>
            <a:fillRect/>
          </a:stretch>
        </p:blipFill>
        <p:spPr bwMode="auto">
          <a:xfrm>
            <a:off x="4114800" y="3728185"/>
            <a:ext cx="4821238" cy="26812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4239419" y="1378819"/>
            <a:ext cx="4572000" cy="1447800"/>
          </a:xfrm>
          <a:prstGeom prst="rect">
            <a:avLst/>
          </a:prstGeom>
        </p:spPr>
        <p:txBody>
          <a:bodyPr/>
          <a:lstStyle/>
          <a:p>
            <a:pPr marL="342900" indent="-342900" eaLnBrk="1" hangingPunct="1">
              <a:spcBef>
                <a:spcPct val="20000"/>
              </a:spcBef>
              <a:buClr>
                <a:srgbClr val="1F881A"/>
              </a:buClr>
              <a:buFont typeface="Wingdings" pitchFamily="2" charset="2"/>
              <a:buChar char="§"/>
              <a:defRPr/>
            </a:pPr>
            <a:r>
              <a:rPr lang="en-US" sz="2800" kern="0" dirty="0">
                <a:latin typeface="+mn-lt"/>
              </a:rPr>
              <a:t>Food chains rarely have more than 4 steps or 3 trophic levels.  </a:t>
            </a:r>
            <a:r>
              <a:rPr lang="en-US" sz="2800" b="1" i="1" u="sng" kern="0" dirty="0">
                <a:latin typeface="+mn-lt"/>
              </a:rPr>
              <a:t>Why?</a:t>
            </a:r>
          </a:p>
        </p:txBody>
      </p:sp>
      <p:sp>
        <p:nvSpPr>
          <p:cNvPr id="9" name="Title 1"/>
          <p:cNvSpPr txBox="1">
            <a:spLocks/>
          </p:cNvSpPr>
          <p:nvPr/>
        </p:nvSpPr>
        <p:spPr>
          <a:xfrm>
            <a:off x="0" y="0"/>
            <a:ext cx="9144000" cy="1197429"/>
          </a:xfrm>
          <a:prstGeom prst="rect">
            <a:avLst/>
          </a:prstGeom>
          <a:solidFill>
            <a:srgbClr val="64A03C"/>
          </a:solidFill>
        </p:spPr>
        <p:txBody>
          <a:bodyPr anchor="ctr" anchorCtr="0"/>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Food Chains and Trophic Levels</a:t>
            </a:r>
            <a:endParaRPr lang="en-US" dirty="0">
              <a:latin typeface="Arial" panose="020B0604020202020204" pitchFamily="34" charset="0"/>
              <a:cs typeface="Arial" panose="020B0604020202020204" pitchFamily="34" charset="0"/>
            </a:endParaRPr>
          </a:p>
        </p:txBody>
      </p:sp>
      <p:sp>
        <p:nvSpPr>
          <p:cNvPr id="2" name="TextBox 1"/>
          <p:cNvSpPr txBox="1"/>
          <p:nvPr/>
        </p:nvSpPr>
        <p:spPr>
          <a:xfrm>
            <a:off x="4687504" y="3046569"/>
            <a:ext cx="3378468" cy="461665"/>
          </a:xfrm>
          <a:prstGeom prst="rect">
            <a:avLst/>
          </a:prstGeom>
          <a:noFill/>
        </p:spPr>
        <p:txBody>
          <a:bodyPr wrap="square" rtlCol="0">
            <a:spAutoFit/>
          </a:bodyPr>
          <a:lstStyle/>
          <a:p>
            <a:r>
              <a:rPr lang="en-US" sz="2400" i="1" dirty="0" smtClean="0"/>
              <a:t>Hint: Thermodynamics</a:t>
            </a:r>
            <a:endParaRPr lang="en-US" sz="2400" i="1" dirty="0"/>
          </a:p>
        </p:txBody>
      </p:sp>
    </p:spTree>
    <p:extLst>
      <p:ext uri="{BB962C8B-B14F-4D97-AF65-F5344CB8AC3E}">
        <p14:creationId xmlns:p14="http://schemas.microsoft.com/office/powerpoint/2010/main" val="17289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4765" b="4631"/>
          <a:stretch/>
        </p:blipFill>
        <p:spPr>
          <a:xfrm>
            <a:off x="216413" y="3782727"/>
            <a:ext cx="4355586" cy="2887579"/>
          </a:xfrm>
          <a:prstGeom prst="rect">
            <a:avLst/>
          </a:prstGeom>
        </p:spPr>
      </p:pic>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Trophic Levels &amp; Thermodynamics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8253" y="1379311"/>
            <a:ext cx="8787493" cy="2586297"/>
          </a:xfrm>
        </p:spPr>
        <p:txBody>
          <a:bodyPr>
            <a:normAutofit/>
          </a:bodyPr>
          <a:lstStyle/>
          <a:p>
            <a:pPr>
              <a:spcBef>
                <a:spcPts val="600"/>
              </a:spcBef>
            </a:pPr>
            <a:r>
              <a:rPr lang="en-US" sz="3200" dirty="0" smtClean="0">
                <a:latin typeface="Arial" panose="020B0604020202020204" pitchFamily="34" charset="0"/>
                <a:cs typeface="Arial" panose="020B0604020202020204" pitchFamily="34" charset="0"/>
              </a:rPr>
              <a:t>Tropic level energy transfers are inefficient and in one direction </a:t>
            </a:r>
            <a:r>
              <a:rPr lang="en-US" sz="2400" i="1" dirty="0" smtClean="0">
                <a:latin typeface="Arial" panose="020B0604020202020204" pitchFamily="34" charset="0"/>
                <a:cs typeface="Arial" panose="020B0604020202020204" pitchFamily="34" charset="0"/>
              </a:rPr>
              <a:t>(2nd Law of Thermodynamics)</a:t>
            </a:r>
          </a:p>
          <a:p>
            <a:pPr>
              <a:spcBef>
                <a:spcPts val="600"/>
              </a:spcBef>
            </a:pPr>
            <a:r>
              <a:rPr lang="en-US" sz="3200" b="1" dirty="0" smtClean="0">
                <a:solidFill>
                  <a:srgbClr val="64A03C"/>
                </a:solidFill>
                <a:latin typeface="Arial" panose="020B0604020202020204" pitchFamily="34" charset="0"/>
                <a:cs typeface="Arial" panose="020B0604020202020204" pitchFamily="34" charset="0"/>
              </a:rPr>
              <a:t>Ecological efficiency </a:t>
            </a:r>
            <a:r>
              <a:rPr lang="en-US" sz="3200" dirty="0" smtClean="0">
                <a:latin typeface="Arial" panose="020B0604020202020204" pitchFamily="34" charset="0"/>
                <a:cs typeface="Arial" panose="020B0604020202020204" pitchFamily="34" charset="0"/>
              </a:rPr>
              <a:t>– percent of usable energy transferred between levels</a:t>
            </a:r>
          </a:p>
          <a:p>
            <a:pPr lvl="1">
              <a:spcBef>
                <a:spcPts val="600"/>
              </a:spcBef>
            </a:pPr>
            <a:r>
              <a:rPr lang="en-US" sz="2800" dirty="0" smtClean="0">
                <a:latin typeface="Arial" panose="020B0604020202020204" pitchFamily="34" charset="0"/>
                <a:cs typeface="Arial" panose="020B0604020202020204" pitchFamily="34" charset="0"/>
              </a:rPr>
              <a:t>Usually only 10% (</a:t>
            </a:r>
            <a:r>
              <a:rPr lang="en-US" sz="2800" b="1" dirty="0" smtClean="0">
                <a:solidFill>
                  <a:schemeClr val="accent2"/>
                </a:solidFill>
                <a:latin typeface="Arial" panose="020B0604020202020204" pitchFamily="34" charset="0"/>
                <a:cs typeface="Arial" panose="020B0604020202020204" pitchFamily="34" charset="0"/>
              </a:rPr>
              <a:t>90% energy lost as heat!</a:t>
            </a:r>
            <a:r>
              <a:rPr lang="en-US" sz="2800" dirty="0" smtClean="0">
                <a:latin typeface="Arial" panose="020B0604020202020204" pitchFamily="34" charset="0"/>
                <a:cs typeface="Arial" panose="020B0604020202020204" pitchFamily="34" charset="0"/>
              </a:rPr>
              <a:t>)</a:t>
            </a:r>
          </a:p>
        </p:txBody>
      </p:sp>
      <p:sp>
        <p:nvSpPr>
          <p:cNvPr id="4" name="Content Placeholder 2"/>
          <p:cNvSpPr txBox="1">
            <a:spLocks/>
          </p:cNvSpPr>
          <p:nvPr/>
        </p:nvSpPr>
        <p:spPr>
          <a:xfrm>
            <a:off x="3672224" y="3869354"/>
            <a:ext cx="5106016" cy="20694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smtClean="0">
                <a:solidFill>
                  <a:srgbClr val="64A03C"/>
                </a:solidFill>
                <a:latin typeface="Arial" panose="020B0604020202020204" pitchFamily="34" charset="0"/>
                <a:cs typeface="Arial" panose="020B0604020202020204" pitchFamily="34" charset="0"/>
              </a:rPr>
              <a:t>Trophic/Energy Pyramid</a:t>
            </a:r>
          </a:p>
          <a:p>
            <a:pPr lvl="1">
              <a:spcBef>
                <a:spcPts val="600"/>
              </a:spcBef>
            </a:pPr>
            <a:r>
              <a:rPr lang="en-US" sz="2800" dirty="0" smtClean="0">
                <a:latin typeface="Arial" panose="020B0604020202020204" pitchFamily="34" charset="0"/>
                <a:cs typeface="Arial" panose="020B0604020202020204" pitchFamily="34" charset="0"/>
              </a:rPr>
              <a:t>Diagram showing energy and biomass present at each trophic level</a:t>
            </a:r>
          </a:p>
        </p:txBody>
      </p:sp>
    </p:spTree>
    <p:extLst>
      <p:ext uri="{BB962C8B-B14F-4D97-AF65-F5344CB8AC3E}">
        <p14:creationId xmlns:p14="http://schemas.microsoft.com/office/powerpoint/2010/main" val="4154388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Trophic/Energy Pyramid</a:t>
            </a:r>
            <a:endParaRPr lang="en-US" dirty="0">
              <a:latin typeface="Arial" panose="020B0604020202020204" pitchFamily="34" charset="0"/>
              <a:cs typeface="Arial" panose="020B0604020202020204" pitchFamily="34" charset="0"/>
            </a:endParaRPr>
          </a:p>
        </p:txBody>
      </p:sp>
      <p:pic>
        <p:nvPicPr>
          <p:cNvPr id="4" name="Picture1" descr="0315"/>
          <p:cNvPicPr>
            <a:picLocks noChangeAspect="1" noChangeArrowheads="1"/>
          </p:cNvPicPr>
          <p:nvPr/>
        </p:nvPicPr>
        <p:blipFill rotWithShape="1">
          <a:blip r:embed="rId2">
            <a:extLst>
              <a:ext uri="{28A0092B-C50C-407E-A947-70E740481C1C}">
                <a14:useLocalDpi xmlns:a14="http://schemas.microsoft.com/office/drawing/2010/main" val="0"/>
              </a:ext>
            </a:extLst>
          </a:blip>
          <a:srcRect b="3258"/>
          <a:stretch/>
        </p:blipFill>
        <p:spPr bwMode="auto">
          <a:xfrm>
            <a:off x="313294" y="1501538"/>
            <a:ext cx="8641251" cy="503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5940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omass upright pyramid in terrestrial eco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10" y="3819281"/>
            <a:ext cx="3303088" cy="29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Productivity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8253" y="1379310"/>
            <a:ext cx="8800494" cy="3547826"/>
          </a:xfrm>
        </p:spPr>
        <p:txBody>
          <a:bodyPr>
            <a:normAutofit/>
          </a:bodyPr>
          <a:lstStyle/>
          <a:p>
            <a:pPr>
              <a:spcBef>
                <a:spcPts val="600"/>
              </a:spcBef>
            </a:pPr>
            <a:r>
              <a:rPr lang="en-US" sz="2800" dirty="0" smtClean="0">
                <a:latin typeface="Arial" panose="020B0604020202020204" pitchFamily="34" charset="0"/>
                <a:cs typeface="Arial" panose="020B0604020202020204" pitchFamily="34" charset="0"/>
              </a:rPr>
              <a:t>Energy availability determines amount of life ecosystems can support</a:t>
            </a:r>
          </a:p>
          <a:p>
            <a:pPr>
              <a:spcBef>
                <a:spcPts val="600"/>
              </a:spcBef>
            </a:pPr>
            <a:r>
              <a:rPr lang="en-US" sz="2800" dirty="0" smtClean="0">
                <a:latin typeface="Arial" panose="020B0604020202020204" pitchFamily="34" charset="0"/>
                <a:cs typeface="Arial" panose="020B0604020202020204" pitchFamily="34" charset="0"/>
              </a:rPr>
              <a:t>Some ecosystems capture and store energy than others – this is called </a:t>
            </a:r>
            <a:r>
              <a:rPr lang="en-US" sz="2800" b="1" dirty="0" smtClean="0">
                <a:solidFill>
                  <a:srgbClr val="64A03C"/>
                </a:solidFill>
                <a:latin typeface="Arial" panose="020B0604020202020204" pitchFamily="34" charset="0"/>
                <a:cs typeface="Arial" panose="020B0604020202020204" pitchFamily="34" charset="0"/>
              </a:rPr>
              <a:t>productivity</a:t>
            </a:r>
            <a:r>
              <a:rPr lang="en-US" sz="2800" b="1" dirty="0" smtClean="0">
                <a:latin typeface="Arial" panose="020B0604020202020204" pitchFamily="34" charset="0"/>
                <a:cs typeface="Arial" panose="020B0604020202020204" pitchFamily="34" charset="0"/>
              </a:rPr>
              <a:t>.</a:t>
            </a:r>
            <a:endParaRPr lang="en-US" sz="2800" b="1" dirty="0" smtClean="0">
              <a:solidFill>
                <a:srgbClr val="64A03C"/>
              </a:solidFill>
              <a:latin typeface="Arial" panose="020B0604020202020204" pitchFamily="34" charset="0"/>
              <a:cs typeface="Arial" panose="020B0604020202020204" pitchFamily="34" charset="0"/>
            </a:endParaRPr>
          </a:p>
          <a:p>
            <a:pPr lvl="1">
              <a:spcBef>
                <a:spcPts val="600"/>
              </a:spcBef>
            </a:pPr>
            <a:r>
              <a:rPr lang="en-US" sz="2400" dirty="0" smtClean="0">
                <a:latin typeface="Arial" panose="020B0604020202020204" pitchFamily="34" charset="0"/>
                <a:cs typeface="Arial" panose="020B0604020202020204" pitchFamily="34" charset="0"/>
              </a:rPr>
              <a:t>Usually measured in </a:t>
            </a:r>
            <a:r>
              <a:rPr lang="en-US" sz="2400" b="1" kern="0" dirty="0" smtClean="0">
                <a:solidFill>
                  <a:srgbClr val="64A03C"/>
                </a:solidFill>
                <a:latin typeface="Arial" panose="020B0604020202020204" pitchFamily="34" charset="0"/>
                <a:cs typeface="Arial" panose="020B0604020202020204" pitchFamily="34" charset="0"/>
              </a:rPr>
              <a:t>Biomass</a:t>
            </a:r>
            <a:r>
              <a:rPr lang="en-US" sz="2400" b="1" kern="0" dirty="0" smtClean="0">
                <a:solidFill>
                  <a:srgbClr val="1F881A"/>
                </a:solidFill>
                <a:latin typeface="Arial" panose="020B0604020202020204" pitchFamily="34" charset="0"/>
                <a:cs typeface="Arial" panose="020B0604020202020204" pitchFamily="34" charset="0"/>
              </a:rPr>
              <a:t> </a:t>
            </a:r>
            <a:r>
              <a:rPr lang="en-US" sz="2400" kern="0" dirty="0">
                <a:solidFill>
                  <a:srgbClr val="000000"/>
                </a:solidFill>
                <a:latin typeface="Arial" panose="020B0604020202020204" pitchFamily="34" charset="0"/>
                <a:cs typeface="Arial" panose="020B0604020202020204" pitchFamily="34" charset="0"/>
              </a:rPr>
              <a:t>– the dry weight of all organic matter contained in an organism(s</a:t>
            </a:r>
            <a:r>
              <a:rPr lang="en-US" sz="2400" kern="0" dirty="0" smtClean="0">
                <a:solidFill>
                  <a:srgbClr val="000000"/>
                </a:solidFill>
                <a:latin typeface="Arial" panose="020B0604020202020204" pitchFamily="34" charset="0"/>
                <a:cs typeface="Arial" panose="020B0604020202020204" pitchFamily="34" charset="0"/>
              </a:rPr>
              <a:t>).</a:t>
            </a:r>
          </a:p>
          <a:p>
            <a:pPr lvl="1">
              <a:spcBef>
                <a:spcPts val="600"/>
              </a:spcBef>
            </a:pPr>
            <a:r>
              <a:rPr lang="en-US" sz="2400" kern="0" dirty="0" smtClean="0">
                <a:solidFill>
                  <a:srgbClr val="000000"/>
                </a:solidFill>
                <a:latin typeface="Arial" panose="020B0604020202020204" pitchFamily="34" charset="0"/>
                <a:cs typeface="Arial" panose="020B0604020202020204" pitchFamily="34" charset="0"/>
              </a:rPr>
              <a:t>Chemical </a:t>
            </a:r>
            <a:r>
              <a:rPr lang="en-US" sz="2400" kern="0" dirty="0">
                <a:solidFill>
                  <a:srgbClr val="000000"/>
                </a:solidFill>
                <a:latin typeface="Arial" panose="020B0604020202020204" pitchFamily="34" charset="0"/>
                <a:cs typeface="Arial" panose="020B0604020202020204" pitchFamily="34" charset="0"/>
              </a:rPr>
              <a:t>energy in biomass is transferred </a:t>
            </a:r>
          </a:p>
          <a:p>
            <a:pPr marL="741363" lvl="1" indent="0">
              <a:spcBef>
                <a:spcPts val="600"/>
              </a:spcBef>
              <a:buNone/>
            </a:pPr>
            <a:r>
              <a:rPr lang="en-US" sz="2400" kern="0" dirty="0" smtClean="0">
                <a:solidFill>
                  <a:srgbClr val="000000"/>
                </a:solidFill>
                <a:latin typeface="Arial" panose="020B0604020202020204" pitchFamily="34" charset="0"/>
                <a:cs typeface="Arial" panose="020B0604020202020204" pitchFamily="34" charset="0"/>
              </a:rPr>
              <a:t>from </a:t>
            </a:r>
            <a:r>
              <a:rPr lang="en-US" sz="2400" kern="0" dirty="0">
                <a:solidFill>
                  <a:srgbClr val="000000"/>
                </a:solidFill>
                <a:latin typeface="Arial" panose="020B0604020202020204" pitchFamily="34" charset="0"/>
                <a:cs typeface="Arial" panose="020B0604020202020204" pitchFamily="34" charset="0"/>
              </a:rPr>
              <a:t>one trophic level to another</a:t>
            </a:r>
            <a:r>
              <a:rPr lang="en-US" sz="2400" kern="0" dirty="0" smtClean="0">
                <a:solidFill>
                  <a:srgbClr val="000000"/>
                </a:solidFill>
                <a:latin typeface="Arial" panose="020B0604020202020204" pitchFamily="34" charset="0"/>
                <a:cs typeface="Arial" panose="020B0604020202020204" pitchFamily="34" charset="0"/>
              </a:rPr>
              <a:t>.</a:t>
            </a:r>
            <a:endParaRPr lang="en-US" sz="2400" kern="0" dirty="0">
              <a:solidFill>
                <a:srgbClr val="0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53442" y="5015297"/>
            <a:ext cx="4873779" cy="1687889"/>
          </a:xfrm>
          <a:prstGeom prst="rect">
            <a:avLst/>
          </a:prstGeom>
        </p:spPr>
      </p:pic>
    </p:spTree>
    <p:extLst>
      <p:ext uri="{BB962C8B-B14F-4D97-AF65-F5344CB8AC3E}">
        <p14:creationId xmlns:p14="http://schemas.microsoft.com/office/powerpoint/2010/main" val="875065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GPP and NPP</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8253" y="1379311"/>
            <a:ext cx="8787493" cy="1729649"/>
          </a:xfrm>
        </p:spPr>
        <p:txBody>
          <a:bodyPr>
            <a:normAutofit/>
          </a:bodyPr>
          <a:lstStyle/>
          <a:p>
            <a:r>
              <a:rPr lang="en-US" sz="2800" b="1" dirty="0" smtClean="0">
                <a:solidFill>
                  <a:srgbClr val="64A03C"/>
                </a:solidFill>
                <a:latin typeface="Arial" panose="020B0604020202020204" pitchFamily="34" charset="0"/>
                <a:cs typeface="Arial" panose="020B0604020202020204" pitchFamily="34" charset="0"/>
              </a:rPr>
              <a:t>Gross Primary Productivity </a:t>
            </a:r>
            <a:r>
              <a:rPr lang="en-US" sz="2800" b="1" dirty="0" smtClean="0">
                <a:latin typeface="Arial" panose="020B0604020202020204" pitchFamily="34" charset="0"/>
                <a:cs typeface="Arial" panose="020B0604020202020204" pitchFamily="34" charset="0"/>
              </a:rPr>
              <a:t>(GPP)</a:t>
            </a:r>
          </a:p>
          <a:p>
            <a:pPr lvl="1"/>
            <a:r>
              <a:rPr lang="en-US" sz="2600" dirty="0" smtClean="0">
                <a:latin typeface="Arial" panose="020B0604020202020204" pitchFamily="34" charset="0"/>
                <a:cs typeface="Arial" panose="020B0604020202020204" pitchFamily="34" charset="0"/>
              </a:rPr>
              <a:t>Measure of total (</a:t>
            </a:r>
            <a:r>
              <a:rPr lang="en-US" sz="2600" i="1" dirty="0" smtClean="0">
                <a:latin typeface="Arial" panose="020B0604020202020204" pitchFamily="34" charset="0"/>
                <a:cs typeface="Arial" panose="020B0604020202020204" pitchFamily="34" charset="0"/>
              </a:rPr>
              <a:t>gross</a:t>
            </a:r>
            <a:r>
              <a:rPr lang="en-US" sz="2600" dirty="0" smtClean="0">
                <a:latin typeface="Arial" panose="020B0604020202020204" pitchFamily="34" charset="0"/>
                <a:cs typeface="Arial" panose="020B0604020202020204" pitchFamily="34" charset="0"/>
              </a:rPr>
              <a:t>) solar energy stored via photosynthesis in a given period of time.</a:t>
            </a:r>
          </a:p>
          <a:p>
            <a:pPr lvl="1"/>
            <a:r>
              <a:rPr lang="en-US" sz="2000" dirty="0">
                <a:latin typeface="Arial" panose="020B0604020202020204" pitchFamily="34" charset="0"/>
                <a:cs typeface="Arial" panose="020B0604020202020204" pitchFamily="34" charset="0"/>
              </a:rPr>
              <a:t>Measured in </a:t>
            </a:r>
            <a:r>
              <a:rPr lang="en-US" sz="2000" u="sng" dirty="0">
                <a:latin typeface="Arial" panose="020B0604020202020204" pitchFamily="34" charset="0"/>
                <a:cs typeface="Arial" panose="020B0604020202020204" pitchFamily="34" charset="0"/>
              </a:rPr>
              <a:t>energy produced</a:t>
            </a:r>
            <a:r>
              <a:rPr lang="en-US" sz="2000" dirty="0">
                <a:latin typeface="Arial" panose="020B0604020202020204" pitchFamily="34" charset="0"/>
                <a:cs typeface="Arial" panose="020B0604020202020204" pitchFamily="34" charset="0"/>
              </a:rPr>
              <a:t> per </a:t>
            </a:r>
            <a:r>
              <a:rPr lang="en-US" sz="2000" u="sng" dirty="0">
                <a:latin typeface="Arial" panose="020B0604020202020204" pitchFamily="34" charset="0"/>
                <a:cs typeface="Arial" panose="020B0604020202020204" pitchFamily="34" charset="0"/>
              </a:rPr>
              <a:t>area</a:t>
            </a:r>
            <a:r>
              <a:rPr lang="en-US" sz="2000" dirty="0">
                <a:latin typeface="Arial" panose="020B0604020202020204" pitchFamily="34" charset="0"/>
                <a:cs typeface="Arial" panose="020B0604020202020204" pitchFamily="34" charset="0"/>
              </a:rPr>
              <a:t> per </a:t>
            </a:r>
            <a:r>
              <a:rPr lang="en-US" sz="2000" u="sng" dirty="0">
                <a:latin typeface="Arial" panose="020B0604020202020204" pitchFamily="34" charset="0"/>
                <a:cs typeface="Arial" panose="020B0604020202020204" pitchFamily="34" charset="0"/>
              </a:rPr>
              <a:t>year</a:t>
            </a:r>
            <a:r>
              <a:rPr lang="en-US" sz="2000" dirty="0">
                <a:latin typeface="Arial" panose="020B0604020202020204" pitchFamily="34" charset="0"/>
                <a:cs typeface="Arial" panose="020B0604020202020204" pitchFamily="34" charset="0"/>
              </a:rPr>
              <a:t> (example: kcal/m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yr</a:t>
            </a:r>
            <a:r>
              <a:rPr lang="en-US" sz="2000" dirty="0" smtClean="0">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2"/>
          <a:srcRect b="4779"/>
          <a:stretch/>
        </p:blipFill>
        <p:spPr>
          <a:xfrm>
            <a:off x="5638124" y="3108960"/>
            <a:ext cx="3327622" cy="3556533"/>
          </a:xfrm>
          <a:prstGeom prst="rect">
            <a:avLst/>
          </a:prstGeom>
        </p:spPr>
      </p:pic>
      <p:sp>
        <p:nvSpPr>
          <p:cNvPr id="5" name="Rectangle 4"/>
          <p:cNvSpPr/>
          <p:nvPr/>
        </p:nvSpPr>
        <p:spPr>
          <a:xfrm>
            <a:off x="545470" y="5123224"/>
            <a:ext cx="4371581"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NPP = GPP - Respiration</a:t>
            </a:r>
          </a:p>
        </p:txBody>
      </p:sp>
      <p:sp>
        <p:nvSpPr>
          <p:cNvPr id="6" name="Content Placeholder 2"/>
          <p:cNvSpPr txBox="1">
            <a:spLocks/>
          </p:cNvSpPr>
          <p:nvPr/>
        </p:nvSpPr>
        <p:spPr>
          <a:xfrm>
            <a:off x="178253" y="3051205"/>
            <a:ext cx="5779785" cy="1328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smtClean="0">
                <a:solidFill>
                  <a:srgbClr val="64A03C"/>
                </a:solidFill>
                <a:latin typeface="Arial" panose="020B0604020202020204" pitchFamily="34" charset="0"/>
                <a:cs typeface="Arial" panose="020B0604020202020204" pitchFamily="34" charset="0"/>
              </a:rPr>
              <a:t>Net Primary Productivity </a:t>
            </a:r>
            <a:r>
              <a:rPr lang="en-US" sz="2800" b="1" dirty="0" smtClean="0">
                <a:latin typeface="Arial" panose="020B0604020202020204" pitchFamily="34" charset="0"/>
                <a:cs typeface="Arial" panose="020B0604020202020204" pitchFamily="34" charset="0"/>
              </a:rPr>
              <a:t>(NPP)</a:t>
            </a:r>
          </a:p>
          <a:p>
            <a:pPr lvl="1"/>
            <a:r>
              <a:rPr lang="en-US" sz="2600" dirty="0" smtClean="0">
                <a:latin typeface="Arial" panose="020B0604020202020204" pitchFamily="34" charset="0"/>
                <a:cs typeface="Arial" panose="020B0604020202020204" pitchFamily="34" charset="0"/>
              </a:rPr>
              <a:t>Amount of energy stored after the plant uses energy for itself.</a:t>
            </a:r>
          </a:p>
        </p:txBody>
      </p:sp>
    </p:spTree>
    <p:extLst>
      <p:ext uri="{BB962C8B-B14F-4D97-AF65-F5344CB8AC3E}">
        <p14:creationId xmlns:p14="http://schemas.microsoft.com/office/powerpoint/2010/main" val="1459654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Why NPP Matters</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102336" y="6439046"/>
            <a:ext cx="2956560" cy="261610"/>
          </a:xfrm>
          <a:prstGeom prst="rect">
            <a:avLst/>
          </a:prstGeom>
          <a:noFill/>
        </p:spPr>
        <p:txBody>
          <a:bodyPr wrap="square" rtlCol="0">
            <a:spAutoFit/>
          </a:bodyPr>
          <a:lstStyle/>
          <a:p>
            <a:r>
              <a:rPr lang="en-US" sz="1100" b="1" dirty="0" smtClean="0">
                <a:latin typeface="Calibri Light" panose="020F0302020204030204" pitchFamily="34" charset="0"/>
              </a:rPr>
              <a:t>Figure 6.8</a:t>
            </a:r>
          </a:p>
        </p:txBody>
      </p:sp>
      <p:sp>
        <p:nvSpPr>
          <p:cNvPr id="7" name="Content Placeholder 6"/>
          <p:cNvSpPr>
            <a:spLocks noGrp="1"/>
          </p:cNvSpPr>
          <p:nvPr>
            <p:ph idx="1"/>
          </p:nvPr>
        </p:nvSpPr>
        <p:spPr>
          <a:xfrm>
            <a:off x="5111014" y="1437063"/>
            <a:ext cx="3869356" cy="2932806"/>
          </a:xfrm>
        </p:spPr>
        <p:txBody>
          <a:bodyPr>
            <a:normAutofit/>
          </a:bodyPr>
          <a:lstStyle/>
          <a:p>
            <a:r>
              <a:rPr lang="en-US" sz="2800" dirty="0" smtClean="0">
                <a:latin typeface="Arial" panose="020B0604020202020204" pitchFamily="34" charset="0"/>
                <a:cs typeface="Arial" panose="020B0604020202020204" pitchFamily="34" charset="0"/>
              </a:rPr>
              <a:t>Ecosystems with high NPP </a:t>
            </a:r>
            <a:r>
              <a:rPr lang="en-US" sz="2800" i="1" dirty="0" smtClean="0">
                <a:latin typeface="Arial" panose="020B0604020202020204" pitchFamily="34" charset="0"/>
                <a:cs typeface="Arial" panose="020B0604020202020204" pitchFamily="34" charset="0"/>
              </a:rPr>
              <a:t>usually</a:t>
            </a:r>
            <a:r>
              <a:rPr lang="en-US" sz="2800" dirty="0" smtClean="0">
                <a:latin typeface="Arial" panose="020B0604020202020204" pitchFamily="34" charset="0"/>
                <a:cs typeface="Arial" panose="020B0604020202020204" pitchFamily="34" charset="0"/>
              </a:rPr>
              <a:t> have…</a:t>
            </a:r>
          </a:p>
          <a:p>
            <a:pPr lvl="1"/>
            <a:r>
              <a:rPr lang="en-US" sz="2600" dirty="0" smtClean="0">
                <a:latin typeface="Arial" panose="020B0604020202020204" pitchFamily="34" charset="0"/>
                <a:cs typeface="Arial" panose="020B0604020202020204" pitchFamily="34" charset="0"/>
              </a:rPr>
              <a:t>High biodiversity</a:t>
            </a:r>
          </a:p>
          <a:p>
            <a:pPr lvl="1"/>
            <a:r>
              <a:rPr lang="en-US" sz="2600" dirty="0" smtClean="0">
                <a:latin typeface="Arial" panose="020B0604020202020204" pitchFamily="34" charset="0"/>
                <a:cs typeface="Arial" panose="020B0604020202020204" pitchFamily="34" charset="0"/>
              </a:rPr>
              <a:t>Large amounts of biomass</a:t>
            </a:r>
          </a:p>
          <a:p>
            <a:pPr lvl="1"/>
            <a:r>
              <a:rPr lang="en-US" sz="2600" dirty="0" smtClean="0">
                <a:latin typeface="Arial" panose="020B0604020202020204" pitchFamily="34" charset="0"/>
                <a:cs typeface="Arial" panose="020B0604020202020204" pitchFamily="34" charset="0"/>
              </a:rPr>
              <a:t>Larger food chains/webs</a:t>
            </a:r>
          </a:p>
        </p:txBody>
      </p:sp>
      <p:pic>
        <p:nvPicPr>
          <p:cNvPr id="8"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 r="30350" b="7282"/>
          <a:stretch/>
        </p:blipFill>
        <p:spPr>
          <a:xfrm>
            <a:off x="102337" y="1285789"/>
            <a:ext cx="4902800" cy="5216282"/>
          </a:xfrm>
          <a:prstGeom prst="rect">
            <a:avLst/>
          </a:prstGeom>
        </p:spPr>
      </p:pic>
      <p:pic>
        <p:nvPicPr>
          <p:cNvPr id="3" name="Picture 2"/>
          <p:cNvPicPr>
            <a:picLocks noChangeAspect="1"/>
          </p:cNvPicPr>
          <p:nvPr/>
        </p:nvPicPr>
        <p:blipFill>
          <a:blip r:embed="rId3"/>
          <a:stretch>
            <a:fillRect/>
          </a:stretch>
        </p:blipFill>
        <p:spPr>
          <a:xfrm>
            <a:off x="5026359" y="4491328"/>
            <a:ext cx="4038666" cy="2078523"/>
          </a:xfrm>
          <a:prstGeom prst="rect">
            <a:avLst/>
          </a:prstGeom>
        </p:spPr>
      </p:pic>
    </p:spTree>
    <p:extLst>
      <p:ext uri="{BB962C8B-B14F-4D97-AF65-F5344CB8AC3E}">
        <p14:creationId xmlns:p14="http://schemas.microsoft.com/office/powerpoint/2010/main" val="1658413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p:cNvSpPr txBox="1">
            <a:spLocks/>
          </p:cNvSpPr>
          <p:nvPr/>
        </p:nvSpPr>
        <p:spPr>
          <a:xfrm>
            <a:off x="311382" y="2945331"/>
            <a:ext cx="8637698" cy="357097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Tx/>
              <a:buFont typeface="Wingdings" panose="05000000000000000000" pitchFamily="2" charset="2"/>
              <a:buNone/>
            </a:pPr>
            <a:r>
              <a:rPr lang="en-US" sz="6500" dirty="0" smtClean="0">
                <a:solidFill>
                  <a:srgbClr val="FFC000"/>
                </a:solidFill>
                <a:latin typeface="Arial" panose="020B0604020202020204" pitchFamily="34" charset="0"/>
                <a:cs typeface="Arial" panose="020B0604020202020204" pitchFamily="34" charset="0"/>
              </a:rPr>
              <a:t>Learning Objectives</a:t>
            </a:r>
          </a:p>
          <a:p>
            <a:pPr marL="0" indent="0">
              <a:lnSpc>
                <a:spcPct val="100000"/>
              </a:lnSpc>
              <a:spcBef>
                <a:spcPts val="0"/>
              </a:spcBef>
              <a:buSzTx/>
              <a:buFont typeface="Wingdings" panose="05000000000000000000" pitchFamily="2" charset="2"/>
              <a:buNone/>
            </a:pPr>
            <a:r>
              <a:rPr lang="en-US" sz="5100" dirty="0" smtClean="0">
                <a:solidFill>
                  <a:srgbClr val="000000"/>
                </a:solidFill>
                <a:latin typeface="Arial" panose="020B0604020202020204" pitchFamily="34" charset="0"/>
                <a:cs typeface="Arial" panose="020B0604020202020204" pitchFamily="34" charset="0"/>
              </a:rPr>
              <a:t>After this module, you should be able to:</a:t>
            </a:r>
          </a:p>
          <a:p>
            <a:pPr marL="0" indent="0">
              <a:buFont typeface="Wingdings" panose="05000000000000000000" pitchFamily="2" charset="2"/>
              <a:buNone/>
            </a:pPr>
            <a:endParaRPr lang="en-US" sz="5100" i="1" dirty="0" smtClean="0">
              <a:latin typeface="Arial" panose="020B0604020202020204" pitchFamily="34" charset="0"/>
              <a:cs typeface="Arial" panose="020B0604020202020204" pitchFamily="34" charset="0"/>
            </a:endParaRPr>
          </a:p>
          <a:p>
            <a:pPr lvl="0"/>
            <a:r>
              <a:rPr lang="en-US" sz="4000" i="1" dirty="0">
                <a:latin typeface="Arial" panose="020B0604020202020204" pitchFamily="34" charset="0"/>
                <a:cs typeface="Arial" panose="020B0604020202020204" pitchFamily="34" charset="0"/>
              </a:rPr>
              <a:t>Describe how water cycles within ecosystems.</a:t>
            </a:r>
          </a:p>
          <a:p>
            <a:pPr lvl="0"/>
            <a:r>
              <a:rPr lang="en-US" sz="4000" i="1" dirty="0">
                <a:latin typeface="Arial" panose="020B0604020202020204" pitchFamily="34" charset="0"/>
                <a:cs typeface="Arial" panose="020B0604020202020204" pitchFamily="34" charset="0"/>
              </a:rPr>
              <a:t>Explain how carbon cycles within ecosystems.</a:t>
            </a:r>
          </a:p>
          <a:p>
            <a:pPr lvl="0"/>
            <a:r>
              <a:rPr lang="en-US" sz="4000" i="1" dirty="0">
                <a:latin typeface="Arial" panose="020B0604020202020204" pitchFamily="34" charset="0"/>
                <a:cs typeface="Arial" panose="020B0604020202020204" pitchFamily="34" charset="0"/>
              </a:rPr>
              <a:t>Describe how nitrogen cycles within ecosystems.</a:t>
            </a:r>
          </a:p>
          <a:p>
            <a:pPr lvl="0"/>
            <a:r>
              <a:rPr lang="en-US" sz="4000" i="1" dirty="0">
                <a:latin typeface="Arial" panose="020B0604020202020204" pitchFamily="34" charset="0"/>
                <a:cs typeface="Arial" panose="020B0604020202020204" pitchFamily="34" charset="0"/>
              </a:rPr>
              <a:t>Explain how phosphorus cycles within ecosystems.</a:t>
            </a:r>
          </a:p>
          <a:p>
            <a:pPr lvl="0"/>
            <a:r>
              <a:rPr lang="en-US" sz="4000" i="1" dirty="0">
                <a:latin typeface="Arial" panose="020B0604020202020204" pitchFamily="34" charset="0"/>
                <a:cs typeface="Arial" panose="020B0604020202020204" pitchFamily="34" charset="0"/>
              </a:rPr>
              <a:t>Discuss the movement of calcium, magnesium, potassium, and sulfur within ecosystems.</a:t>
            </a:r>
          </a:p>
        </p:txBody>
      </p:sp>
      <p:sp>
        <p:nvSpPr>
          <p:cNvPr id="3" name="Title 1"/>
          <p:cNvSpPr txBox="1">
            <a:spLocks/>
          </p:cNvSpPr>
          <p:nvPr/>
        </p:nvSpPr>
        <p:spPr>
          <a:xfrm>
            <a:off x="0" y="269218"/>
            <a:ext cx="9144000" cy="2429895"/>
          </a:xfrm>
          <a:prstGeom prst="rect">
            <a:avLst/>
          </a:prstGeom>
          <a:solidFill>
            <a:srgbClr val="64A03C"/>
          </a:solidFill>
          <a:ln w="38100">
            <a:solidFill>
              <a:schemeClr val="tx1"/>
            </a:solidFill>
          </a:ln>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endParaRPr lang="en-US" dirty="0">
              <a:latin typeface="Arial" panose="020B0604020202020204" pitchFamily="34" charset="0"/>
              <a:cs typeface="Arial" panose="020B0604020202020204" pitchFamily="34" charset="0"/>
            </a:endParaRPr>
          </a:p>
        </p:txBody>
      </p:sp>
      <p:sp>
        <p:nvSpPr>
          <p:cNvPr id="4" name="Oval 3"/>
          <p:cNvSpPr/>
          <p:nvPr/>
        </p:nvSpPr>
        <p:spPr>
          <a:xfrm>
            <a:off x="228255" y="0"/>
            <a:ext cx="2945330" cy="2945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smtClean="0">
                <a:solidFill>
                  <a:schemeClr val="tx1"/>
                </a:solidFill>
                <a:latin typeface="Arial" panose="020B0604020202020204" pitchFamily="34" charset="0"/>
                <a:cs typeface="Arial" panose="020B0604020202020204" pitchFamily="34" charset="0"/>
              </a:rPr>
              <a:t>Module</a:t>
            </a:r>
          </a:p>
          <a:p>
            <a:pPr algn="ctr"/>
            <a:r>
              <a:rPr lang="en-US" sz="8800" i="1" dirty="0" smtClean="0">
                <a:solidFill>
                  <a:schemeClr val="tx1"/>
                </a:solidFill>
                <a:latin typeface="Arial" panose="020B0604020202020204" pitchFamily="34" charset="0"/>
                <a:cs typeface="Arial" panose="020B0604020202020204" pitchFamily="34" charset="0"/>
              </a:rPr>
              <a:t>7</a:t>
            </a:r>
            <a:endParaRPr lang="en-US" sz="8800" i="1" dirty="0">
              <a:solidFill>
                <a:schemeClr val="tx1"/>
              </a:solidFill>
              <a:latin typeface="Arial" panose="020B0604020202020204" pitchFamily="34" charset="0"/>
              <a:cs typeface="Arial" panose="020B0604020202020204" pitchFamily="34" charset="0"/>
            </a:endParaRPr>
          </a:p>
        </p:txBody>
      </p:sp>
      <p:cxnSp>
        <p:nvCxnSpPr>
          <p:cNvPr id="6" name="Straight Connector 5"/>
          <p:cNvCxnSpPr/>
          <p:nvPr/>
        </p:nvCxnSpPr>
        <p:spPr>
          <a:xfrm>
            <a:off x="311382" y="3859731"/>
            <a:ext cx="8258478" cy="9625"/>
          </a:xfrm>
          <a:prstGeom prst="line">
            <a:avLst/>
          </a:prstGeom>
        </p:spPr>
        <p:style>
          <a:lnRef idx="1">
            <a:schemeClr val="dk1"/>
          </a:lnRef>
          <a:fillRef idx="0">
            <a:schemeClr val="dk1"/>
          </a:fillRef>
          <a:effectRef idx="0">
            <a:schemeClr val="dk1"/>
          </a:effectRef>
          <a:fontRef idx="minor">
            <a:schemeClr val="tx1"/>
          </a:fontRef>
        </p:style>
      </p:cxnSp>
      <p:sp>
        <p:nvSpPr>
          <p:cNvPr id="9" name="Title 1"/>
          <p:cNvSpPr txBox="1">
            <a:spLocks/>
          </p:cNvSpPr>
          <p:nvPr/>
        </p:nvSpPr>
        <p:spPr>
          <a:xfrm>
            <a:off x="3173585" y="1141625"/>
            <a:ext cx="5834743" cy="662080"/>
          </a:xfrm>
          <a:prstGeom prst="rect">
            <a:avLst/>
          </a:prstGeom>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sz="4000" dirty="0" smtClean="0">
                <a:latin typeface="Arial" panose="020B0604020202020204" pitchFamily="34" charset="0"/>
                <a:cs typeface="Arial" panose="020B0604020202020204" pitchFamily="34" charset="0"/>
              </a:rPr>
              <a:t>The Movement of Matter</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843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4294967295"/>
          </p:nvPr>
        </p:nvSpPr>
        <p:spPr>
          <a:xfrm>
            <a:off x="257175" y="1371599"/>
            <a:ext cx="8734425" cy="5486401"/>
          </a:xfrm>
        </p:spPr>
        <p:txBody>
          <a:bodyPr>
            <a:normAutofit fontScale="92500" lnSpcReduction="20000"/>
          </a:bodyPr>
          <a:lstStyle/>
          <a:p>
            <a:pPr eaLnBrk="1" hangingPunct="1">
              <a:spcAft>
                <a:spcPts val="600"/>
              </a:spcAft>
            </a:pPr>
            <a:r>
              <a:rPr lang="en-US" altLang="en-US" sz="3500" b="1" dirty="0" smtClean="0">
                <a:solidFill>
                  <a:srgbClr val="1F881A"/>
                </a:solidFill>
                <a:latin typeface="Arial" panose="020B0604020202020204" pitchFamily="34" charset="0"/>
                <a:cs typeface="Arial" panose="020B0604020202020204" pitchFamily="34" charset="0"/>
              </a:rPr>
              <a:t>Biogeochemical Cycles </a:t>
            </a:r>
          </a:p>
          <a:p>
            <a:pPr lvl="1" eaLnBrk="1" hangingPunct="1"/>
            <a:r>
              <a:rPr lang="en-US" altLang="en-US" sz="3000" dirty="0" smtClean="0">
                <a:latin typeface="Arial" panose="020B0604020202020204" pitchFamily="34" charset="0"/>
                <a:cs typeface="Arial" panose="020B0604020202020204" pitchFamily="34" charset="0"/>
              </a:rPr>
              <a:t>Nutrients are the elements and compounds that organisms need to live, grow, and reproduce.</a:t>
            </a:r>
          </a:p>
          <a:p>
            <a:pPr lvl="1" eaLnBrk="1" hangingPunct="1"/>
            <a:r>
              <a:rPr lang="en-US" altLang="en-US" sz="3000" dirty="0" smtClean="0">
                <a:latin typeface="Arial" panose="020B0604020202020204" pitchFamily="34" charset="0"/>
                <a:cs typeface="Arial" panose="020B0604020202020204" pitchFamily="34" charset="0"/>
              </a:rPr>
              <a:t>Biogeochemical cycles move these substances through air, water, soil, rock and living organisms.</a:t>
            </a:r>
          </a:p>
          <a:p>
            <a:endParaRPr lang="en-US" altLang="en-US" sz="1100" dirty="0" smtClean="0">
              <a:latin typeface="Arial" panose="020B0604020202020204" pitchFamily="34" charset="0"/>
              <a:cs typeface="Arial" panose="020B0604020202020204" pitchFamily="34" charset="0"/>
            </a:endParaRPr>
          </a:p>
          <a:p>
            <a:pPr>
              <a:spcAft>
                <a:spcPts val="600"/>
              </a:spcAft>
            </a:pPr>
            <a:r>
              <a:rPr lang="en-US" sz="3500" dirty="0" smtClean="0">
                <a:latin typeface="Arial" panose="020B0604020202020204" pitchFamily="34" charset="0"/>
                <a:cs typeface="Arial" panose="020B0604020202020204" pitchFamily="34" charset="0"/>
              </a:rPr>
              <a:t>While energy flows one-way through ecosystems, nutrients </a:t>
            </a:r>
            <a:r>
              <a:rPr lang="en-US" sz="3500" u="sng" dirty="0" smtClean="0">
                <a:latin typeface="Arial" panose="020B0604020202020204" pitchFamily="34" charset="0"/>
                <a:cs typeface="Arial" panose="020B0604020202020204" pitchFamily="34" charset="0"/>
              </a:rPr>
              <a:t>MUST</a:t>
            </a:r>
            <a:r>
              <a:rPr lang="en-US" sz="3500" dirty="0" smtClean="0">
                <a:latin typeface="Arial" panose="020B0604020202020204" pitchFamily="34" charset="0"/>
                <a:cs typeface="Arial" panose="020B0604020202020204" pitchFamily="34" charset="0"/>
              </a:rPr>
              <a:t> be recycled</a:t>
            </a:r>
          </a:p>
          <a:p>
            <a:pPr lvl="1" eaLnBrk="1" hangingPunct="1"/>
            <a:r>
              <a:rPr lang="en-US" altLang="en-US" sz="3000" dirty="0" smtClean="0">
                <a:latin typeface="Arial" panose="020B0604020202020204" pitchFamily="34" charset="0"/>
                <a:cs typeface="Arial" panose="020B0604020202020204" pitchFamily="34" charset="0"/>
              </a:rPr>
              <a:t>Connect past, present , and future forms of life</a:t>
            </a:r>
          </a:p>
          <a:p>
            <a:pPr marL="457200" lvl="1" indent="0" eaLnBrk="1" hangingPunct="1">
              <a:buNone/>
            </a:pPr>
            <a:endParaRPr lang="en-US" altLang="en-US" sz="1100" dirty="0">
              <a:latin typeface="Arial" panose="020B0604020202020204" pitchFamily="34" charset="0"/>
              <a:cs typeface="Arial" panose="020B0604020202020204" pitchFamily="34" charset="0"/>
            </a:endParaRPr>
          </a:p>
          <a:p>
            <a:pPr>
              <a:spcAft>
                <a:spcPts val="600"/>
              </a:spcAft>
            </a:pPr>
            <a:r>
              <a:rPr lang="en-US" sz="3500" dirty="0" smtClean="0">
                <a:latin typeface="Arial" panose="020B0604020202020204" pitchFamily="34" charset="0"/>
                <a:cs typeface="Arial" panose="020B0604020202020204" pitchFamily="34" charset="0"/>
              </a:rPr>
              <a:t>There </a:t>
            </a:r>
            <a:r>
              <a:rPr lang="en-US" sz="3500" dirty="0">
                <a:latin typeface="Arial" panose="020B0604020202020204" pitchFamily="34" charset="0"/>
                <a:cs typeface="Arial" panose="020B0604020202020204" pitchFamily="34" charset="0"/>
              </a:rPr>
              <a:t>are dozens of nutrient cycles, but you </a:t>
            </a:r>
            <a:r>
              <a:rPr lang="en-US" sz="3500" u="sng" dirty="0">
                <a:latin typeface="Arial" panose="020B0604020202020204" pitchFamily="34" charset="0"/>
                <a:cs typeface="Arial" panose="020B0604020202020204" pitchFamily="34" charset="0"/>
              </a:rPr>
              <a:t>need</a:t>
            </a:r>
            <a:r>
              <a:rPr lang="en-US" sz="3500" dirty="0">
                <a:latin typeface="Arial" panose="020B0604020202020204" pitchFamily="34" charset="0"/>
                <a:cs typeface="Arial" panose="020B0604020202020204" pitchFamily="34" charset="0"/>
              </a:rPr>
              <a:t> to know the five major ones:</a:t>
            </a:r>
          </a:p>
          <a:p>
            <a:pPr lvl="1"/>
            <a:r>
              <a:rPr lang="en-US" sz="3000" dirty="0">
                <a:latin typeface="Arial" panose="020B0604020202020204" pitchFamily="34" charset="0"/>
                <a:cs typeface="Arial" panose="020B0604020202020204" pitchFamily="34" charset="0"/>
              </a:rPr>
              <a:t>Water (hydrological)</a:t>
            </a:r>
          </a:p>
          <a:p>
            <a:pPr lvl="1"/>
            <a:r>
              <a:rPr lang="en-US" sz="3000" dirty="0" smtClean="0">
                <a:latin typeface="Arial" panose="020B0604020202020204" pitchFamily="34" charset="0"/>
                <a:cs typeface="Arial" panose="020B0604020202020204" pitchFamily="34" charset="0"/>
              </a:rPr>
              <a:t>Carbon</a:t>
            </a:r>
          </a:p>
          <a:p>
            <a:pPr lvl="1"/>
            <a:r>
              <a:rPr lang="en-US" sz="3000" dirty="0" smtClean="0">
                <a:latin typeface="Arial" panose="020B0604020202020204" pitchFamily="34" charset="0"/>
                <a:cs typeface="Arial" panose="020B0604020202020204" pitchFamily="34" charset="0"/>
              </a:rPr>
              <a:t>Nitrogen</a:t>
            </a:r>
            <a:endParaRPr lang="en-US" sz="3000" dirty="0">
              <a:latin typeface="Arial" panose="020B0604020202020204" pitchFamily="34" charset="0"/>
              <a:cs typeface="Arial" panose="020B0604020202020204" pitchFamily="34" charset="0"/>
            </a:endParaRPr>
          </a:p>
        </p:txBody>
      </p:sp>
      <p:sp>
        <p:nvSpPr>
          <p:cNvPr id="4"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Nutrient Cycles</a:t>
            </a:r>
            <a:endParaRPr lang="en-US" dirty="0">
              <a:latin typeface="Arial" panose="020B0604020202020204" pitchFamily="34" charset="0"/>
              <a:cs typeface="Arial" panose="020B0604020202020204" pitchFamily="34" charset="0"/>
            </a:endParaRPr>
          </a:p>
        </p:txBody>
      </p:sp>
      <p:sp>
        <p:nvSpPr>
          <p:cNvPr id="2" name="Rectangle 1"/>
          <p:cNvSpPr/>
          <p:nvPr/>
        </p:nvSpPr>
        <p:spPr>
          <a:xfrm>
            <a:off x="4066673" y="5396763"/>
            <a:ext cx="4572000" cy="954107"/>
          </a:xfrm>
          <a:prstGeom prst="rect">
            <a:avLst/>
          </a:prstGeom>
        </p:spPr>
        <p:txBody>
          <a:bodyPr>
            <a:spAutoFit/>
          </a:bodyPr>
          <a:lstStyle/>
          <a:p>
            <a:pPr marL="685800" lvl="1" indent="-228600">
              <a:buSzPct val="75000"/>
              <a:buFont typeface="Calibri Light" panose="020F0302020204030204" pitchFamily="34" charset="0"/>
              <a:buChar char="‒"/>
            </a:pPr>
            <a:r>
              <a:rPr lang="en-US" sz="2800" dirty="0">
                <a:solidFill>
                  <a:srgbClr val="000000"/>
                </a:solidFill>
                <a:latin typeface="Arial" panose="020B0604020202020204" pitchFamily="34" charset="0"/>
                <a:cs typeface="Arial" panose="020B0604020202020204" pitchFamily="34" charset="0"/>
              </a:rPr>
              <a:t>Phosphorus</a:t>
            </a:r>
          </a:p>
          <a:p>
            <a:pPr marL="685800" lvl="1" indent="-228600">
              <a:buSzPct val="75000"/>
              <a:buFont typeface="Calibri Light" panose="020F0302020204030204" pitchFamily="34" charset="0"/>
              <a:buChar char="‒"/>
            </a:pPr>
            <a:r>
              <a:rPr lang="en-US" sz="2800" dirty="0">
                <a:solidFill>
                  <a:srgbClr val="000000"/>
                </a:solidFill>
                <a:latin typeface="Arial" panose="020B0604020202020204" pitchFamily="34" charset="0"/>
                <a:cs typeface="Arial" panose="020B0604020202020204" pitchFamily="34" charset="0"/>
              </a:rPr>
              <a:t>Sulfur</a:t>
            </a:r>
          </a:p>
        </p:txBody>
      </p:sp>
    </p:spTree>
    <p:extLst>
      <p:ext uri="{BB962C8B-B14F-4D97-AF65-F5344CB8AC3E}">
        <p14:creationId xmlns:p14="http://schemas.microsoft.com/office/powerpoint/2010/main" val="41788836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4633"/>
          <a:stretch/>
        </p:blipFill>
        <p:spPr>
          <a:xfrm>
            <a:off x="1297230" y="1045435"/>
            <a:ext cx="6248976" cy="5785877"/>
          </a:xfrm>
          <a:prstGeom prst="rect">
            <a:avLst/>
          </a:prstGeom>
        </p:spPr>
      </p:pic>
      <p:sp>
        <p:nvSpPr>
          <p:cNvPr id="6"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Water (Hydrologic)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67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body" idx="1"/>
          </p:nvPr>
        </p:nvSpPr>
        <p:spPr>
          <a:xfrm>
            <a:off x="304800" y="1371600"/>
            <a:ext cx="8763000" cy="1524000"/>
          </a:xfrm>
        </p:spPr>
        <p:txBody>
          <a:bodyPr>
            <a:normAutofit/>
          </a:bodyPr>
          <a:lstStyle/>
          <a:p>
            <a:r>
              <a:rPr lang="en-US" altLang="en-US" sz="3200" b="1" dirty="0" smtClean="0">
                <a:solidFill>
                  <a:srgbClr val="64A03C"/>
                </a:solidFill>
                <a:latin typeface="Arial" panose="020B0604020202020204" pitchFamily="34" charset="0"/>
                <a:cs typeface="Arial" panose="020B0604020202020204" pitchFamily="34" charset="0"/>
              </a:rPr>
              <a:t>Ecology</a:t>
            </a:r>
            <a:r>
              <a:rPr lang="en-US" altLang="en-US" sz="3200" dirty="0" smtClean="0">
                <a:latin typeface="Arial" panose="020B0604020202020204" pitchFamily="34" charset="0"/>
                <a:cs typeface="Arial" panose="020B0604020202020204" pitchFamily="34" charset="0"/>
              </a:rPr>
              <a:t> is a study of connections in nature.</a:t>
            </a:r>
          </a:p>
          <a:p>
            <a:pPr lvl="1"/>
            <a:r>
              <a:rPr lang="en-US" altLang="en-US" sz="2800" dirty="0" smtClean="0">
                <a:latin typeface="Arial" panose="020B0604020202020204" pitchFamily="34" charset="0"/>
                <a:cs typeface="Arial" panose="020B0604020202020204" pitchFamily="34" charset="0"/>
              </a:rPr>
              <a:t>How organisms interact with one another and with their nonliving environment.</a:t>
            </a:r>
          </a:p>
        </p:txBody>
      </p:sp>
      <p:pic>
        <p:nvPicPr>
          <p:cNvPr id="5123" name="Picture 2" descr="http://theosophywatch.files.wordpress.com/2011/07/ecology-logo.gif?w=400&amp;h=4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9718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blogs.valpo.edu/gjones/files/2009/03/ecology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775" y="2819400"/>
            <a:ext cx="374015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What is Ecology?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587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descr="Water 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1143000"/>
            <a:ext cx="81803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Water (Hydrologic)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781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4294967295"/>
          </p:nvPr>
        </p:nvSpPr>
        <p:spPr>
          <a:xfrm>
            <a:off x="257175" y="1578543"/>
            <a:ext cx="8734425" cy="3955984"/>
          </a:xfrm>
        </p:spPr>
        <p:txBody>
          <a:bodyPr>
            <a:normAutofit/>
          </a:bodyPr>
          <a:lstStyle/>
          <a:p>
            <a:pPr eaLnBrk="1" hangingPunct="1"/>
            <a:r>
              <a:rPr lang="en-US" altLang="en-US" sz="3200" dirty="0" smtClean="0">
                <a:latin typeface="Arial" panose="020B0604020202020204" pitchFamily="34" charset="0"/>
                <a:cs typeface="Arial" panose="020B0604020202020204" pitchFamily="34" charset="0"/>
              </a:rPr>
              <a:t>Humans alter the water cycle by:</a:t>
            </a:r>
          </a:p>
          <a:p>
            <a:pPr lvl="1" eaLnBrk="1" hangingPunct="1"/>
            <a:r>
              <a:rPr lang="en-US" altLang="en-US" sz="2800" dirty="0" smtClean="0">
                <a:latin typeface="Arial" panose="020B0604020202020204" pitchFamily="34" charset="0"/>
                <a:cs typeface="Arial" panose="020B0604020202020204" pitchFamily="34" charset="0"/>
              </a:rPr>
              <a:t>Withdrawal of large amounts of freshwater at rates faster than nature can replace it</a:t>
            </a:r>
          </a:p>
          <a:p>
            <a:pPr lvl="1" eaLnBrk="1" hangingPunct="1"/>
            <a:r>
              <a:rPr lang="en-US" altLang="en-US" sz="2800" dirty="0" smtClean="0">
                <a:latin typeface="Arial" panose="020B0604020202020204" pitchFamily="34" charset="0"/>
                <a:cs typeface="Arial" panose="020B0604020202020204" pitchFamily="34" charset="0"/>
              </a:rPr>
              <a:t>Clearing vegetation and eroding soils.</a:t>
            </a:r>
          </a:p>
          <a:p>
            <a:pPr lvl="1" eaLnBrk="1" hangingPunct="1"/>
            <a:r>
              <a:rPr lang="en-US" altLang="en-US" sz="2800" dirty="0" smtClean="0">
                <a:latin typeface="Arial" panose="020B0604020202020204" pitchFamily="34" charset="0"/>
                <a:cs typeface="Arial" panose="020B0604020202020204" pitchFamily="34" charset="0"/>
              </a:rPr>
              <a:t>Increased flooding when wetlands are drained</a:t>
            </a:r>
          </a:p>
          <a:p>
            <a:pPr lvl="1" eaLnBrk="1" hangingPunct="1"/>
            <a:r>
              <a:rPr lang="en-US" altLang="en-US" sz="2800" dirty="0" smtClean="0">
                <a:latin typeface="Arial" panose="020B0604020202020204" pitchFamily="34" charset="0"/>
                <a:cs typeface="Arial" panose="020B0604020202020204" pitchFamily="34" charset="0"/>
              </a:rPr>
              <a:t>Polluting surface and underground water.</a:t>
            </a:r>
          </a:p>
          <a:p>
            <a:pPr lvl="1" eaLnBrk="1" hangingPunct="1"/>
            <a:r>
              <a:rPr lang="en-US" altLang="en-US" sz="2800" dirty="0" smtClean="0">
                <a:latin typeface="Arial" panose="020B0604020202020204" pitchFamily="34" charset="0"/>
                <a:cs typeface="Arial" panose="020B0604020202020204" pitchFamily="34" charset="0"/>
              </a:rPr>
              <a:t>Contributing to climate change.</a:t>
            </a:r>
          </a:p>
          <a:p>
            <a:pPr lvl="2" eaLnBrk="1" hangingPunct="1"/>
            <a:r>
              <a:rPr lang="en-US" altLang="en-US" sz="2200" dirty="0" smtClean="0">
                <a:latin typeface="Arial" panose="020B0604020202020204" pitchFamily="34" charset="0"/>
                <a:cs typeface="Arial" panose="020B0604020202020204" pitchFamily="34" charset="0"/>
              </a:rPr>
              <a:t>Increases melting, evaporation, precipitation, etc.</a:t>
            </a:r>
          </a:p>
        </p:txBody>
      </p:sp>
      <p:sp>
        <p:nvSpPr>
          <p:cNvPr id="4" name="Title 1"/>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Human Impacts on the Water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2040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1" descr="0317"/>
          <p:cNvPicPr>
            <a:picLocks noChangeAspect="1" noChangeArrowheads="1"/>
          </p:cNvPicPr>
          <p:nvPr/>
        </p:nvPicPr>
        <p:blipFill>
          <a:blip r:embed="rId3">
            <a:extLst>
              <a:ext uri="{28A0092B-C50C-407E-A947-70E740481C1C}">
                <a14:useLocalDpi xmlns:a14="http://schemas.microsoft.com/office/drawing/2010/main" val="0"/>
              </a:ext>
            </a:extLst>
          </a:blip>
          <a:srcRect b="4152"/>
          <a:stretch>
            <a:fillRect/>
          </a:stretch>
        </p:blipFill>
        <p:spPr bwMode="auto">
          <a:xfrm>
            <a:off x="365125" y="1295400"/>
            <a:ext cx="84121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Water (Hydrologic)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7575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810"/>
          <a:stretch/>
        </p:blipFill>
        <p:spPr>
          <a:xfrm>
            <a:off x="151823" y="1257358"/>
            <a:ext cx="5373077" cy="5545978"/>
          </a:xfrm>
          <a:prstGeom prst="rect">
            <a:avLst/>
          </a:prstGeom>
        </p:spPr>
      </p:pic>
      <p:sp>
        <p:nvSpPr>
          <p:cNvPr id="5" name="TextBox 4"/>
          <p:cNvSpPr txBox="1"/>
          <p:nvPr/>
        </p:nvSpPr>
        <p:spPr>
          <a:xfrm>
            <a:off x="5438273" y="1595172"/>
            <a:ext cx="3734602" cy="5016758"/>
          </a:xfrm>
          <a:prstGeom prst="rect">
            <a:avLst/>
          </a:prstGeom>
          <a:noFill/>
        </p:spPr>
        <p:txBody>
          <a:bodyPr wrap="square" rtlCol="0">
            <a:spAutoFit/>
          </a:bodyPr>
          <a:lstStyle/>
          <a:p>
            <a:r>
              <a:rPr lang="en-US" sz="2000" b="1" dirty="0">
                <a:solidFill>
                  <a:srgbClr val="010001"/>
                </a:solidFill>
                <a:latin typeface="Arial"/>
                <a:cs typeface="Arial"/>
              </a:rPr>
              <a:t>The carbon cycle.</a:t>
            </a:r>
            <a:r>
              <a:rPr lang="en-US" sz="2000" dirty="0">
                <a:solidFill>
                  <a:srgbClr val="010001"/>
                </a:solidFill>
                <a:latin typeface="Arial"/>
                <a:cs typeface="Arial"/>
              </a:rPr>
              <a:t> Producers take up carbon from the atmosphere via photosynthesis and pass it on to consumers and decomposers. Some inorganic carbon sediments out of the water to form sedimentary rock while some organic carbon may be buried and become fossil fuels. Respiration by organisms</a:t>
            </a:r>
          </a:p>
          <a:p>
            <a:r>
              <a:rPr lang="en-US" sz="2000" dirty="0">
                <a:solidFill>
                  <a:srgbClr val="010001"/>
                </a:solidFill>
                <a:latin typeface="Arial"/>
                <a:cs typeface="Arial"/>
              </a:rPr>
              <a:t>returns carbon to the atmosphere and water. Combustion of fossil fuels and other organic matter returns carbon to the atmosphere.</a:t>
            </a:r>
          </a:p>
        </p:txBody>
      </p:sp>
      <p:sp>
        <p:nvSpPr>
          <p:cNvPr id="6"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Carbon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454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a Carbon Cycle on a farm - sourced from www.farmingfutures.org.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174" y="1276950"/>
            <a:ext cx="5505651" cy="550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Carbon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708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99119" y="2897205"/>
            <a:ext cx="5428051" cy="3944384"/>
          </a:xfrm>
          <a:prstGeom prst="rect">
            <a:avLst/>
          </a:prstGeom>
        </p:spPr>
      </p:pic>
      <p:sp>
        <p:nvSpPr>
          <p:cNvPr id="5" name="Content Placeholder 2"/>
          <p:cNvSpPr txBox="1">
            <a:spLocks/>
          </p:cNvSpPr>
          <p:nvPr/>
        </p:nvSpPr>
        <p:spPr>
          <a:xfrm>
            <a:off x="0" y="2016088"/>
            <a:ext cx="4162393" cy="4841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p:txBody>
      </p:sp>
      <p:sp>
        <p:nvSpPr>
          <p:cNvPr id="7" name="Title 1"/>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sz="4200" dirty="0" smtClean="0">
                <a:latin typeface="Arial" panose="020B0604020202020204" pitchFamily="34" charset="0"/>
                <a:cs typeface="Arial" panose="020B0604020202020204" pitchFamily="34" charset="0"/>
              </a:rPr>
              <a:t>Human Impacts on the Carbon Cycle</a:t>
            </a:r>
            <a:endParaRPr lang="en-US" sz="4200" dirty="0">
              <a:latin typeface="Arial" panose="020B0604020202020204" pitchFamily="34" charset="0"/>
              <a:cs typeface="Arial" panose="020B0604020202020204" pitchFamily="34" charset="0"/>
            </a:endParaRPr>
          </a:p>
        </p:txBody>
      </p:sp>
      <p:sp>
        <p:nvSpPr>
          <p:cNvPr id="9" name="Rectangle 4"/>
          <p:cNvSpPr txBox="1">
            <a:spLocks noChangeArrowheads="1"/>
          </p:cNvSpPr>
          <p:nvPr/>
        </p:nvSpPr>
        <p:spPr>
          <a:xfrm>
            <a:off x="228600" y="1447800"/>
            <a:ext cx="8763000" cy="18288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500" dirty="0" smtClean="0">
                <a:latin typeface="Arial" panose="020B0604020202020204" pitchFamily="34" charset="0"/>
                <a:cs typeface="Arial" panose="020B0604020202020204" pitchFamily="34" charset="0"/>
              </a:rPr>
              <a:t>Humans alter the carbon cycle by adding excess CO</a:t>
            </a:r>
            <a:r>
              <a:rPr lang="en-US" altLang="en-US" sz="3500" baseline="-25000" dirty="0" smtClean="0">
                <a:latin typeface="Arial" panose="020B0604020202020204" pitchFamily="34" charset="0"/>
                <a:cs typeface="Arial" panose="020B0604020202020204" pitchFamily="34" charset="0"/>
              </a:rPr>
              <a:t>2</a:t>
            </a:r>
            <a:r>
              <a:rPr lang="en-US" altLang="en-US" sz="3500" dirty="0" smtClean="0">
                <a:latin typeface="Arial" panose="020B0604020202020204" pitchFamily="34" charset="0"/>
                <a:cs typeface="Arial" panose="020B0604020202020204" pitchFamily="34" charset="0"/>
              </a:rPr>
              <a:t> to the atmosphere through:</a:t>
            </a:r>
          </a:p>
          <a:p>
            <a:pPr lvl="1">
              <a:lnSpc>
                <a:spcPct val="90000"/>
              </a:lnSpc>
            </a:pPr>
            <a:r>
              <a:rPr lang="en-US" altLang="en-US" sz="3000" dirty="0" smtClean="0">
                <a:latin typeface="Arial" panose="020B0604020202020204" pitchFamily="34" charset="0"/>
                <a:cs typeface="Arial" panose="020B0604020202020204" pitchFamily="34" charset="0"/>
              </a:rPr>
              <a:t>Burning fossil fuels</a:t>
            </a:r>
          </a:p>
          <a:p>
            <a:pPr lvl="1">
              <a:lnSpc>
                <a:spcPct val="90000"/>
              </a:lnSpc>
            </a:pPr>
            <a:r>
              <a:rPr lang="en-US" altLang="en-US" sz="3000" dirty="0" smtClean="0">
                <a:latin typeface="Arial" panose="020B0604020202020204" pitchFamily="34" charset="0"/>
                <a:cs typeface="Arial" panose="020B0604020202020204" pitchFamily="34" charset="0"/>
              </a:rPr>
              <a:t>Clearing/burning vegetation faster than it is replaced</a:t>
            </a:r>
          </a:p>
          <a:p>
            <a:pPr lvl="1">
              <a:lnSpc>
                <a:spcPct val="90000"/>
              </a:lnSpc>
            </a:pPr>
            <a:endParaRPr lang="en-US" altLang="en-US" dirty="0" smtClean="0"/>
          </a:p>
        </p:txBody>
      </p:sp>
    </p:spTree>
    <p:extLst>
      <p:ext uri="{BB962C8B-B14F-4D97-AF65-F5344CB8AC3E}">
        <p14:creationId xmlns:p14="http://schemas.microsoft.com/office/powerpoint/2010/main" val="3114755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1" descr="0318"/>
          <p:cNvPicPr>
            <a:picLocks noChangeAspect="1" noChangeArrowheads="1"/>
          </p:cNvPicPr>
          <p:nvPr/>
        </p:nvPicPr>
        <p:blipFill>
          <a:blip r:embed="rId3">
            <a:extLst>
              <a:ext uri="{28A0092B-C50C-407E-A947-70E740481C1C}">
                <a14:useLocalDpi xmlns:a14="http://schemas.microsoft.com/office/drawing/2010/main" val="0"/>
              </a:ext>
            </a:extLst>
          </a:blip>
          <a:srcRect b="2428"/>
          <a:stretch>
            <a:fillRect/>
          </a:stretch>
        </p:blipFill>
        <p:spPr bwMode="auto">
          <a:xfrm>
            <a:off x="1161774" y="1282113"/>
            <a:ext cx="6820452" cy="547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Carbon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9597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3593" b="4619"/>
          <a:stretch/>
        </p:blipFill>
        <p:spPr>
          <a:xfrm>
            <a:off x="315453" y="1197429"/>
            <a:ext cx="5357733" cy="5588383"/>
          </a:xfrm>
          <a:prstGeom prst="rect">
            <a:avLst/>
          </a:prstGeom>
        </p:spPr>
      </p:pic>
      <p:sp>
        <p:nvSpPr>
          <p:cNvPr id="6" name="TextBox 5"/>
          <p:cNvSpPr txBox="1"/>
          <p:nvPr/>
        </p:nvSpPr>
        <p:spPr>
          <a:xfrm>
            <a:off x="5898701" y="1616782"/>
            <a:ext cx="3245299" cy="4832092"/>
          </a:xfrm>
          <a:prstGeom prst="rect">
            <a:avLst/>
          </a:prstGeom>
          <a:noFill/>
        </p:spPr>
        <p:txBody>
          <a:bodyPr wrap="square" rtlCol="0">
            <a:spAutoFit/>
          </a:bodyPr>
          <a:lstStyle/>
          <a:p>
            <a:r>
              <a:rPr lang="en-US" sz="2200" b="1" dirty="0">
                <a:solidFill>
                  <a:srgbClr val="010001"/>
                </a:solidFill>
                <a:latin typeface="Arial"/>
                <a:cs typeface="Arial"/>
              </a:rPr>
              <a:t>The nitrogen cycle. </a:t>
            </a:r>
            <a:r>
              <a:rPr lang="en-US" sz="2200" dirty="0">
                <a:solidFill>
                  <a:srgbClr val="010001"/>
                </a:solidFill>
                <a:latin typeface="Arial"/>
                <a:cs typeface="Arial"/>
              </a:rPr>
              <a:t>The nitrogen cycle moves nitrogen from the atmosphere and into </a:t>
            </a:r>
            <a:r>
              <a:rPr lang="en-US" sz="2200" dirty="0" smtClean="0">
                <a:solidFill>
                  <a:srgbClr val="010001"/>
                </a:solidFill>
                <a:latin typeface="Arial"/>
                <a:cs typeface="Arial"/>
              </a:rPr>
              <a:t>soils through </a:t>
            </a:r>
            <a:r>
              <a:rPr lang="en-US" sz="2200" dirty="0">
                <a:solidFill>
                  <a:srgbClr val="010001"/>
                </a:solidFill>
                <a:latin typeface="Arial"/>
                <a:cs typeface="Arial"/>
              </a:rPr>
              <a:t>several fixation pathways, including the production of fertilizers by humans. In the soil, nitrogen can exist in several forms. Denitrifying bacteria release nitrogen gas back into the atmosphere.</a:t>
            </a:r>
          </a:p>
        </p:txBody>
      </p:sp>
      <p:sp>
        <p:nvSpPr>
          <p:cNvPr id="7"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Nitrogen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3488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Nitrogen Cycl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01738"/>
            <a:ext cx="685800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Nitrogen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81800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152400" y="1295400"/>
            <a:ext cx="8991600" cy="5562600"/>
          </a:xfrm>
        </p:spPr>
        <p:txBody>
          <a:bodyPr>
            <a:normAutofit/>
          </a:bodyPr>
          <a:lstStyle/>
          <a:p>
            <a:pPr eaLnBrk="1" hangingPunct="1"/>
            <a:r>
              <a:rPr lang="en-US" altLang="en-US" sz="2800" b="1" dirty="0" smtClean="0">
                <a:solidFill>
                  <a:srgbClr val="1F881A"/>
                </a:solidFill>
                <a:latin typeface="Arial" panose="020B0604020202020204" pitchFamily="34" charset="0"/>
                <a:cs typeface="Arial" panose="020B0604020202020204" pitchFamily="34" charset="0"/>
              </a:rPr>
              <a:t>Nitrogen fixation </a:t>
            </a:r>
            <a:r>
              <a:rPr lang="en-US" altLang="en-US" sz="2800" dirty="0" smtClean="0">
                <a:latin typeface="Arial" panose="020B0604020202020204" pitchFamily="34" charset="0"/>
                <a:cs typeface="Arial" panose="020B0604020202020204" pitchFamily="34" charset="0"/>
              </a:rPr>
              <a:t>– converting atmospheric N</a:t>
            </a:r>
            <a:r>
              <a:rPr lang="en-US" altLang="en-US" sz="2800" baseline="-25000" dirty="0" smtClean="0">
                <a:latin typeface="Arial" panose="020B0604020202020204" pitchFamily="34" charset="0"/>
                <a:cs typeface="Arial" panose="020B0604020202020204" pitchFamily="34" charset="0"/>
              </a:rPr>
              <a:t>2</a:t>
            </a:r>
            <a:r>
              <a:rPr lang="en-US" altLang="en-US" sz="2800" dirty="0" smtClean="0">
                <a:latin typeface="Arial" panose="020B0604020202020204" pitchFamily="34" charset="0"/>
                <a:cs typeface="Arial" panose="020B0604020202020204" pitchFamily="34" charset="0"/>
              </a:rPr>
              <a:t> into ammonia (NH</a:t>
            </a:r>
            <a:r>
              <a:rPr lang="en-US" altLang="en-US" sz="2800" baseline="-25000" dirty="0" smtClean="0">
                <a:latin typeface="Arial" panose="020B0604020202020204" pitchFamily="34" charset="0"/>
                <a:cs typeface="Arial" panose="020B0604020202020204" pitchFamily="34" charset="0"/>
              </a:rPr>
              <a:t>3</a:t>
            </a:r>
            <a:r>
              <a:rPr lang="en-US" altLang="en-US" sz="2800" dirty="0" smtClean="0">
                <a:latin typeface="Arial" panose="020B0604020202020204" pitchFamily="34" charset="0"/>
                <a:cs typeface="Arial" panose="020B0604020202020204" pitchFamily="34" charset="0"/>
              </a:rPr>
              <a:t>) or ammonium (NH</a:t>
            </a:r>
            <a:r>
              <a:rPr lang="en-US" altLang="en-US" sz="2800" baseline="-25000" dirty="0" smtClean="0">
                <a:latin typeface="Arial" panose="020B0604020202020204" pitchFamily="34" charset="0"/>
                <a:cs typeface="Arial" panose="020B0604020202020204" pitchFamily="34" charset="0"/>
              </a:rPr>
              <a:t>4</a:t>
            </a:r>
            <a:r>
              <a:rPr lang="en-US" altLang="en-US" sz="2800" dirty="0" smtClean="0">
                <a:latin typeface="Arial" panose="020B0604020202020204" pitchFamily="34" charset="0"/>
                <a:cs typeface="Arial" panose="020B0604020202020204" pitchFamily="34" charset="0"/>
              </a:rPr>
              <a:t>) that can be used by plants</a:t>
            </a:r>
          </a:p>
          <a:p>
            <a:pPr lvl="1" eaLnBrk="1" hangingPunct="1"/>
            <a:r>
              <a:rPr lang="en-US" altLang="en-US" sz="2400" dirty="0" smtClean="0">
                <a:latin typeface="Arial" panose="020B0604020202020204" pitchFamily="34" charset="0"/>
                <a:cs typeface="Arial" panose="020B0604020202020204" pitchFamily="34" charset="0"/>
              </a:rPr>
              <a:t>Lightning – ammonia falls to the ground with the rain</a:t>
            </a:r>
          </a:p>
          <a:p>
            <a:pPr lvl="1" eaLnBrk="1" hangingPunct="1"/>
            <a:r>
              <a:rPr lang="en-US" altLang="en-US" sz="2400" i="1" dirty="0" smtClean="0">
                <a:solidFill>
                  <a:srgbClr val="1F881A"/>
                </a:solidFill>
                <a:latin typeface="Arial" panose="020B0604020202020204" pitchFamily="34" charset="0"/>
                <a:cs typeface="Arial" panose="020B0604020202020204" pitchFamily="34" charset="0"/>
              </a:rPr>
              <a:t>Nitrogen-fixing bacteria</a:t>
            </a:r>
          </a:p>
          <a:p>
            <a:endParaRPr lang="en-US" altLang="en-US" sz="800" b="1" dirty="0" smtClean="0">
              <a:solidFill>
                <a:srgbClr val="1F881A"/>
              </a:solidFill>
              <a:latin typeface="Arial" panose="020B0604020202020204" pitchFamily="34" charset="0"/>
              <a:cs typeface="Arial" panose="020B0604020202020204" pitchFamily="34" charset="0"/>
            </a:endParaRPr>
          </a:p>
          <a:p>
            <a:r>
              <a:rPr lang="en-US" altLang="en-US" sz="2800" b="1" dirty="0" smtClean="0">
                <a:solidFill>
                  <a:srgbClr val="1F881A"/>
                </a:solidFill>
                <a:latin typeface="Arial" panose="020B0604020202020204" pitchFamily="34" charset="0"/>
                <a:cs typeface="Arial" panose="020B0604020202020204" pitchFamily="34" charset="0"/>
              </a:rPr>
              <a:t>Nitrification</a:t>
            </a:r>
            <a:r>
              <a:rPr lang="en-US" altLang="en-US" sz="2800" dirty="0" smtClean="0">
                <a:latin typeface="Arial" panose="020B0604020202020204" pitchFamily="34" charset="0"/>
                <a:cs typeface="Arial" panose="020B0604020202020204" pitchFamily="34" charset="0"/>
              </a:rPr>
              <a:t> – </a:t>
            </a:r>
            <a:r>
              <a:rPr lang="en-US" altLang="en-US" sz="2800" i="1" dirty="0" smtClean="0">
                <a:solidFill>
                  <a:srgbClr val="1F881A"/>
                </a:solidFill>
                <a:latin typeface="Arial" panose="020B0604020202020204" pitchFamily="34" charset="0"/>
                <a:cs typeface="Arial" panose="020B0604020202020204" pitchFamily="34" charset="0"/>
              </a:rPr>
              <a:t>Nitrifying bacteria </a:t>
            </a:r>
            <a:r>
              <a:rPr lang="en-US" altLang="en-US" sz="2800" dirty="0" smtClean="0">
                <a:latin typeface="Arial" panose="020B0604020202020204" pitchFamily="34" charset="0"/>
                <a:cs typeface="Arial" panose="020B0604020202020204" pitchFamily="34" charset="0"/>
              </a:rPr>
              <a:t>convert ammonium (NH</a:t>
            </a:r>
            <a:r>
              <a:rPr lang="en-US" altLang="en-US" sz="2800" baseline="-25000" dirty="0" smtClean="0">
                <a:latin typeface="Arial" panose="020B0604020202020204" pitchFamily="34" charset="0"/>
                <a:cs typeface="Arial" panose="020B0604020202020204" pitchFamily="34" charset="0"/>
              </a:rPr>
              <a:t>4</a:t>
            </a:r>
            <a:r>
              <a:rPr lang="en-US" altLang="en-US" sz="2800" dirty="0" smtClean="0">
                <a:latin typeface="Arial" panose="020B0604020202020204" pitchFamily="34" charset="0"/>
                <a:cs typeface="Arial" panose="020B0604020202020204" pitchFamily="34" charset="0"/>
              </a:rPr>
              <a:t>) to nitrates (NO</a:t>
            </a:r>
            <a:r>
              <a:rPr lang="en-US" altLang="en-US" sz="2800" baseline="-25000" dirty="0" smtClean="0">
                <a:latin typeface="Arial" panose="020B0604020202020204" pitchFamily="34" charset="0"/>
                <a:cs typeface="Arial" panose="020B0604020202020204" pitchFamily="34" charset="0"/>
              </a:rPr>
              <a:t>3</a:t>
            </a:r>
            <a:r>
              <a:rPr lang="en-US" altLang="en-US" sz="2800" dirty="0" smtClean="0">
                <a:latin typeface="Arial" panose="020B0604020202020204" pitchFamily="34" charset="0"/>
                <a:cs typeface="Arial" panose="020B0604020202020204" pitchFamily="34" charset="0"/>
              </a:rPr>
              <a:t>) and/or nitrites (NO</a:t>
            </a:r>
            <a:r>
              <a:rPr lang="en-US" altLang="en-US" sz="2800" baseline="-25000" dirty="0" smtClean="0">
                <a:latin typeface="Arial" panose="020B0604020202020204" pitchFamily="34" charset="0"/>
                <a:cs typeface="Arial" panose="020B0604020202020204" pitchFamily="34" charset="0"/>
              </a:rPr>
              <a:t>2</a:t>
            </a:r>
            <a:r>
              <a:rPr lang="en-US" altLang="en-US" sz="2800" dirty="0" smtClean="0">
                <a:latin typeface="Arial" panose="020B0604020202020204" pitchFamily="34" charset="0"/>
                <a:cs typeface="Arial" panose="020B0604020202020204" pitchFamily="34" charset="0"/>
              </a:rPr>
              <a:t>)</a:t>
            </a:r>
          </a:p>
          <a:p>
            <a:endParaRPr lang="en-US" altLang="en-US" sz="800" b="1" dirty="0" smtClean="0">
              <a:solidFill>
                <a:srgbClr val="1F881A"/>
              </a:solidFill>
              <a:latin typeface="Arial" panose="020B0604020202020204" pitchFamily="34" charset="0"/>
              <a:cs typeface="Arial" panose="020B0604020202020204" pitchFamily="34" charset="0"/>
            </a:endParaRPr>
          </a:p>
          <a:p>
            <a:r>
              <a:rPr lang="en-US" altLang="en-US" sz="2800" b="1" dirty="0" smtClean="0">
                <a:solidFill>
                  <a:srgbClr val="1F881A"/>
                </a:solidFill>
                <a:latin typeface="Arial" panose="020B0604020202020204" pitchFamily="34" charset="0"/>
                <a:cs typeface="Arial" panose="020B0604020202020204" pitchFamily="34" charset="0"/>
              </a:rPr>
              <a:t>Denitrification</a:t>
            </a:r>
            <a:r>
              <a:rPr lang="en-US" altLang="en-US" sz="2800" dirty="0" smtClean="0">
                <a:latin typeface="Arial" panose="020B0604020202020204" pitchFamily="34" charset="0"/>
                <a:cs typeface="Arial" panose="020B0604020202020204" pitchFamily="34" charset="0"/>
              </a:rPr>
              <a:t> – </a:t>
            </a:r>
            <a:r>
              <a:rPr lang="en-US" altLang="en-US" sz="2800" i="1" dirty="0" smtClean="0">
                <a:solidFill>
                  <a:srgbClr val="1F881A"/>
                </a:solidFill>
                <a:latin typeface="Arial" panose="020B0604020202020204" pitchFamily="34" charset="0"/>
                <a:cs typeface="Arial" panose="020B0604020202020204" pitchFamily="34" charset="0"/>
              </a:rPr>
              <a:t>Denitrifying bacteria </a:t>
            </a:r>
            <a:r>
              <a:rPr lang="en-US" altLang="en-US" sz="2800" dirty="0" smtClean="0">
                <a:latin typeface="Arial" panose="020B0604020202020204" pitchFamily="34" charset="0"/>
                <a:cs typeface="Arial" panose="020B0604020202020204" pitchFamily="34" charset="0"/>
              </a:rPr>
              <a:t>convert ammonia, nitrates, or nitrites back into atmospheric N</a:t>
            </a:r>
            <a:r>
              <a:rPr lang="en-US" altLang="en-US" sz="2800" baseline="-25000" dirty="0" smtClean="0">
                <a:latin typeface="Arial" panose="020B0604020202020204" pitchFamily="34" charset="0"/>
                <a:cs typeface="Arial" panose="020B0604020202020204" pitchFamily="34" charset="0"/>
              </a:rPr>
              <a:t>2</a:t>
            </a:r>
            <a:endParaRPr lang="en-US" altLang="en-US" sz="2800" dirty="0" smtClean="0">
              <a:latin typeface="Arial" panose="020B0604020202020204" pitchFamily="34" charset="0"/>
              <a:cs typeface="Arial" panose="020B0604020202020204" pitchFamily="34" charset="0"/>
            </a:endParaRPr>
          </a:p>
          <a:p>
            <a:endParaRPr lang="en-US" altLang="en-US" sz="800" b="1" dirty="0" smtClean="0">
              <a:solidFill>
                <a:srgbClr val="1F881A"/>
              </a:solidFill>
              <a:latin typeface="Arial" panose="020B0604020202020204" pitchFamily="34" charset="0"/>
              <a:cs typeface="Arial" panose="020B0604020202020204" pitchFamily="34" charset="0"/>
            </a:endParaRPr>
          </a:p>
          <a:p>
            <a:r>
              <a:rPr lang="en-US" altLang="en-US" sz="2800" b="1" dirty="0" smtClean="0">
                <a:solidFill>
                  <a:srgbClr val="1F881A"/>
                </a:solidFill>
                <a:latin typeface="Arial" panose="020B0604020202020204" pitchFamily="34" charset="0"/>
                <a:cs typeface="Arial" panose="020B0604020202020204" pitchFamily="34" charset="0"/>
              </a:rPr>
              <a:t>Ammonification</a:t>
            </a:r>
            <a:r>
              <a:rPr lang="en-US" altLang="en-US" sz="2800" dirty="0" smtClean="0">
                <a:latin typeface="Arial" panose="020B0604020202020204" pitchFamily="34" charset="0"/>
                <a:cs typeface="Arial" panose="020B0604020202020204" pitchFamily="34" charset="0"/>
              </a:rPr>
              <a:t> – Decomposers convert </a:t>
            </a:r>
            <a:r>
              <a:rPr lang="en-US" altLang="en-US" sz="2800" dirty="0" err="1" smtClean="0">
                <a:latin typeface="Arial" panose="020B0604020202020204" pitchFamily="34" charset="0"/>
                <a:cs typeface="Arial" panose="020B0604020202020204" pitchFamily="34" charset="0"/>
              </a:rPr>
              <a:t>ditritus</a:t>
            </a:r>
            <a:r>
              <a:rPr lang="en-US" altLang="en-US" sz="2800" dirty="0" smtClean="0">
                <a:latin typeface="Arial" panose="020B0604020202020204" pitchFamily="34" charset="0"/>
                <a:cs typeface="Arial" panose="020B0604020202020204" pitchFamily="34" charset="0"/>
              </a:rPr>
              <a:t> into ammonia or ammonium</a:t>
            </a:r>
          </a:p>
        </p:txBody>
      </p:sp>
      <p:sp>
        <p:nvSpPr>
          <p:cNvPr id="5"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Nitrogen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507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Ecosystems</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726996" y="3230829"/>
            <a:ext cx="5238750" cy="3495675"/>
          </a:xfrm>
          <a:prstGeom prst="rect">
            <a:avLst/>
          </a:prstGeom>
        </p:spPr>
      </p:pic>
      <p:sp>
        <p:nvSpPr>
          <p:cNvPr id="7" name="Content Placeholder 5"/>
          <p:cNvSpPr txBox="1">
            <a:spLocks/>
          </p:cNvSpPr>
          <p:nvPr/>
        </p:nvSpPr>
        <p:spPr>
          <a:xfrm>
            <a:off x="128528" y="1531711"/>
            <a:ext cx="9044349" cy="1699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chemeClr val="tx1"/>
              </a:buClr>
            </a:pPr>
            <a:r>
              <a:rPr lang="en-US" sz="3200" b="1" dirty="0" smtClean="0">
                <a:solidFill>
                  <a:srgbClr val="64A03C"/>
                </a:solidFill>
                <a:latin typeface="Arial" panose="020B0604020202020204" pitchFamily="34" charset="0"/>
                <a:cs typeface="Arial" panose="020B0604020202020204" pitchFamily="34" charset="0"/>
              </a:rPr>
              <a:t>Ecosystem</a:t>
            </a:r>
            <a:r>
              <a:rPr lang="en-US" sz="3200" dirty="0" smtClean="0">
                <a:latin typeface="Arial" panose="020B0604020202020204" pitchFamily="34" charset="0"/>
                <a:cs typeface="Arial" panose="020B0604020202020204" pitchFamily="34" charset="0"/>
              </a:rPr>
              <a:t> – A system containing living (biotic) and nonliving (abiotic) components</a:t>
            </a:r>
          </a:p>
          <a:p>
            <a:pPr lvl="1">
              <a:spcBef>
                <a:spcPts val="600"/>
              </a:spcBef>
              <a:buClr>
                <a:schemeClr val="tx1"/>
              </a:buClr>
            </a:pPr>
            <a:r>
              <a:rPr lang="en-US" sz="2800" dirty="0" smtClean="0">
                <a:latin typeface="Arial" panose="020B0604020202020204" pitchFamily="34" charset="0"/>
                <a:cs typeface="Arial" panose="020B0604020202020204" pitchFamily="34" charset="0"/>
              </a:rPr>
              <a:t>Range in size from small to very large</a:t>
            </a:r>
          </a:p>
        </p:txBody>
      </p:sp>
      <p:sp>
        <p:nvSpPr>
          <p:cNvPr id="8" name="Content Placeholder 5"/>
          <p:cNvSpPr txBox="1">
            <a:spLocks/>
          </p:cNvSpPr>
          <p:nvPr/>
        </p:nvSpPr>
        <p:spPr>
          <a:xfrm>
            <a:off x="128528" y="3049605"/>
            <a:ext cx="3396344" cy="34474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600"/>
              </a:spcBef>
              <a:buClr>
                <a:schemeClr val="tx1"/>
              </a:buClr>
            </a:pPr>
            <a:r>
              <a:rPr lang="en-US" sz="2800" dirty="0" smtClean="0">
                <a:latin typeface="Arial" panose="020B0604020202020204" pitchFamily="34" charset="0"/>
                <a:cs typeface="Arial" panose="020B0604020202020204" pitchFamily="34" charset="0"/>
              </a:rPr>
              <a:t>No clear boundaries – blend together to make the  </a:t>
            </a:r>
            <a:r>
              <a:rPr lang="en-US" sz="2800" b="1" dirty="0" smtClean="0">
                <a:solidFill>
                  <a:srgbClr val="64A03C"/>
                </a:solidFill>
                <a:latin typeface="Arial" panose="020B0604020202020204" pitchFamily="34" charset="0"/>
                <a:cs typeface="Arial" panose="020B0604020202020204" pitchFamily="34" charset="0"/>
              </a:rPr>
              <a:t>biosphere</a:t>
            </a:r>
            <a:r>
              <a:rPr lang="en-US" sz="2800" dirty="0" smtClean="0">
                <a:latin typeface="Arial" panose="020B0604020202020204" pitchFamily="34" charset="0"/>
                <a:cs typeface="Arial" panose="020B0604020202020204" pitchFamily="34" charset="0"/>
              </a:rPr>
              <a:t> (combination of all ecosystems)</a:t>
            </a:r>
          </a:p>
        </p:txBody>
      </p:sp>
    </p:spTree>
    <p:extLst>
      <p:ext uri="{BB962C8B-B14F-4D97-AF65-F5344CB8AC3E}">
        <p14:creationId xmlns:p14="http://schemas.microsoft.com/office/powerpoint/2010/main" val="644622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 descr="nitrogen fixation"/>
          <p:cNvPicPr>
            <a:picLocks noChangeAspect="1" noChangeArrowheads="1"/>
          </p:cNvPicPr>
          <p:nvPr/>
        </p:nvPicPr>
        <p:blipFill>
          <a:blip r:embed="rId2">
            <a:extLst>
              <a:ext uri="{28A0092B-C50C-407E-A947-70E740481C1C}">
                <a14:useLocalDpi xmlns:a14="http://schemas.microsoft.com/office/drawing/2010/main" val="0"/>
              </a:ext>
            </a:extLst>
          </a:blip>
          <a:srcRect b="5476"/>
          <a:stretch>
            <a:fillRect/>
          </a:stretch>
        </p:blipFill>
        <p:spPr bwMode="auto">
          <a:xfrm>
            <a:off x="0" y="1905000"/>
            <a:ext cx="9144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Nitrogen Cycle: A Closer Look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4009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1" descr="0320"/>
          <p:cNvPicPr>
            <a:picLocks noChangeAspect="1" noChangeArrowheads="1"/>
          </p:cNvPicPr>
          <p:nvPr/>
        </p:nvPicPr>
        <p:blipFill>
          <a:blip r:embed="rId3">
            <a:extLst>
              <a:ext uri="{28A0092B-C50C-407E-A947-70E740481C1C}">
                <a14:useLocalDpi xmlns:a14="http://schemas.microsoft.com/office/drawing/2010/main" val="0"/>
              </a:ext>
            </a:extLst>
          </a:blip>
          <a:srcRect b="2817"/>
          <a:stretch>
            <a:fillRect/>
          </a:stretch>
        </p:blipFill>
        <p:spPr bwMode="auto">
          <a:xfrm>
            <a:off x="5383213" y="2362200"/>
            <a:ext cx="3684587"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txBox="1">
            <a:spLocks noChangeArrowheads="1"/>
          </p:cNvSpPr>
          <p:nvPr/>
        </p:nvSpPr>
        <p:spPr bwMode="auto">
          <a:xfrm>
            <a:off x="180975" y="1219200"/>
            <a:ext cx="82772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1F881A"/>
              </a:buClr>
              <a:buFont typeface="Wingdings" panose="05000000000000000000" pitchFamily="2" charset="2"/>
              <a:buChar char="§"/>
            </a:pPr>
            <a:r>
              <a:rPr lang="en-US" altLang="en-US" sz="2800" dirty="0"/>
              <a:t>Humans alter the nitrogen cycle by:</a:t>
            </a:r>
          </a:p>
          <a:p>
            <a:pPr lvl="1" eaLnBrk="1" hangingPunct="1">
              <a:spcBef>
                <a:spcPct val="20000"/>
              </a:spcBef>
              <a:buClr>
                <a:srgbClr val="1F881A"/>
              </a:buClr>
              <a:buFont typeface="Times" panose="02020603050405020304" pitchFamily="18" charset="0"/>
              <a:buChar char="•"/>
            </a:pPr>
            <a:r>
              <a:rPr lang="en-US" altLang="en-US" sz="2600" dirty="0"/>
              <a:t>Adding gases that contribute to acid rain </a:t>
            </a:r>
          </a:p>
          <a:p>
            <a:pPr marL="1257300" lvl="2" indent="-342900" eaLnBrk="1" hangingPunct="1">
              <a:spcBef>
                <a:spcPct val="20000"/>
              </a:spcBef>
              <a:buClr>
                <a:srgbClr val="1F881A"/>
              </a:buClr>
              <a:buFont typeface="Arial" panose="020B0604020202020204" pitchFamily="34" charset="0"/>
              <a:buChar char="–"/>
            </a:pPr>
            <a:r>
              <a:rPr lang="en-US" altLang="en-US" dirty="0"/>
              <a:t>NO and N</a:t>
            </a:r>
            <a:r>
              <a:rPr lang="en-US" altLang="en-US" baseline="-25000" dirty="0"/>
              <a:t>2</a:t>
            </a:r>
            <a:r>
              <a:rPr lang="en-US" altLang="en-US" dirty="0"/>
              <a:t>O </a:t>
            </a:r>
          </a:p>
          <a:p>
            <a:pPr lvl="1" eaLnBrk="1" hangingPunct="1">
              <a:spcBef>
                <a:spcPct val="20000"/>
              </a:spcBef>
              <a:buClr>
                <a:srgbClr val="1F881A"/>
              </a:buClr>
              <a:buFont typeface="Times" panose="02020603050405020304" pitchFamily="18" charset="0"/>
              <a:buChar char="•"/>
            </a:pPr>
            <a:endParaRPr lang="en-US" altLang="en-US" sz="2600" dirty="0"/>
          </a:p>
        </p:txBody>
      </p:sp>
      <p:sp>
        <p:nvSpPr>
          <p:cNvPr id="56325" name="Rectangle 3"/>
          <p:cNvSpPr>
            <a:spLocks noGrp="1" noChangeArrowheads="1"/>
          </p:cNvSpPr>
          <p:nvPr>
            <p:ph type="body" idx="4294967295"/>
          </p:nvPr>
        </p:nvSpPr>
        <p:spPr>
          <a:xfrm>
            <a:off x="180975" y="2590800"/>
            <a:ext cx="5305425" cy="3962400"/>
          </a:xfrm>
        </p:spPr>
        <p:txBody>
          <a:bodyPr>
            <a:normAutofit/>
          </a:bodyPr>
          <a:lstStyle/>
          <a:p>
            <a:pPr>
              <a:buClr>
                <a:srgbClr val="64A03C"/>
              </a:buClr>
            </a:pPr>
            <a:r>
              <a:rPr lang="en-US" altLang="en-US" sz="2800" dirty="0" smtClean="0">
                <a:latin typeface="Arial" panose="020B0604020202020204" pitchFamily="34" charset="0"/>
                <a:cs typeface="Arial" panose="020B0604020202020204" pitchFamily="34" charset="0"/>
              </a:rPr>
              <a:t>Contaminating bodies of water with excess nitrates from inorganic fertilizers</a:t>
            </a:r>
          </a:p>
          <a:p>
            <a:pPr lvl="1">
              <a:buClr>
                <a:srgbClr val="64A03C"/>
              </a:buClr>
              <a:buFont typeface="Arial" panose="020B0604020202020204" pitchFamily="34" charset="0"/>
              <a:buChar char="•"/>
            </a:pPr>
            <a:r>
              <a:rPr lang="en-US" altLang="en-US" sz="2400" dirty="0" smtClean="0">
                <a:latin typeface="Arial" panose="020B0604020202020204" pitchFamily="34" charset="0"/>
                <a:cs typeface="Arial" panose="020B0604020202020204" pitchFamily="34" charset="0"/>
              </a:rPr>
              <a:t>Humans fix more nitrogen than all natural sources combined</a:t>
            </a:r>
          </a:p>
          <a:p>
            <a:pPr>
              <a:buClr>
                <a:srgbClr val="64A03C"/>
              </a:buClr>
            </a:pPr>
            <a:r>
              <a:rPr lang="en-US" altLang="en-US" sz="2800" dirty="0" smtClean="0">
                <a:latin typeface="Arial" panose="020B0604020202020204" pitchFamily="34" charset="0"/>
                <a:cs typeface="Arial" panose="020B0604020202020204" pitchFamily="34" charset="0"/>
              </a:rPr>
              <a:t>Adding nitrogen to the troposphere through deforestation</a:t>
            </a:r>
          </a:p>
          <a:p>
            <a:pPr>
              <a:buClr>
                <a:srgbClr val="64A03C"/>
              </a:buClr>
            </a:pPr>
            <a:r>
              <a:rPr lang="en-US" altLang="en-US" sz="2800" dirty="0" smtClean="0">
                <a:latin typeface="Arial" panose="020B0604020202020204" pitchFamily="34" charset="0"/>
                <a:cs typeface="Arial" panose="020B0604020202020204" pitchFamily="34" charset="0"/>
              </a:rPr>
              <a:t>Remove nitrogen from topsoil</a:t>
            </a:r>
          </a:p>
        </p:txBody>
      </p:sp>
      <p:sp>
        <p:nvSpPr>
          <p:cNvPr id="6" name="Title 1"/>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sz="4100" dirty="0" smtClean="0">
                <a:latin typeface="Arial" panose="020B0604020202020204" pitchFamily="34" charset="0"/>
                <a:cs typeface="Arial" panose="020B0604020202020204" pitchFamily="34" charset="0"/>
              </a:rPr>
              <a:t>Human Impacts on the Nitrogen Cycle</a:t>
            </a:r>
            <a:endParaRPr lang="en-US" sz="4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29460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1" descr="0319"/>
          <p:cNvPicPr>
            <a:picLocks noChangeAspect="1" noChangeArrowheads="1"/>
          </p:cNvPicPr>
          <p:nvPr/>
        </p:nvPicPr>
        <p:blipFill>
          <a:blip r:embed="rId3">
            <a:extLst>
              <a:ext uri="{28A0092B-C50C-407E-A947-70E740481C1C}">
                <a14:useLocalDpi xmlns:a14="http://schemas.microsoft.com/office/drawing/2010/main" val="0"/>
              </a:ext>
            </a:extLst>
          </a:blip>
          <a:srcRect b="4086"/>
          <a:stretch>
            <a:fillRect/>
          </a:stretch>
        </p:blipFill>
        <p:spPr bwMode="auto">
          <a:xfrm>
            <a:off x="685800" y="1173163"/>
            <a:ext cx="77724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Nitrogen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922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5129" b="4653"/>
          <a:stretch/>
        </p:blipFill>
        <p:spPr>
          <a:xfrm>
            <a:off x="130760" y="1298875"/>
            <a:ext cx="5557775" cy="5503242"/>
          </a:xfrm>
          <a:prstGeom prst="rect">
            <a:avLst/>
          </a:prstGeom>
        </p:spPr>
      </p:pic>
      <p:sp>
        <p:nvSpPr>
          <p:cNvPr id="6" name="TextBox 5"/>
          <p:cNvSpPr txBox="1"/>
          <p:nvPr/>
        </p:nvSpPr>
        <p:spPr>
          <a:xfrm>
            <a:off x="5802721" y="1549126"/>
            <a:ext cx="3302781" cy="5016758"/>
          </a:xfrm>
          <a:prstGeom prst="rect">
            <a:avLst/>
          </a:prstGeom>
          <a:noFill/>
        </p:spPr>
        <p:txBody>
          <a:bodyPr wrap="square" rtlCol="0">
            <a:spAutoFit/>
          </a:bodyPr>
          <a:lstStyle/>
          <a:p>
            <a:r>
              <a:rPr lang="en-US" sz="2000" b="1" dirty="0">
                <a:solidFill>
                  <a:srgbClr val="010001"/>
                </a:solidFill>
                <a:latin typeface="Arial"/>
                <a:cs typeface="Arial"/>
              </a:rPr>
              <a:t>The phosphorus cycle. </a:t>
            </a:r>
            <a:r>
              <a:rPr lang="en-US" sz="2000" dirty="0">
                <a:solidFill>
                  <a:srgbClr val="010001"/>
                </a:solidFill>
                <a:latin typeface="Arial"/>
                <a:cs typeface="Arial"/>
              </a:rPr>
              <a:t>The phosphorus cycle begins with the weathering or mining of phosphate rocks and use of phosphate fertilizer, which releases phosphorus into the soil</a:t>
            </a:r>
          </a:p>
          <a:p>
            <a:r>
              <a:rPr lang="en-US" sz="2000" dirty="0">
                <a:solidFill>
                  <a:srgbClr val="010001"/>
                </a:solidFill>
                <a:latin typeface="Arial"/>
                <a:cs typeface="Arial"/>
              </a:rPr>
              <a:t>and water. This phosphorus can be used by producers and subsequently moves through the food web. In water, phosphorus can precipitate out of solution and form sediments, which over time are transformed into new phosphate rocks.</a:t>
            </a:r>
          </a:p>
        </p:txBody>
      </p:sp>
      <p:sp>
        <p:nvSpPr>
          <p:cNvPr id="7"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Phosphorus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429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http://vincejtremante.tripod.com/images/phosphorus.jpg"/>
          <p:cNvPicPr>
            <a:picLocks noChangeAspect="1" noChangeArrowheads="1"/>
          </p:cNvPicPr>
          <p:nvPr/>
        </p:nvPicPr>
        <p:blipFill>
          <a:blip r:embed="rId2">
            <a:extLst>
              <a:ext uri="{28A0092B-C50C-407E-A947-70E740481C1C}">
                <a14:useLocalDpi xmlns:a14="http://schemas.microsoft.com/office/drawing/2010/main" val="0"/>
              </a:ext>
            </a:extLst>
          </a:blip>
          <a:srcRect t="3448"/>
          <a:stretch>
            <a:fillRect/>
          </a:stretch>
        </p:blipFill>
        <p:spPr bwMode="auto">
          <a:xfrm>
            <a:off x="1388394" y="1280625"/>
            <a:ext cx="6367212" cy="54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Phosphorus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42005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idx="4294967295"/>
          </p:nvPr>
        </p:nvSpPr>
        <p:spPr>
          <a:xfrm>
            <a:off x="371375" y="1333900"/>
            <a:ext cx="8458200" cy="5181600"/>
          </a:xfrm>
        </p:spPr>
        <p:txBody>
          <a:bodyPr>
            <a:noAutofit/>
          </a:bodyPr>
          <a:lstStyle/>
          <a:p>
            <a:pPr eaLnBrk="1" hangingPunct="1"/>
            <a:r>
              <a:rPr lang="en-US" altLang="en-US" sz="3200" dirty="0" smtClean="0">
                <a:latin typeface="Arial" panose="020B0604020202020204" pitchFamily="34" charset="0"/>
                <a:cs typeface="Arial" panose="020B0604020202020204" pitchFamily="34" charset="0"/>
              </a:rPr>
              <a:t>Cycles through water, the earth’s crust, and living organisms</a:t>
            </a:r>
          </a:p>
          <a:p>
            <a:pPr lvl="1"/>
            <a:r>
              <a:rPr lang="en-US" altLang="en-US" sz="2800" dirty="0" smtClean="0">
                <a:latin typeface="Arial" panose="020B0604020202020204" pitchFamily="34" charset="0"/>
                <a:cs typeface="Arial" panose="020B0604020202020204" pitchFamily="34" charset="0"/>
              </a:rPr>
              <a:t>(</a:t>
            </a:r>
            <a:r>
              <a:rPr lang="en-US" altLang="en-US" sz="2800" i="1" u="sng" dirty="0" smtClean="0">
                <a:latin typeface="Arial" panose="020B0604020202020204" pitchFamily="34" charset="0"/>
                <a:cs typeface="Arial" panose="020B0604020202020204" pitchFamily="34" charset="0"/>
              </a:rPr>
              <a:t>NOT</a:t>
            </a:r>
            <a:r>
              <a:rPr lang="en-US" altLang="en-US" sz="2800" i="1" dirty="0" smtClean="0">
                <a:latin typeface="Arial" panose="020B0604020202020204" pitchFamily="34" charset="0"/>
                <a:cs typeface="Arial" panose="020B0604020202020204" pitchFamily="34" charset="0"/>
              </a:rPr>
              <a:t> the atmosphere like the others</a:t>
            </a:r>
            <a:r>
              <a:rPr lang="en-US" altLang="en-US" sz="2800" dirty="0" smtClean="0">
                <a:latin typeface="Arial" panose="020B0604020202020204" pitchFamily="34" charset="0"/>
                <a:cs typeface="Arial" panose="020B0604020202020204" pitchFamily="34" charset="0"/>
              </a:rPr>
              <a:t>)</a:t>
            </a:r>
          </a:p>
          <a:p>
            <a:pPr eaLnBrk="1" hangingPunct="1"/>
            <a:r>
              <a:rPr lang="en-US" altLang="en-US" sz="3200" dirty="0" smtClean="0">
                <a:latin typeface="Arial" panose="020B0604020202020204" pitchFamily="34" charset="0"/>
                <a:cs typeface="Arial" panose="020B0604020202020204" pitchFamily="34" charset="0"/>
              </a:rPr>
              <a:t>May be limiting factor for plant growth</a:t>
            </a:r>
          </a:p>
          <a:p>
            <a:pPr eaLnBrk="1" hangingPunct="1"/>
            <a:r>
              <a:rPr lang="en-US" altLang="en-US" sz="3200" dirty="0" smtClean="0">
                <a:latin typeface="Arial" panose="020B0604020202020204" pitchFamily="34" charset="0"/>
                <a:cs typeface="Arial" panose="020B0604020202020204" pitchFamily="34" charset="0"/>
              </a:rPr>
              <a:t>Humans alter the phosphorus cycle by:</a:t>
            </a:r>
          </a:p>
          <a:p>
            <a:pPr lvl="1" eaLnBrk="1" hangingPunct="1"/>
            <a:r>
              <a:rPr lang="en-US" altLang="en-US" sz="2800" dirty="0" smtClean="0">
                <a:latin typeface="Arial" panose="020B0604020202020204" pitchFamily="34" charset="0"/>
                <a:cs typeface="Arial" panose="020B0604020202020204" pitchFamily="34" charset="0"/>
              </a:rPr>
              <a:t>We remove large amounts of phosphate from the earth to make fertilizer.</a:t>
            </a:r>
          </a:p>
          <a:p>
            <a:pPr lvl="1" eaLnBrk="1" hangingPunct="1"/>
            <a:r>
              <a:rPr lang="en-US" altLang="en-US" sz="2800" dirty="0" smtClean="0">
                <a:latin typeface="Arial" panose="020B0604020202020204" pitchFamily="34" charset="0"/>
                <a:cs typeface="Arial" panose="020B0604020202020204" pitchFamily="34" charset="0"/>
              </a:rPr>
              <a:t>We reduce phosphorous in tropical soils by clearing forests.</a:t>
            </a:r>
          </a:p>
          <a:p>
            <a:pPr lvl="1" eaLnBrk="1" hangingPunct="1"/>
            <a:r>
              <a:rPr lang="en-US" altLang="en-US" sz="2800" dirty="0" smtClean="0">
                <a:latin typeface="Arial" panose="020B0604020202020204" pitchFamily="34" charset="0"/>
                <a:cs typeface="Arial" panose="020B0604020202020204" pitchFamily="34" charset="0"/>
              </a:rPr>
              <a:t>We add excess phosphates to aquatic systems from runoff of animal wastes and fertilizers.</a:t>
            </a:r>
          </a:p>
        </p:txBody>
      </p:sp>
      <p:sp>
        <p:nvSpPr>
          <p:cNvPr id="4" name="Title 1"/>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sz="3800" dirty="0" smtClean="0">
                <a:latin typeface="Arial" panose="020B0604020202020204" pitchFamily="34" charset="0"/>
                <a:cs typeface="Arial" panose="020B0604020202020204" pitchFamily="34" charset="0"/>
              </a:rPr>
              <a:t>Human Impacts on the Phosphorus Cycle</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674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1" descr="0321"/>
          <p:cNvPicPr>
            <a:picLocks noChangeAspect="1" noChangeArrowheads="1"/>
          </p:cNvPicPr>
          <p:nvPr/>
        </p:nvPicPr>
        <p:blipFill>
          <a:blip r:embed="rId3">
            <a:extLst>
              <a:ext uri="{28A0092B-C50C-407E-A947-70E740481C1C}">
                <a14:useLocalDpi xmlns:a14="http://schemas.microsoft.com/office/drawing/2010/main" val="0"/>
              </a:ext>
            </a:extLst>
          </a:blip>
          <a:srcRect b="7579"/>
          <a:stretch>
            <a:fillRect/>
          </a:stretch>
        </p:blipFill>
        <p:spPr bwMode="auto">
          <a:xfrm>
            <a:off x="505326" y="1287236"/>
            <a:ext cx="8133348" cy="557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Phosphorus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0394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289" b="4955"/>
          <a:stretch/>
        </p:blipFill>
        <p:spPr>
          <a:xfrm>
            <a:off x="276955" y="1261142"/>
            <a:ext cx="5527082" cy="5525720"/>
          </a:xfrm>
          <a:prstGeom prst="rect">
            <a:avLst/>
          </a:prstGeom>
        </p:spPr>
      </p:pic>
      <p:sp>
        <p:nvSpPr>
          <p:cNvPr id="5" name="TextBox 4"/>
          <p:cNvSpPr txBox="1"/>
          <p:nvPr/>
        </p:nvSpPr>
        <p:spPr>
          <a:xfrm>
            <a:off x="5948413" y="1298873"/>
            <a:ext cx="3089046" cy="5355312"/>
          </a:xfrm>
          <a:prstGeom prst="rect">
            <a:avLst/>
          </a:prstGeom>
          <a:noFill/>
        </p:spPr>
        <p:txBody>
          <a:bodyPr wrap="square" rtlCol="0">
            <a:spAutoFit/>
          </a:bodyPr>
          <a:lstStyle/>
          <a:p>
            <a:r>
              <a:rPr lang="en-US" b="1" dirty="0">
                <a:solidFill>
                  <a:srgbClr val="010001"/>
                </a:solidFill>
                <a:latin typeface="Arial"/>
                <a:cs typeface="Arial"/>
              </a:rPr>
              <a:t>The sulfur cycle. </a:t>
            </a:r>
            <a:r>
              <a:rPr lang="en-US" dirty="0">
                <a:solidFill>
                  <a:srgbClr val="010001"/>
                </a:solidFill>
                <a:latin typeface="Arial"/>
                <a:cs typeface="Arial"/>
              </a:rPr>
              <a:t>Most sulfur exists as rocks. As these rocks are weathered over time, they release sulfate ions (SO</a:t>
            </a:r>
            <a:r>
              <a:rPr lang="en-US" baseline="-25000" dirty="0">
                <a:solidFill>
                  <a:srgbClr val="010001"/>
                </a:solidFill>
                <a:latin typeface="Arial"/>
                <a:cs typeface="Arial"/>
              </a:rPr>
              <a:t>4</a:t>
            </a:r>
            <a:r>
              <a:rPr lang="en-US" baseline="30000" dirty="0">
                <a:solidFill>
                  <a:srgbClr val="010001"/>
                </a:solidFill>
                <a:latin typeface="Arial"/>
                <a:cs typeface="Arial"/>
              </a:rPr>
              <a:t>2−</a:t>
            </a:r>
            <a:r>
              <a:rPr lang="en-US" dirty="0">
                <a:solidFill>
                  <a:srgbClr val="010001"/>
                </a:solidFill>
                <a:latin typeface="Arial"/>
                <a:cs typeface="Arial"/>
              </a:rPr>
              <a:t> ) that producers can take up and assimilate. This assimilated sulfur then passes through the food web. Volcanoes, the burning of fossil fuels, and the mining of copper put sulfur dioxide (SO</a:t>
            </a:r>
            <a:r>
              <a:rPr lang="en-US" baseline="-25000" dirty="0">
                <a:solidFill>
                  <a:srgbClr val="010001"/>
                </a:solidFill>
                <a:latin typeface="Arial"/>
                <a:cs typeface="Arial"/>
              </a:rPr>
              <a:t>2</a:t>
            </a:r>
            <a:r>
              <a:rPr lang="en-US" dirty="0">
                <a:solidFill>
                  <a:srgbClr val="010001"/>
                </a:solidFill>
                <a:latin typeface="Arial"/>
                <a:cs typeface="Arial"/>
              </a:rPr>
              <a:t>) into the atmosphere. In the atmosphere, sulfur dioxide combines with water to form sulfuric acid (H</a:t>
            </a:r>
            <a:r>
              <a:rPr lang="en-US" baseline="-25000" dirty="0">
                <a:solidFill>
                  <a:srgbClr val="010001"/>
                </a:solidFill>
                <a:latin typeface="Arial"/>
                <a:cs typeface="Arial"/>
              </a:rPr>
              <a:t>2</a:t>
            </a:r>
            <a:r>
              <a:rPr lang="en-US" dirty="0">
                <a:solidFill>
                  <a:srgbClr val="010001"/>
                </a:solidFill>
                <a:latin typeface="Arial"/>
                <a:cs typeface="Arial"/>
              </a:rPr>
              <a:t>SO</a:t>
            </a:r>
            <a:r>
              <a:rPr lang="en-US" baseline="-25000" dirty="0">
                <a:solidFill>
                  <a:srgbClr val="010001"/>
                </a:solidFill>
                <a:latin typeface="Arial"/>
                <a:cs typeface="Arial"/>
              </a:rPr>
              <a:t>4</a:t>
            </a:r>
            <a:r>
              <a:rPr lang="en-US" dirty="0">
                <a:solidFill>
                  <a:srgbClr val="010001"/>
                </a:solidFill>
                <a:latin typeface="Arial"/>
                <a:cs typeface="Arial"/>
              </a:rPr>
              <a:t>). This</a:t>
            </a:r>
          </a:p>
          <a:p>
            <a:r>
              <a:rPr lang="en-US" dirty="0">
                <a:solidFill>
                  <a:srgbClr val="010001"/>
                </a:solidFill>
                <a:latin typeface="Arial"/>
                <a:cs typeface="Arial"/>
              </a:rPr>
              <a:t>sulfuric acid is carried back to Earth when it rains or snows.</a:t>
            </a:r>
          </a:p>
        </p:txBody>
      </p:sp>
      <p:sp>
        <p:nvSpPr>
          <p:cNvPr id="6"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Sulfur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794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http://media-2.web.britannica.com/eb-media/37/112537-050-7F7829C5.jpg"/>
          <p:cNvPicPr>
            <a:picLocks noChangeAspect="1" noChangeArrowheads="1"/>
          </p:cNvPicPr>
          <p:nvPr/>
        </p:nvPicPr>
        <p:blipFill>
          <a:blip r:embed="rId2">
            <a:extLst>
              <a:ext uri="{28A0092B-C50C-407E-A947-70E740481C1C}">
                <a14:useLocalDpi xmlns:a14="http://schemas.microsoft.com/office/drawing/2010/main" val="0"/>
              </a:ext>
            </a:extLst>
          </a:blip>
          <a:srcRect b="2950"/>
          <a:stretch>
            <a:fillRect/>
          </a:stretch>
        </p:blipFill>
        <p:spPr bwMode="auto">
          <a:xfrm>
            <a:off x="1159295" y="1267325"/>
            <a:ext cx="6825410" cy="551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Sulfur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25231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4294967295"/>
          </p:nvPr>
        </p:nvSpPr>
        <p:spPr>
          <a:xfrm>
            <a:off x="152400" y="1742173"/>
            <a:ext cx="8991600" cy="3330341"/>
          </a:xfrm>
        </p:spPr>
        <p:txBody>
          <a:bodyPr>
            <a:normAutofit/>
          </a:bodyPr>
          <a:lstStyle/>
          <a:p>
            <a:pPr eaLnBrk="1" hangingPunct="1"/>
            <a:r>
              <a:rPr lang="en-US" altLang="en-US" sz="3200" dirty="0" smtClean="0">
                <a:latin typeface="Arial" panose="020B0604020202020204" pitchFamily="34" charset="0"/>
                <a:cs typeface="Arial" panose="020B0604020202020204" pitchFamily="34" charset="0"/>
              </a:rPr>
              <a:t>Humans alter the sulfur cycle by adding sulfur dioxide to the atmosphere through:</a:t>
            </a:r>
          </a:p>
          <a:p>
            <a:pPr lvl="1" eaLnBrk="1" hangingPunct="1"/>
            <a:r>
              <a:rPr lang="en-US" altLang="en-US" sz="2800" dirty="0" smtClean="0">
                <a:latin typeface="Arial" panose="020B0604020202020204" pitchFamily="34" charset="0"/>
                <a:cs typeface="Arial" panose="020B0604020202020204" pitchFamily="34" charset="0"/>
              </a:rPr>
              <a:t>Burning sulfur-containing coal and oil</a:t>
            </a:r>
          </a:p>
          <a:p>
            <a:pPr lvl="1" eaLnBrk="1" hangingPunct="1"/>
            <a:r>
              <a:rPr lang="en-US" altLang="en-US" sz="2800" dirty="0" smtClean="0">
                <a:latin typeface="Arial" panose="020B0604020202020204" pitchFamily="34" charset="0"/>
                <a:cs typeface="Arial" panose="020B0604020202020204" pitchFamily="34" charset="0"/>
              </a:rPr>
              <a:t>Refining sulfur-containing petroleum</a:t>
            </a:r>
          </a:p>
          <a:p>
            <a:pPr lvl="1" eaLnBrk="1" hangingPunct="1"/>
            <a:r>
              <a:rPr lang="en-US" altLang="en-US" sz="2800" dirty="0" smtClean="0">
                <a:latin typeface="Arial" panose="020B0604020202020204" pitchFamily="34" charset="0"/>
                <a:cs typeface="Arial" panose="020B0604020202020204" pitchFamily="34" charset="0"/>
              </a:rPr>
              <a:t>Smelting sulfur-containing metallic mineral ores</a:t>
            </a:r>
          </a:p>
          <a:p>
            <a:pPr lvl="1" eaLnBrk="1" hangingPunct="1"/>
            <a:r>
              <a:rPr lang="en-US" altLang="en-US" sz="2800" dirty="0" smtClean="0">
                <a:latin typeface="Arial" panose="020B0604020202020204" pitchFamily="34" charset="0"/>
                <a:cs typeface="Arial" panose="020B0604020202020204" pitchFamily="34" charset="0"/>
              </a:rPr>
              <a:t>These can all lead to acid rain </a:t>
            </a:r>
          </a:p>
          <a:p>
            <a:pPr lvl="2" eaLnBrk="1" hangingPunct="1"/>
            <a:r>
              <a:rPr lang="en-US" altLang="en-US" sz="2400" dirty="0" smtClean="0">
                <a:latin typeface="Arial" panose="020B0604020202020204" pitchFamily="34" charset="0"/>
                <a:cs typeface="Arial" panose="020B0604020202020204" pitchFamily="34" charset="0"/>
              </a:rPr>
              <a:t>Sulfuric acid (H</a:t>
            </a:r>
            <a:r>
              <a:rPr lang="en-US" altLang="en-US" sz="2400" baseline="-25000" dirty="0" smtClean="0">
                <a:latin typeface="Arial" panose="020B0604020202020204" pitchFamily="34" charset="0"/>
                <a:cs typeface="Arial" panose="020B0604020202020204" pitchFamily="34" charset="0"/>
              </a:rPr>
              <a:t>2</a:t>
            </a:r>
            <a:r>
              <a:rPr lang="en-US" altLang="en-US" sz="2400" dirty="0" smtClean="0">
                <a:latin typeface="Arial" panose="020B0604020202020204" pitchFamily="34" charset="0"/>
                <a:cs typeface="Arial" panose="020B0604020202020204" pitchFamily="34" charset="0"/>
              </a:rPr>
              <a:t>SO</a:t>
            </a:r>
            <a:r>
              <a:rPr lang="en-US" altLang="en-US" sz="2400" baseline="-25000" dirty="0" smtClean="0">
                <a:latin typeface="Arial" panose="020B0604020202020204" pitchFamily="34" charset="0"/>
                <a:cs typeface="Arial" panose="020B0604020202020204" pitchFamily="34" charset="0"/>
              </a:rPr>
              <a:t>4</a:t>
            </a:r>
            <a:r>
              <a:rPr lang="en-US" altLang="en-US" sz="2400" dirty="0" smtClean="0">
                <a:latin typeface="Arial" panose="020B0604020202020204" pitchFamily="34" charset="0"/>
                <a:cs typeface="Arial" panose="020B0604020202020204" pitchFamily="34" charset="0"/>
              </a:rPr>
              <a:t>) when SO</a:t>
            </a:r>
            <a:r>
              <a:rPr lang="en-US" altLang="en-US" sz="2400" baseline="-25000" dirty="0" smtClean="0">
                <a:latin typeface="Arial" panose="020B0604020202020204" pitchFamily="34" charset="0"/>
                <a:cs typeface="Arial" panose="020B0604020202020204" pitchFamily="34" charset="0"/>
              </a:rPr>
              <a:t>4</a:t>
            </a:r>
            <a:r>
              <a:rPr lang="en-US" altLang="en-US" sz="2400" dirty="0" smtClean="0">
                <a:latin typeface="Arial" panose="020B0604020202020204" pitchFamily="34" charset="0"/>
                <a:cs typeface="Arial" panose="020B0604020202020204" pitchFamily="34" charset="0"/>
              </a:rPr>
              <a:t> mixes with H</a:t>
            </a:r>
            <a:r>
              <a:rPr lang="en-US" altLang="en-US" sz="2400" baseline="-25000" dirty="0" smtClean="0">
                <a:latin typeface="Arial" panose="020B0604020202020204" pitchFamily="34" charset="0"/>
                <a:cs typeface="Arial" panose="020B0604020202020204" pitchFamily="34" charset="0"/>
              </a:rPr>
              <a:t>2</a:t>
            </a:r>
            <a:r>
              <a:rPr lang="en-US" altLang="en-US" sz="2400" dirty="0" smtClean="0">
                <a:latin typeface="Arial" panose="020B0604020202020204" pitchFamily="34" charset="0"/>
                <a:cs typeface="Arial" panose="020B0604020202020204" pitchFamily="34" charset="0"/>
              </a:rPr>
              <a:t>O</a:t>
            </a:r>
            <a:endParaRPr lang="en-US" altLang="en-US" sz="2400" baseline="30000" dirty="0" smtClean="0">
              <a:latin typeface="Arial" panose="020B0604020202020204" pitchFamily="34" charset="0"/>
              <a:cs typeface="Arial" panose="020B0604020202020204" pitchFamily="34" charset="0"/>
            </a:endParaRPr>
          </a:p>
          <a:p>
            <a:pPr lvl="1" eaLnBrk="1" hangingPunct="1"/>
            <a:endParaRPr lang="en-US" altLang="en-US" dirty="0" smtClean="0"/>
          </a:p>
          <a:p>
            <a:pPr lvl="1" eaLnBrk="1" hangingPunct="1"/>
            <a:endParaRPr lang="en-US" altLang="en-US" dirty="0" smtClean="0"/>
          </a:p>
        </p:txBody>
      </p:sp>
      <p:sp>
        <p:nvSpPr>
          <p:cNvPr id="4" name="Title 1"/>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Human Impacts on Sulfur Cycles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9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52813" y="1346514"/>
            <a:ext cx="3563688" cy="5309626"/>
            <a:chOff x="150929" y="201430"/>
            <a:chExt cx="4035482" cy="5922789"/>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2494" b="4712"/>
            <a:stretch/>
          </p:blipFill>
          <p:spPr>
            <a:xfrm>
              <a:off x="150929" y="201431"/>
              <a:ext cx="4035481" cy="5922788"/>
            </a:xfrm>
            <a:prstGeom prst="rect">
              <a:avLst/>
            </a:prstGeom>
          </p:spPr>
        </p:pic>
        <p:sp>
          <p:nvSpPr>
            <p:cNvPr id="8" name="Rectangle 7"/>
            <p:cNvSpPr/>
            <p:nvPr/>
          </p:nvSpPr>
          <p:spPr>
            <a:xfrm>
              <a:off x="3833871" y="201430"/>
              <a:ext cx="352540" cy="4024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sp>
        <p:nvSpPr>
          <p:cNvPr id="5" name="TextBox 4"/>
          <p:cNvSpPr txBox="1"/>
          <p:nvPr/>
        </p:nvSpPr>
        <p:spPr>
          <a:xfrm>
            <a:off x="4209162" y="1346513"/>
            <a:ext cx="4472849" cy="1384995"/>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Ecosystems range in size depending on the system we want to study.</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71819" t="31448" r="3560" b="9157"/>
          <a:stretch/>
        </p:blipFill>
        <p:spPr>
          <a:xfrm>
            <a:off x="5207706" y="3465094"/>
            <a:ext cx="2567926" cy="3326453"/>
          </a:xfrm>
          <a:prstGeom prst="rect">
            <a:avLst/>
          </a:prstGeom>
        </p:spPr>
      </p:pic>
      <p:sp>
        <p:nvSpPr>
          <p:cNvPr id="11" name="TextBox 10"/>
          <p:cNvSpPr txBox="1"/>
          <p:nvPr/>
        </p:nvSpPr>
        <p:spPr>
          <a:xfrm>
            <a:off x="4763155" y="2888851"/>
            <a:ext cx="3620449"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a:t>
            </a:r>
            <a:r>
              <a:rPr lang="en-US" sz="2800" b="1" dirty="0" err="1" smtClean="0">
                <a:latin typeface="Arial" panose="020B0604020202020204" pitchFamily="34" charset="0"/>
                <a:cs typeface="Arial" panose="020B0604020202020204" pitchFamily="34" charset="0"/>
              </a:rPr>
              <a:t>Microecosystem</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12" name="Title 4"/>
          <p:cNvSpPr>
            <a:spLocks noGrp="1"/>
          </p:cNvSpPr>
          <p:nvPr>
            <p:ph type="title"/>
          </p:nvPr>
        </p:nvSpPr>
        <p:spPr>
          <a:xfrm>
            <a:off x="0" y="0"/>
            <a:ext cx="9144000" cy="1197429"/>
          </a:xfrm>
          <a:solidFill>
            <a:srgbClr val="64A03C"/>
          </a:solidFill>
        </p:spPr>
        <p:txBody>
          <a:bodyPr/>
          <a:lstStyle/>
          <a:p>
            <a:r>
              <a:rPr lang="en-US" dirty="0" smtClean="0">
                <a:latin typeface="Arial" panose="020B0604020202020204" pitchFamily="34" charset="0"/>
                <a:cs typeface="Arial" panose="020B0604020202020204" pitchFamily="34" charset="0"/>
              </a:rPr>
              <a:t>Ecosystems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503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1" descr="0322"/>
          <p:cNvPicPr>
            <a:picLocks noChangeAspect="1" noChangeArrowheads="1"/>
          </p:cNvPicPr>
          <p:nvPr/>
        </p:nvPicPr>
        <p:blipFill>
          <a:blip r:embed="rId3">
            <a:extLst>
              <a:ext uri="{28A0092B-C50C-407E-A947-70E740481C1C}">
                <a14:useLocalDpi xmlns:a14="http://schemas.microsoft.com/office/drawing/2010/main" val="0"/>
              </a:ext>
            </a:extLst>
          </a:blip>
          <a:srcRect t="1370" b="2634"/>
          <a:stretch>
            <a:fillRect/>
          </a:stretch>
        </p:blipFill>
        <p:spPr bwMode="auto">
          <a:xfrm>
            <a:off x="591790" y="1143000"/>
            <a:ext cx="7960419"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p:cNvSpPr txBox="1">
            <a:spLocks/>
          </p:cNvSpPr>
          <p:nvPr/>
        </p:nvSpPr>
        <p:spPr>
          <a:xfrm>
            <a:off x="0" y="0"/>
            <a:ext cx="9144000" cy="1197429"/>
          </a:xfrm>
          <a:prstGeom prst="rect">
            <a:avLst/>
          </a:prstGeom>
          <a:solidFill>
            <a:srgbClr val="64A03C"/>
          </a:solidFill>
        </p:spPr>
        <p:txBody>
          <a:bodyPr anchor="ctr" anchorCtr="1"/>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smtClean="0">
                <a:latin typeface="Arial" panose="020B0604020202020204" pitchFamily="34" charset="0"/>
                <a:cs typeface="Arial" panose="020B0604020202020204" pitchFamily="34" charset="0"/>
              </a:rPr>
              <a:t>The Sulfur Cycle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92769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p:cNvSpPr txBox="1">
            <a:spLocks/>
          </p:cNvSpPr>
          <p:nvPr/>
        </p:nvSpPr>
        <p:spPr>
          <a:xfrm>
            <a:off x="311382" y="2916456"/>
            <a:ext cx="8418732" cy="3570972"/>
          </a:xfrm>
          <a:prstGeom prst="rect">
            <a:avLst/>
          </a:prstGeom>
        </p:spPr>
        <p:txBody>
          <a:bodyPr>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SzTx/>
              <a:buFont typeface="Wingdings" panose="05000000000000000000" pitchFamily="2" charset="2"/>
              <a:buNone/>
            </a:pPr>
            <a:r>
              <a:rPr lang="en-US" dirty="0" smtClean="0">
                <a:solidFill>
                  <a:srgbClr val="FFC000"/>
                </a:solidFill>
                <a:latin typeface="Arial" panose="020B0604020202020204" pitchFamily="34" charset="0"/>
                <a:cs typeface="Arial" panose="020B0604020202020204" pitchFamily="34" charset="0"/>
              </a:rPr>
              <a:t>Learning Objectives</a:t>
            </a:r>
          </a:p>
          <a:p>
            <a:pPr marL="0" indent="0">
              <a:lnSpc>
                <a:spcPct val="80000"/>
              </a:lnSpc>
              <a:spcBef>
                <a:spcPts val="0"/>
              </a:spcBef>
              <a:buSzTx/>
              <a:buFont typeface="Wingdings" panose="05000000000000000000" pitchFamily="2" charset="2"/>
              <a:buNone/>
            </a:pPr>
            <a:r>
              <a:rPr lang="en-US" sz="2800" dirty="0" smtClean="0">
                <a:solidFill>
                  <a:srgbClr val="000000"/>
                </a:solidFill>
                <a:latin typeface="Arial" panose="020B0604020202020204" pitchFamily="34" charset="0"/>
                <a:cs typeface="Arial" panose="020B0604020202020204" pitchFamily="34" charset="0"/>
              </a:rPr>
              <a:t>After this module, you should be able to:</a:t>
            </a:r>
          </a:p>
          <a:p>
            <a:pPr marL="0" indent="0">
              <a:lnSpc>
                <a:spcPct val="80000"/>
              </a:lnSpc>
              <a:buFont typeface="Wingdings" panose="05000000000000000000" pitchFamily="2" charset="2"/>
              <a:buNone/>
            </a:pPr>
            <a:endParaRPr lang="en-US" sz="2800" i="1" dirty="0" smtClean="0">
              <a:latin typeface="Arial" panose="020B0604020202020204" pitchFamily="34" charset="0"/>
              <a:cs typeface="Arial" panose="020B0604020202020204" pitchFamily="34" charset="0"/>
            </a:endParaRPr>
          </a:p>
          <a:p>
            <a:pPr lvl="0">
              <a:lnSpc>
                <a:spcPct val="80000"/>
              </a:lnSpc>
            </a:pPr>
            <a:r>
              <a:rPr lang="en-US" sz="2200" i="1" dirty="0">
                <a:latin typeface="Arial" panose="020B0604020202020204" pitchFamily="34" charset="0"/>
                <a:cs typeface="Arial" panose="020B0604020202020204" pitchFamily="34" charset="0"/>
              </a:rPr>
              <a:t>Distinguish between ecosystem resistance and ecosystem resilience.</a:t>
            </a:r>
          </a:p>
          <a:p>
            <a:pPr lvl="0">
              <a:lnSpc>
                <a:spcPct val="80000"/>
              </a:lnSpc>
            </a:pPr>
            <a:r>
              <a:rPr lang="en-US" sz="2200" i="1" dirty="0">
                <a:latin typeface="Arial" panose="020B0604020202020204" pitchFamily="34" charset="0"/>
                <a:cs typeface="Arial" panose="020B0604020202020204" pitchFamily="34" charset="0"/>
              </a:rPr>
              <a:t>Explain the insights gains from watershed studies.</a:t>
            </a:r>
          </a:p>
          <a:p>
            <a:pPr lvl="0">
              <a:lnSpc>
                <a:spcPct val="80000"/>
              </a:lnSpc>
            </a:pPr>
            <a:r>
              <a:rPr lang="en-US" sz="2200" i="1" dirty="0">
                <a:latin typeface="Arial" panose="020B0604020202020204" pitchFamily="34" charset="0"/>
                <a:cs typeface="Arial" panose="020B0604020202020204" pitchFamily="34" charset="0"/>
              </a:rPr>
              <a:t>Explain the intermediate disturbance hypothesis.</a:t>
            </a:r>
          </a:p>
        </p:txBody>
      </p:sp>
      <p:sp>
        <p:nvSpPr>
          <p:cNvPr id="3" name="Title 1"/>
          <p:cNvSpPr txBox="1">
            <a:spLocks/>
          </p:cNvSpPr>
          <p:nvPr/>
        </p:nvSpPr>
        <p:spPr>
          <a:xfrm>
            <a:off x="0" y="269218"/>
            <a:ext cx="9144000" cy="2429895"/>
          </a:xfrm>
          <a:prstGeom prst="rect">
            <a:avLst/>
          </a:prstGeom>
          <a:solidFill>
            <a:srgbClr val="64A03C"/>
          </a:solidFill>
          <a:ln w="38100">
            <a:solidFill>
              <a:schemeClr val="tx1"/>
            </a:solidFill>
          </a:ln>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endParaRPr lang="en-US" dirty="0">
              <a:latin typeface="Arial" panose="020B0604020202020204" pitchFamily="34" charset="0"/>
              <a:cs typeface="Arial" panose="020B0604020202020204" pitchFamily="34" charset="0"/>
            </a:endParaRPr>
          </a:p>
        </p:txBody>
      </p:sp>
      <p:sp>
        <p:nvSpPr>
          <p:cNvPr id="4" name="Oval 3"/>
          <p:cNvSpPr/>
          <p:nvPr/>
        </p:nvSpPr>
        <p:spPr>
          <a:xfrm>
            <a:off x="228255" y="0"/>
            <a:ext cx="2945330" cy="2945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smtClean="0">
                <a:solidFill>
                  <a:schemeClr val="tx1"/>
                </a:solidFill>
                <a:latin typeface="Arial" panose="020B0604020202020204" pitchFamily="34" charset="0"/>
                <a:cs typeface="Arial" panose="020B0604020202020204" pitchFamily="34" charset="0"/>
              </a:rPr>
              <a:t>Module</a:t>
            </a:r>
          </a:p>
          <a:p>
            <a:pPr algn="ctr"/>
            <a:r>
              <a:rPr lang="en-US" sz="8800" i="1" dirty="0" smtClean="0">
                <a:solidFill>
                  <a:schemeClr val="tx1"/>
                </a:solidFill>
                <a:latin typeface="Arial" panose="020B0604020202020204" pitchFamily="34" charset="0"/>
                <a:cs typeface="Arial" panose="020B0604020202020204" pitchFamily="34" charset="0"/>
              </a:rPr>
              <a:t>8</a:t>
            </a:r>
            <a:endParaRPr lang="en-US" sz="8800" i="1" dirty="0">
              <a:solidFill>
                <a:schemeClr val="tx1"/>
              </a:solidFill>
              <a:latin typeface="Arial" panose="020B0604020202020204" pitchFamily="34" charset="0"/>
              <a:cs typeface="Arial" panose="020B0604020202020204" pitchFamily="34" charset="0"/>
            </a:endParaRPr>
          </a:p>
        </p:txBody>
      </p:sp>
      <p:cxnSp>
        <p:nvCxnSpPr>
          <p:cNvPr id="6" name="Straight Connector 5"/>
          <p:cNvCxnSpPr/>
          <p:nvPr/>
        </p:nvCxnSpPr>
        <p:spPr>
          <a:xfrm>
            <a:off x="311382" y="3859731"/>
            <a:ext cx="8258478" cy="9625"/>
          </a:xfrm>
          <a:prstGeom prst="line">
            <a:avLst/>
          </a:prstGeom>
        </p:spPr>
        <p:style>
          <a:lnRef idx="1">
            <a:schemeClr val="dk1"/>
          </a:lnRef>
          <a:fillRef idx="0">
            <a:schemeClr val="dk1"/>
          </a:fillRef>
          <a:effectRef idx="0">
            <a:schemeClr val="dk1"/>
          </a:effectRef>
          <a:fontRef idx="minor">
            <a:schemeClr val="tx1"/>
          </a:fontRef>
        </p:style>
      </p:cxnSp>
      <p:sp>
        <p:nvSpPr>
          <p:cNvPr id="9" name="Title 1"/>
          <p:cNvSpPr txBox="1">
            <a:spLocks/>
          </p:cNvSpPr>
          <p:nvPr/>
        </p:nvSpPr>
        <p:spPr>
          <a:xfrm>
            <a:off x="3173585" y="956441"/>
            <a:ext cx="5834743" cy="847264"/>
          </a:xfrm>
          <a:prstGeom prst="rect">
            <a:avLst/>
          </a:prstGeom>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sz="4000" dirty="0" smtClean="0">
                <a:latin typeface="Arial" panose="020B0604020202020204" pitchFamily="34" charset="0"/>
                <a:cs typeface="Arial" panose="020B0604020202020204" pitchFamily="34" charset="0"/>
              </a:rPr>
              <a:t>Responses to Disturbances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19020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Disturbances</a:t>
            </a:r>
            <a:endParaRPr lang="en-US" sz="3600" dirty="0">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178253" y="1485189"/>
            <a:ext cx="8787493" cy="4174466"/>
          </a:xfrm>
        </p:spPr>
        <p:txBody>
          <a:bodyPr>
            <a:normAutofit/>
          </a:bodyPr>
          <a:lstStyle/>
          <a:p>
            <a:r>
              <a:rPr lang="en-US" sz="3200" b="1" dirty="0" smtClean="0">
                <a:solidFill>
                  <a:srgbClr val="64A03C"/>
                </a:solidFill>
                <a:latin typeface="Arial" panose="020B0604020202020204" pitchFamily="34" charset="0"/>
                <a:cs typeface="Arial" panose="020B0604020202020204" pitchFamily="34" charset="0"/>
              </a:rPr>
              <a:t>Disturbance </a:t>
            </a:r>
            <a:r>
              <a:rPr lang="en-US" sz="3200" dirty="0" smtClean="0">
                <a:latin typeface="Arial" panose="020B0604020202020204" pitchFamily="34" charset="0"/>
                <a:cs typeface="Arial" panose="020B0604020202020204" pitchFamily="34" charset="0"/>
              </a:rPr>
              <a:t>– an event that causes changes in population size or community structure.</a:t>
            </a:r>
            <a:endParaRPr lang="en-US" sz="2800" dirty="0">
              <a:latin typeface="Arial" panose="020B0604020202020204" pitchFamily="34" charset="0"/>
              <a:cs typeface="Arial" panose="020B0604020202020204" pitchFamily="34" charset="0"/>
            </a:endParaRPr>
          </a:p>
          <a:p>
            <a:endParaRPr lang="en-US" sz="2800" dirty="0" smtClean="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Natural examples:</a:t>
            </a:r>
          </a:p>
          <a:p>
            <a:pPr lvl="1"/>
            <a:r>
              <a:rPr lang="en-US" sz="2600" dirty="0" smtClean="0">
                <a:latin typeface="Arial" panose="020B0604020202020204" pitchFamily="34" charset="0"/>
                <a:cs typeface="Arial" panose="020B0604020202020204" pitchFamily="34" charset="0"/>
              </a:rPr>
              <a:t>Hurricanes, tsunamis, volcanic eruptions, forest fires</a:t>
            </a:r>
          </a:p>
          <a:p>
            <a:endParaRPr lang="en-US" sz="1050" dirty="0" smtClean="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Anthropogenic examples:</a:t>
            </a:r>
          </a:p>
          <a:p>
            <a:pPr lvl="1"/>
            <a:r>
              <a:rPr lang="en-US" sz="2600" dirty="0" smtClean="0">
                <a:latin typeface="Arial" panose="020B0604020202020204" pitchFamily="34" charset="0"/>
                <a:cs typeface="Arial" panose="020B0604020202020204" pitchFamily="34" charset="0"/>
              </a:rPr>
              <a:t>Agriculture, forest clear-cutting, air pollution, mountaintop removal for coal mining</a:t>
            </a:r>
          </a:p>
        </p:txBody>
      </p:sp>
    </p:spTree>
    <p:extLst>
      <p:ext uri="{BB962C8B-B14F-4D97-AF65-F5344CB8AC3E}">
        <p14:creationId xmlns:p14="http://schemas.microsoft.com/office/powerpoint/2010/main" val="2877813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64A03C"/>
          </a:solidFill>
        </p:spPr>
        <p:txBody>
          <a:bodyPr/>
          <a:lstStyle/>
          <a:p>
            <a:r>
              <a:rPr lang="en-US" sz="3600" dirty="0" smtClean="0">
                <a:latin typeface="Arial" panose="020B0604020202020204" pitchFamily="34" charset="0"/>
                <a:cs typeface="Arial" panose="020B0604020202020204" pitchFamily="34" charset="0"/>
              </a:rPr>
              <a:t>Disturbances Affect Ecosystems Differently</a:t>
            </a:r>
            <a:endParaRPr lang="en-US" sz="3600" dirty="0">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p:txBody>
          <a:bodyPr>
            <a:normAutofit/>
          </a:bodyPr>
          <a:lstStyle/>
          <a:p>
            <a:r>
              <a:rPr lang="en-US" sz="3200" dirty="0" smtClean="0">
                <a:latin typeface="Arial" panose="020B0604020202020204" pitchFamily="34" charset="0"/>
                <a:cs typeface="Arial" panose="020B0604020202020204" pitchFamily="34" charset="0"/>
              </a:rPr>
              <a:t>How an ecosystem responds to disturbances depends on its resistance and resilience</a:t>
            </a:r>
          </a:p>
          <a:p>
            <a:endParaRPr lang="en-US" sz="1000" dirty="0">
              <a:latin typeface="Arial" panose="020B0604020202020204" pitchFamily="34" charset="0"/>
              <a:cs typeface="Arial" panose="020B0604020202020204" pitchFamily="34" charset="0"/>
            </a:endParaRPr>
          </a:p>
          <a:p>
            <a:r>
              <a:rPr lang="en-US" sz="3200" b="1" dirty="0" smtClean="0">
                <a:solidFill>
                  <a:srgbClr val="64A03C"/>
                </a:solidFill>
                <a:latin typeface="Arial" panose="020B0604020202020204" pitchFamily="34" charset="0"/>
                <a:cs typeface="Arial" panose="020B0604020202020204" pitchFamily="34" charset="0"/>
              </a:rPr>
              <a:t>Resistance</a:t>
            </a:r>
          </a:p>
          <a:p>
            <a:pPr lvl="1"/>
            <a:r>
              <a:rPr lang="en-US" sz="2800" dirty="0">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mount of disruption ecosystem can tolerate (staying as unchanged as possible)</a:t>
            </a:r>
          </a:p>
          <a:p>
            <a:endParaRPr lang="en-US" sz="1000" dirty="0" smtClean="0">
              <a:latin typeface="Arial" panose="020B0604020202020204" pitchFamily="34" charset="0"/>
              <a:cs typeface="Arial" panose="020B0604020202020204" pitchFamily="34" charset="0"/>
            </a:endParaRPr>
          </a:p>
          <a:p>
            <a:r>
              <a:rPr lang="en-US" sz="3200" b="1" dirty="0">
                <a:solidFill>
                  <a:srgbClr val="64A03C"/>
                </a:solidFill>
                <a:latin typeface="Arial" panose="020B0604020202020204" pitchFamily="34" charset="0"/>
                <a:cs typeface="Arial" panose="020B0604020202020204" pitchFamily="34" charset="0"/>
              </a:rPr>
              <a:t>Resilience</a:t>
            </a:r>
          </a:p>
          <a:p>
            <a:pPr lvl="1"/>
            <a:r>
              <a:rPr lang="en-US" sz="2800" dirty="0" smtClean="0">
                <a:latin typeface="Arial" panose="020B0604020202020204" pitchFamily="34" charset="0"/>
                <a:cs typeface="Arial" panose="020B0604020202020204" pitchFamily="34" charset="0"/>
              </a:rPr>
              <a:t>Ability of an ecosystem to return to “normal” after disturbance (also how fast it returns).</a:t>
            </a:r>
          </a:p>
          <a:p>
            <a:pPr lvl="1"/>
            <a:endParaRPr lang="en-US" dirty="0"/>
          </a:p>
        </p:txBody>
      </p:sp>
    </p:spTree>
    <p:extLst>
      <p:ext uri="{BB962C8B-B14F-4D97-AF65-F5344CB8AC3E}">
        <p14:creationId xmlns:p14="http://schemas.microsoft.com/office/powerpoint/2010/main" val="4272279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Resistance &amp; Resilience Examples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0" y="1860858"/>
            <a:ext cx="4251172" cy="1575644"/>
          </a:xfrm>
        </p:spPr>
        <p:txBody>
          <a:bodyPr>
            <a:normAutofit/>
          </a:bodyPr>
          <a:lstStyle/>
          <a:p>
            <a:pPr marL="0" indent="0">
              <a:buNone/>
            </a:pPr>
            <a:r>
              <a:rPr lang="en-US" sz="3200" b="1" dirty="0" smtClean="0">
                <a:latin typeface="Arial" panose="020B0604020202020204" pitchFamily="34" charset="0"/>
                <a:cs typeface="Arial" panose="020B0604020202020204" pitchFamily="34" charset="0"/>
              </a:rPr>
              <a:t>Prairies: </a:t>
            </a:r>
          </a:p>
          <a:p>
            <a:pPr marL="0" indent="0">
              <a:buNone/>
            </a:pPr>
            <a:r>
              <a:rPr lang="en-US" sz="3200" dirty="0" smtClean="0">
                <a:latin typeface="Arial" panose="020B0604020202020204" pitchFamily="34" charset="0"/>
                <a:cs typeface="Arial" panose="020B0604020202020204" pitchFamily="34" charset="0"/>
              </a:rPr>
              <a:t>High resistance and resilience</a:t>
            </a:r>
            <a:endParaRPr lang="en-US" sz="3200" dirty="0">
              <a:latin typeface="Arial" panose="020B0604020202020204" pitchFamily="34" charset="0"/>
              <a:cs typeface="Arial" panose="020B0604020202020204" pitchFamily="34" charset="0"/>
            </a:endParaRPr>
          </a:p>
        </p:txBody>
      </p:sp>
      <p:pic>
        <p:nvPicPr>
          <p:cNvPr id="1026" name="Picture 2" descr="https://upload.wikimedia.org/wikipedia/commons/5/57/Cumulus_Clouds_over_Yellow_Prairie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9812" y="1379311"/>
            <a:ext cx="4096935" cy="27206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d/d0/Aerial_view_of_the_Amazon_Rainfores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6747" y="4099932"/>
            <a:ext cx="4416425" cy="271130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0" y="4761545"/>
            <a:ext cx="4251172" cy="1658506"/>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en-US" sz="3200" b="1" dirty="0" smtClean="0">
                <a:latin typeface="Arial" panose="020B0604020202020204" pitchFamily="34" charset="0"/>
                <a:cs typeface="Arial" panose="020B0604020202020204" pitchFamily="34" charset="0"/>
              </a:rPr>
              <a:t>Tropical Rain Forest:</a:t>
            </a:r>
          </a:p>
          <a:p>
            <a:pPr marL="0" indent="0" algn="r">
              <a:buFont typeface="Wingdings" panose="05000000000000000000" pitchFamily="2" charset="2"/>
              <a:buNone/>
            </a:pPr>
            <a:r>
              <a:rPr lang="en-US" sz="3200" dirty="0" smtClean="0">
                <a:latin typeface="Arial" panose="020B0604020202020204" pitchFamily="34" charset="0"/>
                <a:cs typeface="Arial" panose="020B0604020202020204" pitchFamily="34" charset="0"/>
              </a:rPr>
              <a:t>Low resistance and resilience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035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Watersheds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3200" dirty="0" smtClean="0">
                <a:latin typeface="Arial" panose="020B0604020202020204" pitchFamily="34" charset="0"/>
                <a:cs typeface="Arial" panose="020B0604020202020204" pitchFamily="34" charset="0"/>
              </a:rPr>
              <a:t>Watersheds help us understand how disturbances affect ecosystems</a:t>
            </a:r>
          </a:p>
          <a:p>
            <a:endParaRPr lang="en-US" sz="3200" dirty="0">
              <a:latin typeface="Arial" panose="020B0604020202020204" pitchFamily="34" charset="0"/>
              <a:cs typeface="Arial" panose="020B0604020202020204" pitchFamily="34" charset="0"/>
            </a:endParaRPr>
          </a:p>
          <a:p>
            <a:r>
              <a:rPr lang="en-US" sz="3200" b="1" dirty="0" smtClean="0">
                <a:solidFill>
                  <a:srgbClr val="64A03C"/>
                </a:solidFill>
                <a:latin typeface="Arial" panose="020B0604020202020204" pitchFamily="34" charset="0"/>
                <a:cs typeface="Arial" panose="020B0604020202020204" pitchFamily="34" charset="0"/>
              </a:rPr>
              <a:t>Watershed</a:t>
            </a:r>
          </a:p>
          <a:p>
            <a:pPr lvl="1"/>
            <a:r>
              <a:rPr lang="en-US" sz="2800" dirty="0" smtClean="0">
                <a:latin typeface="Arial" panose="020B0604020202020204" pitchFamily="34" charset="0"/>
                <a:cs typeface="Arial" panose="020B0604020202020204" pitchFamily="34" charset="0"/>
              </a:rPr>
              <a:t>Land that drains into a particular spot</a:t>
            </a:r>
          </a:p>
          <a:p>
            <a:pPr lvl="1"/>
            <a:r>
              <a:rPr lang="en-US" sz="2800" dirty="0" smtClean="0">
                <a:latin typeface="Arial" panose="020B0604020202020204" pitchFamily="34" charset="0"/>
                <a:cs typeface="Arial" panose="020B0604020202020204" pitchFamily="34" charset="0"/>
              </a:rPr>
              <a:t>Can be very large/small (depends on what we need to study)</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2453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0492" y="1297423"/>
            <a:ext cx="4317504" cy="5488387"/>
            <a:chOff x="222458" y="1297424"/>
            <a:chExt cx="4008347" cy="523813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6542" b="4525"/>
            <a:stretch/>
          </p:blipFill>
          <p:spPr>
            <a:xfrm>
              <a:off x="222458" y="1297424"/>
              <a:ext cx="4008347" cy="5238130"/>
            </a:xfrm>
            <a:prstGeom prst="rect">
              <a:avLst/>
            </a:prstGeom>
          </p:spPr>
        </p:pic>
        <p:sp>
          <p:nvSpPr>
            <p:cNvPr id="5" name="Rectangle 4"/>
            <p:cNvSpPr/>
            <p:nvPr/>
          </p:nvSpPr>
          <p:spPr>
            <a:xfrm>
              <a:off x="2354580" y="3936206"/>
              <a:ext cx="373380" cy="1791494"/>
            </a:xfrm>
            <a:prstGeom prst="rect">
              <a:avLst/>
            </a:prstGeom>
            <a:solidFill>
              <a:schemeClr val="tx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54580" y="1390650"/>
              <a:ext cx="373380" cy="1809750"/>
            </a:xfrm>
            <a:prstGeom prst="rect">
              <a:avLst/>
            </a:prstGeom>
            <a:solidFill>
              <a:schemeClr val="tx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solidFill>
            <a:srgbClr val="64A03C"/>
          </a:solidFill>
        </p:spPr>
        <p:txBody>
          <a:bodyPr/>
          <a:lstStyle/>
          <a:p>
            <a:r>
              <a:rPr lang="en-US" u="sng" dirty="0" smtClean="0">
                <a:latin typeface="Arial" panose="020B0604020202020204" pitchFamily="34" charset="0"/>
                <a:cs typeface="Arial" panose="020B0604020202020204" pitchFamily="34" charset="0"/>
              </a:rPr>
              <a:t>Some</a:t>
            </a:r>
            <a:r>
              <a:rPr lang="en-US" dirty="0" smtClean="0">
                <a:latin typeface="Arial" panose="020B0604020202020204" pitchFamily="34" charset="0"/>
                <a:cs typeface="Arial" panose="020B0604020202020204" pitchFamily="34" charset="0"/>
              </a:rPr>
              <a:t> Disturbance is Beneficial</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244740" y="1395103"/>
            <a:ext cx="4822257" cy="5209254"/>
          </a:xfrm>
        </p:spPr>
        <p:txBody>
          <a:bodyPr>
            <a:normAutofit/>
          </a:bodyPr>
          <a:lstStyle/>
          <a:p>
            <a:pPr>
              <a:spcBef>
                <a:spcPts val="600"/>
              </a:spcBef>
            </a:pPr>
            <a:r>
              <a:rPr lang="en-US" sz="3000" b="1" dirty="0" smtClean="0">
                <a:latin typeface="Arial" panose="020B0604020202020204" pitchFamily="34" charset="0"/>
                <a:cs typeface="Arial" panose="020B0604020202020204" pitchFamily="34" charset="0"/>
              </a:rPr>
              <a:t>Intermediate Disturbance Hypothesis</a:t>
            </a:r>
          </a:p>
          <a:p>
            <a:pPr lvl="1">
              <a:spcBef>
                <a:spcPts val="600"/>
              </a:spcBef>
            </a:pPr>
            <a:r>
              <a:rPr lang="en-US" sz="2600" dirty="0" smtClean="0">
                <a:latin typeface="Arial" panose="020B0604020202020204" pitchFamily="34" charset="0"/>
                <a:cs typeface="Arial" panose="020B0604020202020204" pitchFamily="34" charset="0"/>
              </a:rPr>
              <a:t>Ecosystems w/moderate disturbances tend to be more diverse than those with high or low disturbances</a:t>
            </a:r>
          </a:p>
          <a:p>
            <a:pPr lvl="1">
              <a:spcBef>
                <a:spcPts val="600"/>
              </a:spcBef>
            </a:pPr>
            <a:r>
              <a:rPr lang="en-US" sz="2600" dirty="0" smtClean="0">
                <a:latin typeface="Arial" panose="020B0604020202020204" pitchFamily="34" charset="0"/>
                <a:cs typeface="Arial" panose="020B0604020202020204" pitchFamily="34" charset="0"/>
              </a:rPr>
              <a:t>Disturbances ensure species never reach size at which they dominate ecosystem</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9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1" descr="030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1852"/>
          <a:stretch>
            <a:fillRect/>
          </a:stretch>
        </p:blipFill>
        <p:spPr bwMode="auto">
          <a:xfrm>
            <a:off x="193776" y="1732646"/>
            <a:ext cx="514985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3"/>
          <p:cNvSpPr txBox="1">
            <a:spLocks noChangeArrowheads="1"/>
          </p:cNvSpPr>
          <p:nvPr/>
        </p:nvSpPr>
        <p:spPr bwMode="auto">
          <a:xfrm>
            <a:off x="5486400" y="1655544"/>
            <a:ext cx="3581400" cy="466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defRPr sz="2400">
                <a:solidFill>
                  <a:schemeClr val="tx1"/>
                </a:solidFill>
                <a:latin typeface="Arial" panose="020B0604020202020204" pitchFamily="34" charset="0"/>
                <a:ea typeface="MS PGothic" panose="020B0600070205080204" pitchFamily="34" charset="-128"/>
              </a:defRPr>
            </a:lvl1pPr>
            <a:lvl2pPr marL="971550" indent="-5143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346075" indent="-346075" eaLnBrk="1" hangingPunct="1">
              <a:lnSpc>
                <a:spcPct val="80000"/>
              </a:lnSpc>
              <a:spcBef>
                <a:spcPct val="20000"/>
              </a:spcBef>
              <a:buFont typeface="Wingdings" panose="05000000000000000000" pitchFamily="2" charset="2"/>
              <a:buChar char="§"/>
            </a:pPr>
            <a:r>
              <a:rPr lang="en-US" altLang="en-US" sz="2800" u="sng" dirty="0"/>
              <a:t>One-way</a:t>
            </a:r>
            <a:r>
              <a:rPr lang="en-US" altLang="en-US" sz="2800" dirty="0"/>
              <a:t> flow of energy beginning with the </a:t>
            </a:r>
            <a:r>
              <a:rPr lang="en-US" altLang="en-US" sz="2800" dirty="0" smtClean="0"/>
              <a:t>sun</a:t>
            </a:r>
          </a:p>
          <a:p>
            <a:pPr marL="800100" lvl="1" indent="-342900">
              <a:lnSpc>
                <a:spcPct val="80000"/>
              </a:lnSpc>
              <a:spcBef>
                <a:spcPct val="20000"/>
              </a:spcBef>
              <a:buFont typeface="Arial" panose="020B0604020202020204" pitchFamily="34" charset="0"/>
              <a:buChar char="–"/>
            </a:pPr>
            <a:r>
              <a:rPr lang="en-US" altLang="en-US" sz="2200" dirty="0" smtClean="0"/>
              <a:t>Follows </a:t>
            </a:r>
            <a:r>
              <a:rPr lang="en-US" altLang="en-US" sz="2200" dirty="0"/>
              <a:t>the laws of </a:t>
            </a:r>
            <a:r>
              <a:rPr lang="en-US" altLang="en-US" sz="2200" dirty="0" smtClean="0"/>
              <a:t>thermodynamics</a:t>
            </a:r>
          </a:p>
          <a:p>
            <a:pPr marL="800100" lvl="1" indent="-342900">
              <a:lnSpc>
                <a:spcPct val="80000"/>
              </a:lnSpc>
              <a:spcBef>
                <a:spcPct val="20000"/>
              </a:spcBef>
              <a:buFont typeface="Arial" panose="020B0604020202020204" pitchFamily="34" charset="0"/>
              <a:buChar char="–"/>
            </a:pPr>
            <a:r>
              <a:rPr lang="en-US" altLang="en-US" sz="2200" dirty="0" smtClean="0"/>
              <a:t>Most </a:t>
            </a:r>
            <a:r>
              <a:rPr lang="en-US" altLang="en-US" sz="2200" dirty="0"/>
              <a:t>is lost as heat</a:t>
            </a:r>
          </a:p>
          <a:p>
            <a:pPr eaLnBrk="1" hangingPunct="1">
              <a:lnSpc>
                <a:spcPct val="80000"/>
              </a:lnSpc>
              <a:spcBef>
                <a:spcPct val="20000"/>
              </a:spcBef>
              <a:buClr>
                <a:srgbClr val="1F881A"/>
              </a:buClr>
              <a:buFont typeface="Arial" panose="020B0604020202020204" pitchFamily="34" charset="0"/>
              <a:buAutoNum type="arabicPeriod"/>
            </a:pPr>
            <a:endParaRPr lang="en-US" altLang="en-US" sz="800" dirty="0"/>
          </a:p>
          <a:p>
            <a:pPr marL="346075" indent="-346075" eaLnBrk="1" hangingPunct="1">
              <a:lnSpc>
                <a:spcPct val="80000"/>
              </a:lnSpc>
              <a:spcBef>
                <a:spcPct val="20000"/>
              </a:spcBef>
              <a:buFont typeface="Wingdings" panose="05000000000000000000" pitchFamily="2" charset="2"/>
              <a:buChar char="§"/>
            </a:pPr>
            <a:r>
              <a:rPr lang="en-US" altLang="en-US" sz="2800" u="sng" dirty="0"/>
              <a:t>Cycling</a:t>
            </a:r>
            <a:r>
              <a:rPr lang="en-US" altLang="en-US" sz="2800" dirty="0"/>
              <a:t> of matter or </a:t>
            </a:r>
            <a:r>
              <a:rPr lang="en-US" altLang="en-US" sz="2800" dirty="0" smtClean="0"/>
              <a:t>nutrients</a:t>
            </a:r>
          </a:p>
          <a:p>
            <a:pPr marL="800100" lvl="1" indent="-342900">
              <a:lnSpc>
                <a:spcPct val="80000"/>
              </a:lnSpc>
              <a:spcBef>
                <a:spcPct val="20000"/>
              </a:spcBef>
              <a:buFont typeface="Arial" panose="020B0604020202020204" pitchFamily="34" charset="0"/>
              <a:buChar char="–"/>
            </a:pPr>
            <a:r>
              <a:rPr lang="en-US" altLang="en-US" sz="2200" dirty="0" smtClean="0"/>
              <a:t>Nutrients </a:t>
            </a:r>
            <a:r>
              <a:rPr lang="en-US" altLang="en-US" sz="2200" dirty="0"/>
              <a:t>exist in a fixed </a:t>
            </a:r>
            <a:r>
              <a:rPr lang="en-US" altLang="en-US" sz="2200" dirty="0" smtClean="0"/>
              <a:t>amount</a:t>
            </a:r>
          </a:p>
          <a:p>
            <a:pPr marL="800100" lvl="1" indent="-342900">
              <a:lnSpc>
                <a:spcPct val="80000"/>
              </a:lnSpc>
              <a:spcBef>
                <a:spcPct val="20000"/>
              </a:spcBef>
              <a:buFont typeface="Arial" panose="020B0604020202020204" pitchFamily="34" charset="0"/>
              <a:buChar char="–"/>
            </a:pPr>
            <a:r>
              <a:rPr lang="en-US" altLang="en-US" sz="2200" dirty="0" smtClean="0"/>
              <a:t>Follows </a:t>
            </a:r>
            <a:r>
              <a:rPr lang="en-US" altLang="en-US" sz="2200" dirty="0"/>
              <a:t>the law of conservation of </a:t>
            </a:r>
            <a:r>
              <a:rPr lang="en-US" altLang="en-US" sz="2200" dirty="0" smtClean="0"/>
              <a:t>matter</a:t>
            </a:r>
            <a:endParaRPr lang="en-US" altLang="en-US" dirty="0"/>
          </a:p>
          <a:p>
            <a:pPr eaLnBrk="1" hangingPunct="1">
              <a:lnSpc>
                <a:spcPct val="80000"/>
              </a:lnSpc>
              <a:spcBef>
                <a:spcPct val="20000"/>
              </a:spcBef>
              <a:buClr>
                <a:srgbClr val="1F881A"/>
              </a:buClr>
              <a:buFont typeface="Wingdings" panose="05000000000000000000" pitchFamily="2" charset="2"/>
              <a:buNone/>
            </a:pPr>
            <a:endParaRPr lang="en-US" altLang="en-US" dirty="0">
              <a:solidFill>
                <a:srgbClr val="CC3300"/>
              </a:solidFill>
            </a:endParaRPr>
          </a:p>
          <a:p>
            <a:pPr eaLnBrk="1" hangingPunct="1">
              <a:lnSpc>
                <a:spcPct val="80000"/>
              </a:lnSpc>
              <a:spcBef>
                <a:spcPct val="20000"/>
              </a:spcBef>
              <a:buClr>
                <a:srgbClr val="1F881A"/>
              </a:buClr>
              <a:buFont typeface="Wingdings" panose="05000000000000000000" pitchFamily="2" charset="2"/>
              <a:buNone/>
            </a:pPr>
            <a:endParaRPr lang="en-US" altLang="en-US" dirty="0">
              <a:solidFill>
                <a:srgbClr val="CC3300"/>
              </a:solidFill>
            </a:endParaRPr>
          </a:p>
          <a:p>
            <a:pPr eaLnBrk="1" hangingPunct="1">
              <a:lnSpc>
                <a:spcPct val="80000"/>
              </a:lnSpc>
              <a:spcBef>
                <a:spcPct val="20000"/>
              </a:spcBef>
              <a:buClr>
                <a:srgbClr val="1F881A"/>
              </a:buClr>
              <a:buFont typeface="Wingdings" panose="05000000000000000000" pitchFamily="2" charset="2"/>
              <a:buNone/>
            </a:pPr>
            <a:endParaRPr lang="en-US" altLang="en-US" dirty="0">
              <a:solidFill>
                <a:srgbClr val="CC3300"/>
              </a:solidFill>
            </a:endParaRPr>
          </a:p>
          <a:p>
            <a:pPr eaLnBrk="1" hangingPunct="1">
              <a:lnSpc>
                <a:spcPct val="80000"/>
              </a:lnSpc>
              <a:spcBef>
                <a:spcPct val="20000"/>
              </a:spcBef>
              <a:buClr>
                <a:srgbClr val="1F881A"/>
              </a:buClr>
              <a:buFont typeface="Wingdings" panose="05000000000000000000" pitchFamily="2" charset="2"/>
              <a:buNone/>
            </a:pPr>
            <a:r>
              <a:rPr lang="en-US" altLang="en-US" dirty="0">
                <a:solidFill>
                  <a:srgbClr val="CC3300"/>
                </a:solidFill>
              </a:rPr>
              <a:t>	</a:t>
            </a:r>
          </a:p>
        </p:txBody>
      </p:sp>
      <p:sp>
        <p:nvSpPr>
          <p:cNvPr id="6" name="Rectangle 2"/>
          <p:cNvSpPr>
            <a:spLocks noGrp="1" noChangeArrowheads="1"/>
          </p:cNvSpPr>
          <p:nvPr>
            <p:ph type="title"/>
          </p:nvPr>
        </p:nvSpPr>
        <p:spPr>
          <a:solidFill>
            <a:srgbClr val="64A03C"/>
          </a:solidFill>
        </p:spPr>
        <p:txBody>
          <a:bodyPr/>
          <a:lstStyle/>
          <a:p>
            <a:pPr algn="ctr" eaLnBrk="1" hangingPunct="1"/>
            <a:r>
              <a:rPr lang="en-US" altLang="en-US" i="1" dirty="0" smtClean="0">
                <a:latin typeface="Arial" panose="020B0604020202020204" pitchFamily="34" charset="0"/>
                <a:cs typeface="Arial" panose="020B0604020202020204" pitchFamily="34" charset="0"/>
              </a:rPr>
              <a:t>Ecosystem Flow</a:t>
            </a:r>
          </a:p>
        </p:txBody>
      </p:sp>
    </p:spTree>
    <p:extLst>
      <p:ext uri="{BB962C8B-B14F-4D97-AF65-F5344CB8AC3E}">
        <p14:creationId xmlns:p14="http://schemas.microsoft.com/office/powerpoint/2010/main" val="58813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380999" y="2348501"/>
            <a:ext cx="5527309" cy="2714324"/>
          </a:xfrm>
        </p:spPr>
        <p:txBody>
          <a:bodyPr>
            <a:noAutofit/>
          </a:bodyPr>
          <a:lstStyle/>
          <a:p>
            <a:pPr eaLnBrk="1" hangingPunct="1"/>
            <a:r>
              <a:rPr lang="en-US" altLang="en-US" sz="2800" i="1" u="sng" dirty="0" smtClean="0">
                <a:latin typeface="Arial" panose="020B0604020202020204" pitchFamily="34" charset="0"/>
                <a:cs typeface="Arial" panose="020B0604020202020204" pitchFamily="34" charset="0"/>
              </a:rPr>
              <a:t>Most</a:t>
            </a:r>
            <a:r>
              <a:rPr lang="en-US" altLang="en-US" sz="2800" dirty="0" smtClean="0">
                <a:latin typeface="Arial" panose="020B0604020202020204" pitchFamily="34" charset="0"/>
                <a:cs typeface="Arial" panose="020B0604020202020204" pitchFamily="34" charset="0"/>
              </a:rPr>
              <a:t> producers capture sunlight to produce carbohydrates by </a:t>
            </a:r>
            <a:r>
              <a:rPr lang="en-US" altLang="en-US" sz="2800" b="1" dirty="0" smtClean="0">
                <a:solidFill>
                  <a:srgbClr val="64A03C"/>
                </a:solidFill>
                <a:latin typeface="Arial" panose="020B0604020202020204" pitchFamily="34" charset="0"/>
                <a:cs typeface="Arial" panose="020B0604020202020204" pitchFamily="34" charset="0"/>
              </a:rPr>
              <a:t>photosynthesis</a:t>
            </a:r>
            <a:r>
              <a:rPr lang="en-US" altLang="en-US" sz="2800" dirty="0" smtClean="0">
                <a:latin typeface="Arial" panose="020B0604020202020204" pitchFamily="34" charset="0"/>
                <a:cs typeface="Arial" panose="020B0604020202020204" pitchFamily="34" charset="0"/>
              </a:rPr>
              <a:t>:</a:t>
            </a:r>
          </a:p>
        </p:txBody>
      </p:sp>
      <p:sp>
        <p:nvSpPr>
          <p:cNvPr id="22532" name="Rectangle 5"/>
          <p:cNvSpPr>
            <a:spLocks noChangeArrowheads="1"/>
          </p:cNvSpPr>
          <p:nvPr/>
        </p:nvSpPr>
        <p:spPr bwMode="auto">
          <a:xfrm>
            <a:off x="0" y="6041949"/>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r>
              <a:rPr lang="en-US" altLang="en-US" sz="2000" i="1" dirty="0"/>
              <a:t>** You must memorize this equation if you haven’t already.  It will come up throughout the year.</a:t>
            </a:r>
          </a:p>
        </p:txBody>
      </p:sp>
      <p:pic>
        <p:nvPicPr>
          <p:cNvPr id="22534" name="Picture 10" descr="http://www.physicalgeography.net/fundamentals/images/photosynthe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054" y="2571100"/>
            <a:ext cx="2773302" cy="159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3"/>
          <p:cNvSpPr txBox="1">
            <a:spLocks/>
          </p:cNvSpPr>
          <p:nvPr/>
        </p:nvSpPr>
        <p:spPr>
          <a:xfrm>
            <a:off x="178253" y="4238324"/>
            <a:ext cx="8787493" cy="1729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Wingdings" panose="05000000000000000000" pitchFamily="2" charset="2"/>
              <a:buNone/>
            </a:pPr>
            <a:r>
              <a:rPr lang="en-US" sz="3200" u="sng" dirty="0" smtClean="0">
                <a:latin typeface="Arial" panose="020B0604020202020204" pitchFamily="34" charset="0"/>
                <a:cs typeface="Arial" panose="020B0604020202020204" pitchFamily="34" charset="0"/>
              </a:rPr>
              <a:t>PHOTOSYNTHESIS</a:t>
            </a:r>
          </a:p>
          <a:p>
            <a:pPr marL="0" indent="0" algn="ctr">
              <a:buClr>
                <a:schemeClr val="tx1"/>
              </a:buClr>
              <a:buFont typeface="Wingdings" panose="05000000000000000000" pitchFamily="2" charset="2"/>
              <a:buNone/>
            </a:pPr>
            <a:r>
              <a:rPr lang="en-US" sz="3200" b="1" dirty="0" smtClean="0">
                <a:latin typeface="Arial" panose="020B0604020202020204" pitchFamily="34" charset="0"/>
                <a:cs typeface="Arial" panose="020B0604020202020204" pitchFamily="34" charset="0"/>
              </a:rPr>
              <a:t>Energy + 6H</a:t>
            </a:r>
            <a:r>
              <a:rPr lang="en-US" sz="3200" b="1" baseline="-25000" dirty="0" smtClean="0">
                <a:latin typeface="Arial" panose="020B0604020202020204" pitchFamily="34" charset="0"/>
                <a:cs typeface="Arial" panose="020B0604020202020204" pitchFamily="34" charset="0"/>
              </a:rPr>
              <a:t>2</a:t>
            </a:r>
            <a:r>
              <a:rPr lang="en-US" sz="3200" b="1" dirty="0" smtClean="0">
                <a:latin typeface="Arial" panose="020B0604020202020204" pitchFamily="34" charset="0"/>
                <a:cs typeface="Arial" panose="020B0604020202020204" pitchFamily="34" charset="0"/>
              </a:rPr>
              <a:t>O + 6CO</a:t>
            </a:r>
            <a:r>
              <a:rPr lang="en-US" sz="3200" b="1" baseline="-25000" dirty="0" smtClean="0">
                <a:latin typeface="Arial" panose="020B0604020202020204" pitchFamily="34" charset="0"/>
                <a:cs typeface="Arial" panose="020B0604020202020204" pitchFamily="34" charset="0"/>
              </a:rPr>
              <a:t>2</a:t>
            </a:r>
            <a:r>
              <a:rPr lang="en-US" sz="3200" b="1" dirty="0" smtClean="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sym typeface="Wingdings 3" panose="05040102010807070707" pitchFamily="18" charset="2"/>
              </a:rPr>
              <a:t> C</a:t>
            </a:r>
            <a:r>
              <a:rPr lang="en-US" sz="3200" b="1" baseline="-25000" dirty="0" smtClean="0">
                <a:latin typeface="Arial" panose="020B0604020202020204" pitchFamily="34" charset="0"/>
                <a:cs typeface="Arial" panose="020B0604020202020204" pitchFamily="34" charset="0"/>
                <a:sym typeface="Wingdings 3" panose="05040102010807070707" pitchFamily="18" charset="2"/>
              </a:rPr>
              <a:t>6</a:t>
            </a:r>
            <a:r>
              <a:rPr lang="en-US" sz="3200" b="1" dirty="0" smtClean="0">
                <a:latin typeface="Arial" panose="020B0604020202020204" pitchFamily="34" charset="0"/>
                <a:cs typeface="Arial" panose="020B0604020202020204" pitchFamily="34" charset="0"/>
                <a:sym typeface="Wingdings 3" panose="05040102010807070707" pitchFamily="18" charset="2"/>
              </a:rPr>
              <a:t>H</a:t>
            </a:r>
            <a:r>
              <a:rPr lang="en-US" sz="3200" b="1" baseline="-25000" dirty="0" smtClean="0">
                <a:latin typeface="Arial" panose="020B0604020202020204" pitchFamily="34" charset="0"/>
                <a:cs typeface="Arial" panose="020B0604020202020204" pitchFamily="34" charset="0"/>
                <a:sym typeface="Wingdings 3" panose="05040102010807070707" pitchFamily="18" charset="2"/>
              </a:rPr>
              <a:t>12</a:t>
            </a:r>
            <a:r>
              <a:rPr lang="en-US" sz="3200" b="1" dirty="0" smtClean="0">
                <a:latin typeface="Arial" panose="020B0604020202020204" pitchFamily="34" charset="0"/>
                <a:cs typeface="Arial" panose="020B0604020202020204" pitchFamily="34" charset="0"/>
                <a:sym typeface="Wingdings 3" panose="05040102010807070707" pitchFamily="18" charset="2"/>
              </a:rPr>
              <a:t>O</a:t>
            </a:r>
            <a:r>
              <a:rPr lang="en-US" sz="3200" b="1" baseline="-25000" dirty="0" smtClean="0">
                <a:latin typeface="Arial" panose="020B0604020202020204" pitchFamily="34" charset="0"/>
                <a:cs typeface="Arial" panose="020B0604020202020204" pitchFamily="34" charset="0"/>
                <a:sym typeface="Wingdings 3" panose="05040102010807070707" pitchFamily="18" charset="2"/>
              </a:rPr>
              <a:t>6</a:t>
            </a:r>
            <a:r>
              <a:rPr lang="en-US" sz="3200" b="1" dirty="0" smtClean="0">
                <a:latin typeface="Arial" panose="020B0604020202020204" pitchFamily="34" charset="0"/>
                <a:cs typeface="Arial" panose="020B0604020202020204" pitchFamily="34" charset="0"/>
                <a:sym typeface="Wingdings 3" panose="05040102010807070707" pitchFamily="18" charset="2"/>
              </a:rPr>
              <a:t> + 6O</a:t>
            </a:r>
            <a:r>
              <a:rPr lang="en-US" sz="3200" b="1" baseline="-25000" dirty="0" smtClean="0">
                <a:latin typeface="Arial" panose="020B0604020202020204" pitchFamily="34" charset="0"/>
                <a:cs typeface="Arial" panose="020B0604020202020204" pitchFamily="34" charset="0"/>
                <a:sym typeface="Wingdings 3" panose="05040102010807070707" pitchFamily="18" charset="2"/>
              </a:rPr>
              <a:t>2</a:t>
            </a:r>
          </a:p>
          <a:p>
            <a:pPr marL="0" indent="0" algn="ctr">
              <a:buClr>
                <a:schemeClr val="tx1"/>
              </a:buClr>
              <a:buFont typeface="Wingdings" panose="05000000000000000000" pitchFamily="2" charset="2"/>
              <a:buNone/>
            </a:pPr>
            <a:r>
              <a:rPr lang="en-US" sz="2400" dirty="0" smtClean="0">
                <a:latin typeface="Arial" panose="020B0604020202020204" pitchFamily="34" charset="0"/>
                <a:cs typeface="Arial" panose="020B0604020202020204" pitchFamily="34" charset="0"/>
                <a:sym typeface="Wingdings 3" panose="05040102010807070707" pitchFamily="18" charset="2"/>
              </a:rPr>
              <a:t>(Energy + Water + Carbon Dioxide  Glucose + Oxygen)</a:t>
            </a:r>
            <a:endParaRPr lang="en-US" sz="2400" baseline="-25000" dirty="0" smtClean="0">
              <a:latin typeface="Arial" panose="020B0604020202020204" pitchFamily="34" charset="0"/>
              <a:cs typeface="Arial" panose="020B0604020202020204" pitchFamily="34" charset="0"/>
              <a:sym typeface="Wingdings 3" panose="05040102010807070707" pitchFamily="18" charset="2"/>
            </a:endParaRPr>
          </a:p>
        </p:txBody>
      </p:sp>
      <p:sp>
        <p:nvSpPr>
          <p:cNvPr id="9" name="Rectangle 3"/>
          <p:cNvSpPr txBox="1">
            <a:spLocks noChangeArrowheads="1"/>
          </p:cNvSpPr>
          <p:nvPr/>
        </p:nvSpPr>
        <p:spPr>
          <a:xfrm>
            <a:off x="380999" y="1447800"/>
            <a:ext cx="8819147" cy="9007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800" b="1" dirty="0" smtClean="0">
                <a:solidFill>
                  <a:srgbClr val="64A03C"/>
                </a:solidFill>
                <a:latin typeface="Arial" panose="020B0604020202020204" pitchFamily="34" charset="0"/>
                <a:cs typeface="Arial" panose="020B0604020202020204" pitchFamily="34" charset="0"/>
              </a:rPr>
              <a:t>Producers</a:t>
            </a:r>
            <a:r>
              <a:rPr lang="en-US" altLang="en-US" sz="2800" dirty="0" smtClean="0">
                <a:latin typeface="Arial" panose="020B0604020202020204" pitchFamily="34" charset="0"/>
                <a:cs typeface="Arial" panose="020B0604020202020204" pitchFamily="34" charset="0"/>
              </a:rPr>
              <a:t>, or </a:t>
            </a:r>
            <a:r>
              <a:rPr lang="en-US" altLang="en-US" sz="2800" b="1" dirty="0" smtClean="0">
                <a:solidFill>
                  <a:srgbClr val="64A03C"/>
                </a:solidFill>
                <a:latin typeface="Arial" panose="020B0604020202020204" pitchFamily="34" charset="0"/>
                <a:cs typeface="Arial" panose="020B0604020202020204" pitchFamily="34" charset="0"/>
              </a:rPr>
              <a:t>autotrophs</a:t>
            </a:r>
            <a:r>
              <a:rPr lang="en-US" altLang="en-US" sz="2800" dirty="0" smtClean="0">
                <a:latin typeface="Arial" panose="020B0604020202020204" pitchFamily="34" charset="0"/>
                <a:cs typeface="Arial" panose="020B0604020202020204" pitchFamily="34" charset="0"/>
              </a:rPr>
              <a:t>, make their own food from nutrients/energy obtained from the environment</a:t>
            </a:r>
            <a:endParaRPr lang="en-US" altLang="en-US" sz="2800" b="1" dirty="0" smtClean="0">
              <a:solidFill>
                <a:srgbClr val="1F881A"/>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Photosynthesis Captures Energy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4179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228600" y="1295400"/>
            <a:ext cx="8734425" cy="2667000"/>
          </a:xfrm>
        </p:spPr>
        <p:txBody>
          <a:bodyPr>
            <a:normAutofit fontScale="92500"/>
          </a:bodyPr>
          <a:lstStyle/>
          <a:p>
            <a:pPr eaLnBrk="1" hangingPunct="1"/>
            <a:r>
              <a:rPr lang="en-US" altLang="en-US" sz="3000" dirty="0" smtClean="0">
                <a:latin typeface="Arial" panose="020B0604020202020204" pitchFamily="34" charset="0"/>
                <a:cs typeface="Arial" panose="020B0604020202020204" pitchFamily="34" charset="0"/>
              </a:rPr>
              <a:t>Some organisms can obtain energy from inorganic compounds in their environment WITHOUT sunlight through a process called </a:t>
            </a:r>
            <a:r>
              <a:rPr lang="en-US" altLang="en-US" sz="3000" b="1" dirty="0" smtClean="0">
                <a:solidFill>
                  <a:srgbClr val="64A03C"/>
                </a:solidFill>
                <a:latin typeface="Arial" panose="020B0604020202020204" pitchFamily="34" charset="0"/>
                <a:cs typeface="Arial" panose="020B0604020202020204" pitchFamily="34" charset="0"/>
              </a:rPr>
              <a:t>chemosynthesis</a:t>
            </a:r>
            <a:r>
              <a:rPr lang="en-US" altLang="en-US" sz="3000" dirty="0" smtClean="0">
                <a:latin typeface="Arial" panose="020B0604020202020204" pitchFamily="34" charset="0"/>
                <a:cs typeface="Arial" panose="020B0604020202020204" pitchFamily="34" charset="0"/>
              </a:rPr>
              <a:t>.</a:t>
            </a:r>
          </a:p>
          <a:p>
            <a:pPr lvl="1" eaLnBrk="1" hangingPunct="1"/>
            <a:r>
              <a:rPr lang="en-US" altLang="en-US" sz="2800" dirty="0" smtClean="0">
                <a:latin typeface="Arial" panose="020B0604020202020204" pitchFamily="34" charset="0"/>
                <a:cs typeface="Arial" panose="020B0604020202020204" pitchFamily="34" charset="0"/>
              </a:rPr>
              <a:t>Deep ocean bacteria draw energy from hydrothermal vents and produce carbohydrates from hydrogen sulfide (H</a:t>
            </a:r>
            <a:r>
              <a:rPr lang="en-US" altLang="en-US" sz="2800" baseline="-25000" dirty="0" smtClean="0">
                <a:latin typeface="Arial" panose="020B0604020202020204" pitchFamily="34" charset="0"/>
                <a:cs typeface="Arial" panose="020B0604020202020204" pitchFamily="34" charset="0"/>
              </a:rPr>
              <a:t>2</a:t>
            </a:r>
            <a:r>
              <a:rPr lang="en-US" altLang="en-US" sz="2800" dirty="0" smtClean="0">
                <a:latin typeface="Arial" panose="020B0604020202020204" pitchFamily="34" charset="0"/>
                <a:cs typeface="Arial" panose="020B0604020202020204" pitchFamily="34" charset="0"/>
              </a:rPr>
              <a:t>S) gas.</a:t>
            </a:r>
          </a:p>
        </p:txBody>
      </p:sp>
      <p:pic>
        <p:nvPicPr>
          <p:cNvPr id="24579" name="Picture 4" descr="Hydrothermal_v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120" y="3602489"/>
            <a:ext cx="4071486" cy="289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http://www.bigelow.org/foodweb/chemosynthesis.jpg"/>
          <p:cNvPicPr>
            <a:picLocks noChangeAspect="1" noChangeArrowheads="1"/>
          </p:cNvPicPr>
          <p:nvPr/>
        </p:nvPicPr>
        <p:blipFill>
          <a:blip r:embed="rId4">
            <a:extLst>
              <a:ext uri="{28A0092B-C50C-407E-A947-70E740481C1C}">
                <a14:useLocalDpi xmlns:a14="http://schemas.microsoft.com/office/drawing/2010/main" val="0"/>
              </a:ext>
            </a:extLst>
          </a:blip>
          <a:srcRect l="49709" b="7556"/>
          <a:stretch>
            <a:fillRect/>
          </a:stretch>
        </p:blipFill>
        <p:spPr bwMode="auto">
          <a:xfrm>
            <a:off x="1105302" y="4060371"/>
            <a:ext cx="2629300" cy="244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 An Exception to Photosynthesis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006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228600" y="1295400"/>
            <a:ext cx="8734425" cy="1258345"/>
          </a:xfrm>
        </p:spPr>
        <p:txBody>
          <a:bodyPr>
            <a:normAutofit/>
          </a:bodyPr>
          <a:lstStyle/>
          <a:p>
            <a:pPr eaLnBrk="1" hangingPunct="1"/>
            <a:r>
              <a:rPr lang="en-US" altLang="en-US" sz="2800" dirty="0" smtClean="0">
                <a:latin typeface="Arial" panose="020B0604020202020204" pitchFamily="34" charset="0"/>
                <a:cs typeface="Arial" panose="020B0604020202020204" pitchFamily="34" charset="0"/>
              </a:rPr>
              <a:t>Organisms break down carbohydrates and other organic compounds in their cells to obtain the energy they need.</a:t>
            </a:r>
          </a:p>
        </p:txBody>
      </p:sp>
      <p:sp>
        <p:nvSpPr>
          <p:cNvPr id="27653" name="Rectangle 5"/>
          <p:cNvSpPr>
            <a:spLocks noChangeArrowheads="1"/>
          </p:cNvSpPr>
          <p:nvPr/>
        </p:nvSpPr>
        <p:spPr bwMode="auto">
          <a:xfrm>
            <a:off x="0" y="6091497"/>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r>
              <a:rPr lang="en-US" altLang="en-US" sz="2000" i="1" dirty="0"/>
              <a:t>** You must memorize this equation if you haven’t already.  It will come up throughout the year.</a:t>
            </a:r>
          </a:p>
        </p:txBody>
      </p:sp>
      <p:pic>
        <p:nvPicPr>
          <p:cNvPr id="27654" name="Picture 6" descr="http://163.16.28.248/bio/activelearner/07/images/ch07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549" y="2136807"/>
            <a:ext cx="3104810" cy="199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rgbClr val="64A03C"/>
          </a:solidFill>
        </p:spPr>
        <p:txBody>
          <a:bodyPr/>
          <a:lstStyle/>
          <a:p>
            <a:r>
              <a:rPr lang="en-US" dirty="0" smtClean="0">
                <a:latin typeface="Arial" panose="020B0604020202020204" pitchFamily="34" charset="0"/>
                <a:cs typeface="Arial" panose="020B0604020202020204" pitchFamily="34" charset="0"/>
              </a:rPr>
              <a:t>Respiration Releases Energy</a:t>
            </a:r>
            <a:endParaRPr lang="en-US" dirty="0">
              <a:latin typeface="Arial" panose="020B0604020202020204" pitchFamily="34" charset="0"/>
              <a:cs typeface="Arial" panose="020B0604020202020204" pitchFamily="34" charset="0"/>
            </a:endParaRPr>
          </a:p>
        </p:txBody>
      </p:sp>
      <p:sp>
        <p:nvSpPr>
          <p:cNvPr id="8" name="Content Placeholder 3"/>
          <p:cNvSpPr txBox="1">
            <a:spLocks/>
          </p:cNvSpPr>
          <p:nvPr/>
        </p:nvSpPr>
        <p:spPr>
          <a:xfrm>
            <a:off x="178253" y="4322621"/>
            <a:ext cx="8787493" cy="1729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Wingdings" panose="05000000000000000000" pitchFamily="2" charset="2"/>
              <a:buNone/>
            </a:pPr>
            <a:r>
              <a:rPr lang="en-US" sz="3200" u="sng" dirty="0" smtClean="0">
                <a:latin typeface="Arial" panose="020B0604020202020204" pitchFamily="34" charset="0"/>
                <a:cs typeface="Arial" panose="020B0604020202020204" pitchFamily="34" charset="0"/>
              </a:rPr>
              <a:t>CELLULAR RESPIRATION</a:t>
            </a:r>
          </a:p>
          <a:p>
            <a:pPr marL="0" indent="0" algn="ctr">
              <a:buClr>
                <a:schemeClr val="tx1"/>
              </a:buClr>
              <a:buNone/>
            </a:pPr>
            <a:r>
              <a:rPr lang="en-US" sz="3200" b="1" dirty="0">
                <a:latin typeface="Arial" panose="020B0604020202020204" pitchFamily="34" charset="0"/>
                <a:cs typeface="Arial" panose="020B0604020202020204" pitchFamily="34" charset="0"/>
                <a:sym typeface="Wingdings 3" panose="05040102010807070707" pitchFamily="18" charset="2"/>
              </a:rPr>
              <a:t>C</a:t>
            </a:r>
            <a:r>
              <a:rPr lang="en-US" sz="3200" b="1" baseline="-25000" dirty="0">
                <a:latin typeface="Arial" panose="020B0604020202020204" pitchFamily="34" charset="0"/>
                <a:cs typeface="Arial" panose="020B0604020202020204" pitchFamily="34" charset="0"/>
                <a:sym typeface="Wingdings 3" panose="05040102010807070707" pitchFamily="18" charset="2"/>
              </a:rPr>
              <a:t>6</a:t>
            </a:r>
            <a:r>
              <a:rPr lang="en-US" sz="3200" b="1" dirty="0">
                <a:latin typeface="Arial" panose="020B0604020202020204" pitchFamily="34" charset="0"/>
                <a:cs typeface="Arial" panose="020B0604020202020204" pitchFamily="34" charset="0"/>
                <a:sym typeface="Wingdings 3" panose="05040102010807070707" pitchFamily="18" charset="2"/>
              </a:rPr>
              <a:t>H</a:t>
            </a:r>
            <a:r>
              <a:rPr lang="en-US" sz="3200" b="1" baseline="-25000" dirty="0">
                <a:latin typeface="Arial" panose="020B0604020202020204" pitchFamily="34" charset="0"/>
                <a:cs typeface="Arial" panose="020B0604020202020204" pitchFamily="34" charset="0"/>
                <a:sym typeface="Wingdings 3" panose="05040102010807070707" pitchFamily="18" charset="2"/>
              </a:rPr>
              <a:t>12</a:t>
            </a:r>
            <a:r>
              <a:rPr lang="en-US" sz="3200" b="1" dirty="0">
                <a:latin typeface="Arial" panose="020B0604020202020204" pitchFamily="34" charset="0"/>
                <a:cs typeface="Arial" panose="020B0604020202020204" pitchFamily="34" charset="0"/>
                <a:sym typeface="Wingdings 3" panose="05040102010807070707" pitchFamily="18" charset="2"/>
              </a:rPr>
              <a:t>O</a:t>
            </a:r>
            <a:r>
              <a:rPr lang="en-US" sz="3200" b="1" baseline="-25000" dirty="0">
                <a:latin typeface="Arial" panose="020B0604020202020204" pitchFamily="34" charset="0"/>
                <a:cs typeface="Arial" panose="020B0604020202020204" pitchFamily="34" charset="0"/>
                <a:sym typeface="Wingdings 3" panose="05040102010807070707" pitchFamily="18" charset="2"/>
              </a:rPr>
              <a:t>6</a:t>
            </a:r>
            <a:r>
              <a:rPr lang="en-US" sz="3200" b="1" dirty="0">
                <a:latin typeface="Arial" panose="020B0604020202020204" pitchFamily="34" charset="0"/>
                <a:cs typeface="Arial" panose="020B0604020202020204" pitchFamily="34" charset="0"/>
                <a:sym typeface="Wingdings 3" panose="05040102010807070707" pitchFamily="18" charset="2"/>
              </a:rPr>
              <a:t> + </a:t>
            </a:r>
            <a:r>
              <a:rPr lang="en-US" sz="3200" b="1" dirty="0" smtClean="0">
                <a:latin typeface="Arial" panose="020B0604020202020204" pitchFamily="34" charset="0"/>
                <a:cs typeface="Arial" panose="020B0604020202020204" pitchFamily="34" charset="0"/>
                <a:sym typeface="Wingdings 3" panose="05040102010807070707" pitchFamily="18" charset="2"/>
              </a:rPr>
              <a:t>6O</a:t>
            </a:r>
            <a:r>
              <a:rPr lang="en-US" sz="3200" b="1" baseline="-25000" dirty="0" smtClean="0">
                <a:latin typeface="Arial" panose="020B0604020202020204" pitchFamily="34" charset="0"/>
                <a:cs typeface="Arial" panose="020B0604020202020204" pitchFamily="34" charset="0"/>
                <a:sym typeface="Wingdings 3" panose="05040102010807070707" pitchFamily="18" charset="2"/>
              </a:rPr>
              <a:t>2 </a:t>
            </a:r>
            <a:r>
              <a:rPr lang="en-US" sz="3200" b="1" dirty="0" smtClean="0">
                <a:latin typeface="Arial" panose="020B0604020202020204" pitchFamily="34" charset="0"/>
                <a:cs typeface="Arial" panose="020B0604020202020204" pitchFamily="34" charset="0"/>
                <a:sym typeface="Wingdings 3" panose="05040102010807070707" pitchFamily="18" charset="2"/>
              </a:rPr>
              <a:t> </a:t>
            </a:r>
            <a:r>
              <a:rPr lang="en-US" sz="3200" b="1" dirty="0" smtClean="0">
                <a:latin typeface="Arial" panose="020B0604020202020204" pitchFamily="34" charset="0"/>
                <a:cs typeface="Arial" panose="020B0604020202020204" pitchFamily="34" charset="0"/>
              </a:rPr>
              <a:t>6H</a:t>
            </a:r>
            <a:r>
              <a:rPr lang="en-US" sz="3200" b="1" baseline="-25000" dirty="0" smtClean="0">
                <a:latin typeface="Arial" panose="020B0604020202020204" pitchFamily="34" charset="0"/>
                <a:cs typeface="Arial" panose="020B0604020202020204" pitchFamily="34" charset="0"/>
              </a:rPr>
              <a:t>2</a:t>
            </a:r>
            <a:r>
              <a:rPr lang="en-US" sz="3200" b="1" dirty="0" smtClean="0">
                <a:latin typeface="Arial" panose="020B0604020202020204" pitchFamily="34" charset="0"/>
                <a:cs typeface="Arial" panose="020B0604020202020204" pitchFamily="34" charset="0"/>
              </a:rPr>
              <a:t>O </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6CO</a:t>
            </a:r>
            <a:r>
              <a:rPr lang="en-US" sz="3200" b="1" baseline="-25000" dirty="0" smtClean="0">
                <a:latin typeface="Arial" panose="020B0604020202020204" pitchFamily="34" charset="0"/>
                <a:cs typeface="Arial" panose="020B0604020202020204" pitchFamily="34" charset="0"/>
              </a:rPr>
              <a:t>2</a:t>
            </a:r>
            <a:r>
              <a:rPr lang="en-US" sz="3200" b="1" dirty="0" smtClean="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 Energy</a:t>
            </a:r>
            <a:endParaRPr lang="en-US" sz="3200" b="1" baseline="-25000" dirty="0" smtClean="0">
              <a:latin typeface="Arial" panose="020B0604020202020204" pitchFamily="34" charset="0"/>
              <a:cs typeface="Arial" panose="020B0604020202020204" pitchFamily="34" charset="0"/>
              <a:sym typeface="Wingdings 3" panose="05040102010807070707" pitchFamily="18" charset="2"/>
            </a:endParaRPr>
          </a:p>
          <a:p>
            <a:pPr marL="0" indent="0" algn="ctr">
              <a:buClr>
                <a:schemeClr val="tx1"/>
              </a:buClr>
              <a:buNone/>
            </a:pPr>
            <a:r>
              <a:rPr lang="en-US" sz="2400" dirty="0" smtClean="0">
                <a:latin typeface="Arial" panose="020B0604020202020204" pitchFamily="34" charset="0"/>
                <a:cs typeface="Arial" panose="020B0604020202020204" pitchFamily="34" charset="0"/>
                <a:sym typeface="Wingdings 3" panose="05040102010807070707" pitchFamily="18" charset="2"/>
              </a:rPr>
              <a:t>(</a:t>
            </a:r>
            <a:r>
              <a:rPr lang="en-US" sz="2400" dirty="0">
                <a:latin typeface="Arial" panose="020B0604020202020204" pitchFamily="34" charset="0"/>
                <a:cs typeface="Arial" panose="020B0604020202020204" pitchFamily="34" charset="0"/>
                <a:sym typeface="Wingdings 3" panose="05040102010807070707" pitchFamily="18" charset="2"/>
              </a:rPr>
              <a:t>Glucose + </a:t>
            </a:r>
            <a:r>
              <a:rPr lang="en-US" sz="2400" dirty="0" smtClean="0">
                <a:latin typeface="Arial" panose="020B0604020202020204" pitchFamily="34" charset="0"/>
                <a:cs typeface="Arial" panose="020B0604020202020204" pitchFamily="34" charset="0"/>
                <a:sym typeface="Wingdings 3" panose="05040102010807070707" pitchFamily="18" charset="2"/>
              </a:rPr>
              <a:t>Oxygen  Water </a:t>
            </a:r>
            <a:r>
              <a:rPr lang="en-US" sz="2400" dirty="0">
                <a:latin typeface="Arial" panose="020B0604020202020204" pitchFamily="34" charset="0"/>
                <a:cs typeface="Arial" panose="020B0604020202020204" pitchFamily="34" charset="0"/>
                <a:sym typeface="Wingdings 3" panose="05040102010807070707" pitchFamily="18" charset="2"/>
              </a:rPr>
              <a:t>+ Carbon Dioxide + </a:t>
            </a:r>
            <a:r>
              <a:rPr lang="en-US" sz="2400" dirty="0" smtClean="0">
                <a:latin typeface="Arial" panose="020B0604020202020204" pitchFamily="34" charset="0"/>
                <a:cs typeface="Arial" panose="020B0604020202020204" pitchFamily="34" charset="0"/>
                <a:sym typeface="Wingdings 3" panose="05040102010807070707" pitchFamily="18" charset="2"/>
              </a:rPr>
              <a:t>Energy)</a:t>
            </a:r>
            <a:endParaRPr lang="en-US" sz="2400" baseline="-25000" dirty="0" smtClean="0">
              <a:latin typeface="Arial" panose="020B0604020202020204" pitchFamily="34" charset="0"/>
              <a:cs typeface="Arial" panose="020B0604020202020204" pitchFamily="34" charset="0"/>
              <a:sym typeface="Wingdings 3" panose="05040102010807070707" pitchFamily="18" charset="2"/>
            </a:endParaRPr>
          </a:p>
        </p:txBody>
      </p:sp>
      <p:sp>
        <p:nvSpPr>
          <p:cNvPr id="10" name="Rectangle 3"/>
          <p:cNvSpPr txBox="1">
            <a:spLocks noChangeArrowheads="1"/>
          </p:cNvSpPr>
          <p:nvPr/>
        </p:nvSpPr>
        <p:spPr>
          <a:xfrm>
            <a:off x="178253" y="2526984"/>
            <a:ext cx="5173393" cy="1411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800" dirty="0" smtClean="0">
                <a:latin typeface="Arial" panose="020B0604020202020204" pitchFamily="34" charset="0"/>
                <a:cs typeface="Arial" panose="020B0604020202020204" pitchFamily="34" charset="0"/>
              </a:rPr>
              <a:t>This is usually done through </a:t>
            </a:r>
            <a:r>
              <a:rPr lang="en-US" altLang="en-US" sz="2800" b="1" dirty="0" smtClean="0">
                <a:solidFill>
                  <a:srgbClr val="64A03C"/>
                </a:solidFill>
                <a:latin typeface="Arial" panose="020B0604020202020204" pitchFamily="34" charset="0"/>
                <a:cs typeface="Arial" panose="020B0604020202020204" pitchFamily="34" charset="0"/>
              </a:rPr>
              <a:t>aerobic respiration</a:t>
            </a:r>
            <a:r>
              <a:rPr lang="en-US" altLang="en-US" sz="2800" dirty="0" smtClean="0">
                <a:latin typeface="Arial" panose="020B0604020202020204" pitchFamily="34" charset="0"/>
                <a:cs typeface="Arial" panose="020B0604020202020204" pitchFamily="34" charset="0"/>
              </a:rPr>
              <a:t>.</a:t>
            </a:r>
            <a:endParaRPr lang="en-US" altLang="en-US" sz="2800" b="1" dirty="0" smtClean="0">
              <a:solidFill>
                <a:srgbClr val="1F881A"/>
              </a:solidFill>
              <a:latin typeface="Arial" panose="020B0604020202020204" pitchFamily="34" charset="0"/>
              <a:cs typeface="Arial" panose="020B0604020202020204" pitchFamily="34" charset="0"/>
            </a:endParaRPr>
          </a:p>
          <a:p>
            <a:pPr lvl="1"/>
            <a:r>
              <a:rPr lang="en-US" altLang="en-US" sz="2200" i="1" dirty="0" smtClean="0">
                <a:latin typeface="Arial" panose="020B0604020202020204" pitchFamily="34" charset="0"/>
                <a:cs typeface="Arial" panose="020B0604020202020204" pitchFamily="34" charset="0"/>
              </a:rPr>
              <a:t>Aerobic means “with oxygen”</a:t>
            </a:r>
          </a:p>
        </p:txBody>
      </p:sp>
    </p:spTree>
    <p:extLst>
      <p:ext uri="{BB962C8B-B14F-4D97-AF65-F5344CB8AC3E}">
        <p14:creationId xmlns:p14="http://schemas.microsoft.com/office/powerpoint/2010/main" val="2230997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APES Default Theme">
  <a:themeElements>
    <a:clrScheme name="OliphantCustom">
      <a:dk1>
        <a:srgbClr val="000000"/>
      </a:dk1>
      <a:lt1>
        <a:sysClr val="window" lastClr="FFFFFF"/>
      </a:lt1>
      <a:dk2>
        <a:srgbClr val="0072A6"/>
      </a:dk2>
      <a:lt2>
        <a:srgbClr val="E7E6E6"/>
      </a:lt2>
      <a:accent1>
        <a:srgbClr val="0073A7"/>
      </a:accent1>
      <a:accent2>
        <a:srgbClr val="DA4716"/>
      </a:accent2>
      <a:accent3>
        <a:srgbClr val="A5A5A5"/>
      </a:accent3>
      <a:accent4>
        <a:srgbClr val="FFC000"/>
      </a:accent4>
      <a:accent5>
        <a:srgbClr val="4472C4"/>
      </a:accent5>
      <a:accent6>
        <a:srgbClr val="70AD47"/>
      </a:accent6>
      <a:hlink>
        <a:srgbClr val="4EC8FF"/>
      </a:hlink>
      <a:folHlink>
        <a:srgbClr val="7030A0"/>
      </a:folHlink>
    </a:clrScheme>
    <a:fontScheme name="Custom 1">
      <a:majorFont>
        <a:latin typeface="Palatino Linotype"/>
        <a:ea typeface=""/>
        <a:cs typeface=""/>
      </a:majorFont>
      <a:minorFont>
        <a:latin typeface="Microsoft Sans Serif"/>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ES Default Theme" id="{9E9BFFBE-5C37-4FA3-886C-C1559DFE8BC6}" vid="{21C016D5-CB40-459D-B7BA-86BD5742D3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APES Default Theme</Template>
  <TotalTime>1043</TotalTime>
  <Words>2003</Words>
  <Application>Microsoft Office PowerPoint</Application>
  <PresentationFormat>On-screen Show (4:3)</PresentationFormat>
  <Paragraphs>299</Paragraphs>
  <Slides>56</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MS PGothic</vt:lpstr>
      <vt:lpstr>Arial</vt:lpstr>
      <vt:lpstr>Calibri</vt:lpstr>
      <vt:lpstr>Calibri Light</vt:lpstr>
      <vt:lpstr>Microsoft Sans Serif</vt:lpstr>
      <vt:lpstr>Palatino Linotype</vt:lpstr>
      <vt:lpstr>Times</vt:lpstr>
      <vt:lpstr>Wingdings</vt:lpstr>
      <vt:lpstr>Wingdings 3</vt:lpstr>
      <vt:lpstr>APES Default Theme</vt:lpstr>
      <vt:lpstr>Ecosystem Ecology</vt:lpstr>
      <vt:lpstr>PowerPoint Presentation</vt:lpstr>
      <vt:lpstr>What is Ecology?</vt:lpstr>
      <vt:lpstr>Ecosystems</vt:lpstr>
      <vt:lpstr>Ecosystems</vt:lpstr>
      <vt:lpstr>Ecosystem Flow</vt:lpstr>
      <vt:lpstr>Photosynthesis Captures Energy</vt:lpstr>
      <vt:lpstr>* An Exception to Photosynthesis</vt:lpstr>
      <vt:lpstr>Respiration Releases Energy</vt:lpstr>
      <vt:lpstr>Another Form of Respiration</vt:lpstr>
      <vt:lpstr>Photosynthesis vs. Respiration</vt:lpstr>
      <vt:lpstr>Consumers</vt:lpstr>
      <vt:lpstr>Decomposers &amp; Detritivores</vt:lpstr>
      <vt:lpstr>PowerPoint Presentation</vt:lpstr>
      <vt:lpstr>Ecosystem Flow</vt:lpstr>
      <vt:lpstr>Food Chains and Webs</vt:lpstr>
      <vt:lpstr>Food Chains and Webs</vt:lpstr>
      <vt:lpstr>Food Chains and Webs</vt:lpstr>
      <vt:lpstr>Trophic Levels</vt:lpstr>
      <vt:lpstr>Food Chains &amp; Trophic Levels</vt:lpstr>
      <vt:lpstr>PowerPoint Presentation</vt:lpstr>
      <vt:lpstr>Trophic Levels &amp; Thermodynamics</vt:lpstr>
      <vt:lpstr>Trophic/Energy Pyramid</vt:lpstr>
      <vt:lpstr>Productivity</vt:lpstr>
      <vt:lpstr>GPP and NPP</vt:lpstr>
      <vt:lpstr>Why NPP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Disturbances</vt:lpstr>
      <vt:lpstr>Disturbances Affect Ecosystems Differently</vt:lpstr>
      <vt:lpstr>Resistance &amp; Resilience Examples</vt:lpstr>
      <vt:lpstr>Watersheds</vt:lpstr>
      <vt:lpstr>Some Disturbance is Beneficial</vt:lpstr>
    </vt:vector>
  </TitlesOfParts>
  <Company>Cedar Rapids Community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Oliphant Matt</dc:creator>
  <cp:lastModifiedBy>Young Robert</cp:lastModifiedBy>
  <cp:revision>109</cp:revision>
  <dcterms:created xsi:type="dcterms:W3CDTF">2016-06-18T19:49:10Z</dcterms:created>
  <dcterms:modified xsi:type="dcterms:W3CDTF">2017-09-12T12:44:01Z</dcterms:modified>
</cp:coreProperties>
</file>