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300" r:id="rId2"/>
    <p:sldId id="303" r:id="rId3"/>
    <p:sldId id="307" r:id="rId4"/>
    <p:sldId id="308" r:id="rId5"/>
    <p:sldId id="309" r:id="rId6"/>
    <p:sldId id="310" r:id="rId7"/>
    <p:sldId id="311" r:id="rId8"/>
    <p:sldId id="390" r:id="rId9"/>
    <p:sldId id="314" r:id="rId10"/>
    <p:sldId id="316" r:id="rId11"/>
    <p:sldId id="319" r:id="rId12"/>
    <p:sldId id="318" r:id="rId13"/>
    <p:sldId id="304" r:id="rId14"/>
    <p:sldId id="426" r:id="rId15"/>
    <p:sldId id="322" r:id="rId16"/>
    <p:sldId id="425" r:id="rId17"/>
    <p:sldId id="427" r:id="rId18"/>
    <p:sldId id="323" r:id="rId19"/>
    <p:sldId id="430" r:id="rId20"/>
    <p:sldId id="431" r:id="rId21"/>
    <p:sldId id="413" r:id="rId22"/>
    <p:sldId id="434" r:id="rId23"/>
    <p:sldId id="432" r:id="rId24"/>
    <p:sldId id="460" r:id="rId25"/>
    <p:sldId id="461" r:id="rId26"/>
    <p:sldId id="326" r:id="rId27"/>
    <p:sldId id="445" r:id="rId28"/>
    <p:sldId id="446" r:id="rId29"/>
    <p:sldId id="447" r:id="rId30"/>
    <p:sldId id="451" r:id="rId31"/>
    <p:sldId id="449" r:id="rId32"/>
    <p:sldId id="450" r:id="rId33"/>
    <p:sldId id="330" r:id="rId34"/>
    <p:sldId id="452" r:id="rId35"/>
    <p:sldId id="331" r:id="rId36"/>
    <p:sldId id="453" r:id="rId37"/>
    <p:sldId id="454" r:id="rId38"/>
    <p:sldId id="332" r:id="rId39"/>
    <p:sldId id="333" r:id="rId40"/>
    <p:sldId id="455" r:id="rId41"/>
    <p:sldId id="335" r:id="rId42"/>
    <p:sldId id="336" r:id="rId43"/>
    <p:sldId id="456" r:id="rId44"/>
    <p:sldId id="457" r:id="rId45"/>
    <p:sldId id="45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03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981" autoAdjust="0"/>
    <p:restoredTop sz="93979" autoAdjust="0"/>
  </p:normalViewPr>
  <p:slideViewPr>
    <p:cSldViewPr snapToGrid="0" showGuides="1">
      <p:cViewPr>
        <p:scale>
          <a:sx n="60" d="100"/>
          <a:sy n="60" d="100"/>
        </p:scale>
        <p:origin x="10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5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7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E8B38-6DB0-4155-B2CB-5A68D02809A7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02AEB-9FDD-4F1A-A954-F96F836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2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spacing and size so the next slide and this match.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00260-91DB-0D48-93AD-BEB84341ED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8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45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6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3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D8CE6-CA14-443E-BBCD-272DBFBD12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87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51F0-C1A8-4EB6-81AD-C33D52D3EB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79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8C887-2DB0-4309-AD8A-C6E4C2731D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5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696770-CD20-4884-81F3-2C898544BE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7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1E734-5732-48CE-97BD-7BE211ED7A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9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D67AF-2BFD-4BB7-8EDD-191078B4D0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8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8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9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0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6DF1F-550C-43E8-8BF9-74533BF93F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011BD-6FA8-4552-BEDC-820DDDE1BB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10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AD1D0-D573-4B79-AC22-ECEADE8B83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4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8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2875"/>
            <a:ext cx="9144000" cy="2429895"/>
          </a:xfr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5400" b="0" i="0" dirty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7828"/>
            <a:ext cx="6858000" cy="176348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26832"/>
            <a:ext cx="2352675" cy="515938"/>
          </a:xfrm>
          <a:prstGeom prst="homePlate">
            <a:avLst/>
          </a:prstGeom>
          <a:solidFill>
            <a:srgbClr val="00B0F0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734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49178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314" y="163286"/>
            <a:ext cx="5878286" cy="6199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785256"/>
            <a:ext cx="2949178" cy="457766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3A7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2"/>
                </a:solidFill>
              </a:rPr>
              <a:t>Learning Objectives</a:t>
            </a:r>
            <a:endParaRPr lang="en-US" sz="3600" b="0" i="0" dirty="0">
              <a:solidFill>
                <a:schemeClr val="accent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8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70AD47"/>
                </a:solidFill>
              </a:rPr>
              <a:t>Learning Objectives</a:t>
            </a:r>
            <a:endParaRPr lang="en-US" sz="3600" b="0" i="0" dirty="0">
              <a:solidFill>
                <a:srgbClr val="70AD47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4"/>
                </a:solidFill>
              </a:rPr>
              <a:t>Learning Objectives</a:t>
            </a:r>
            <a:endParaRPr lang="en-US" sz="3600" b="0" i="0" dirty="0">
              <a:solidFill>
                <a:schemeClr val="accent4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6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00B0F0"/>
                </a:solidFill>
              </a:rPr>
              <a:t>Learning Objectives</a:t>
            </a:r>
            <a:endParaRPr lang="en-US" sz="3600" b="0" i="0" dirty="0">
              <a:solidFill>
                <a:srgbClr val="00B0F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1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7371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9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510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59084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sz="half" idx="16"/>
          </p:nvPr>
        </p:nvSpPr>
        <p:spPr>
          <a:xfrm>
            <a:off x="141510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666704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6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F9E3-C569-4BEA-A311-07CC02B56561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83803"/>
            <a:ext cx="7315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4400" b="0" i="1" kern="1200" dirty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Calibri Light" panose="020F0302020204030204" pitchFamily="34" charset="0"/>
        <a:buChar char="‒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alibri Light" panose="020F0302020204030204" pitchFamily="34" charset="0"/>
        <a:buChar char="»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5575"/>
            <a:ext cx="9144000" cy="2885867"/>
          </a:xfr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Land, Public and Private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2743545" y="1501810"/>
            <a:ext cx="3656909" cy="98752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Chapter 10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Lands in the United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7689" y="1197429"/>
            <a:ext cx="7973490" cy="5660571"/>
            <a:chOff x="857689" y="1197429"/>
            <a:chExt cx="7973490" cy="56605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8713" b="7814"/>
            <a:stretch/>
          </p:blipFill>
          <p:spPr>
            <a:xfrm>
              <a:off x="857689" y="1197429"/>
              <a:ext cx="7660670" cy="56605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6928" r="89312" b="2"/>
            <a:stretch/>
          </p:blipFill>
          <p:spPr>
            <a:xfrm>
              <a:off x="7838014" y="5317957"/>
              <a:ext cx="993165" cy="217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64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88" t="4112" r="13651"/>
          <a:stretch/>
        </p:blipFill>
        <p:spPr>
          <a:xfrm>
            <a:off x="7486625" y="2069432"/>
            <a:ext cx="1563342" cy="1371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477925"/>
            <a:ext cx="8787493" cy="482490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than 95 percent of all federal lands are managed by four federal agencies.</a:t>
            </a:r>
          </a:p>
          <a:p>
            <a:pPr marL="228600" lvl="2" indent="0">
              <a:buNone/>
            </a:pPr>
            <a:r>
              <a:rPr lang="en-US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of Land Management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3">
              <a:buFont typeface="Arial" panose="020B0604020202020204" pitchFamily="34" charset="0"/>
              <a:buChar char="̶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grazing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mining, timber harvesting and recreation</a:t>
            </a:r>
          </a:p>
          <a:p>
            <a:pPr marL="228600" lvl="2" indent="0">
              <a:buNone/>
            </a:pPr>
            <a:r>
              <a:rPr lang="en-US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Forest Service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USFS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3">
              <a:buFont typeface="Arial" panose="020B0604020202020204" pitchFamily="34" charset="0"/>
              <a:buChar char="̶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timber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harvesting, grazing, and recreation</a:t>
            </a:r>
          </a:p>
          <a:p>
            <a:pPr marL="228600" lvl="2" indent="0">
              <a:buNone/>
            </a:pPr>
            <a:r>
              <a:rPr lang="en-US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Park Service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3">
              <a:buFont typeface="Arial" panose="020B0604020202020204" pitchFamily="34" charset="0"/>
              <a:buChar char="̶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recreation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0">
              <a:buNone/>
            </a:pPr>
            <a:r>
              <a:rPr lang="en-US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and Wildlife Service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3">
              <a:buFont typeface="Arial" panose="020B0604020202020204" pitchFamily="34" charset="0"/>
              <a:buChar char="̶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hunting,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recreation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705" t="2860" r="10185"/>
          <a:stretch/>
        </p:blipFill>
        <p:spPr>
          <a:xfrm>
            <a:off x="7605969" y="4410674"/>
            <a:ext cx="1443998" cy="1819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Lands in the United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95" y="3176337"/>
            <a:ext cx="1288323" cy="1430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644" t="5641" r="10408" b="5306"/>
          <a:stretch/>
        </p:blipFill>
        <p:spPr>
          <a:xfrm>
            <a:off x="6102022" y="4989678"/>
            <a:ext cx="1420527" cy="16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Land Use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United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5550" y="1311442"/>
            <a:ext cx="7673538" cy="5462337"/>
            <a:chOff x="565484" y="1311442"/>
            <a:chExt cx="7673538" cy="54623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990" b="2946"/>
            <a:stretch/>
          </p:blipFill>
          <p:spPr>
            <a:xfrm>
              <a:off x="565484" y="1311442"/>
              <a:ext cx="7673538" cy="54623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92000" r="90188" b="4735"/>
            <a:stretch/>
          </p:blipFill>
          <p:spPr>
            <a:xfrm>
              <a:off x="4572000" y="6497053"/>
              <a:ext cx="1136450" cy="276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9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832618" cy="3570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specific land management practices for rangelands and forests.</a:t>
            </a: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contemporary problems in residential land use and some potential solutions.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879481"/>
            <a:ext cx="5834743" cy="1209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Land Management Practices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26" y="1257300"/>
            <a:ext cx="8467726" cy="2743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ecological services of grasslands: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Soil formation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Erosion control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Nutrient cycling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Storage of atmospheric carbon dioxide in biomass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of diversity</a:t>
            </a:r>
            <a:endParaRPr lang="en-US" alt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Grasslands</a:t>
            </a:r>
          </a:p>
        </p:txBody>
      </p:sp>
      <p:pic>
        <p:nvPicPr>
          <p:cNvPr id="30724" name="Picture 6" descr="http://upload.wikimedia.org/wikipedia/commons/4/47/Shawangunk_Grasslands_NW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/>
          <a:stretch>
            <a:fillRect/>
          </a:stretch>
        </p:blipFill>
        <p:spPr bwMode="auto">
          <a:xfrm>
            <a:off x="226827" y="4184134"/>
            <a:ext cx="4545049" cy="25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http://www.ventbird.com/system/photo/image/1734/standard/Canastra_grasslands_by_A_Whittaker_cr_res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646974"/>
            <a:ext cx="4068454" cy="30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1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Rangelands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47412"/>
            <a:ext cx="8806259" cy="1438317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Cattle grazing is the #1 use of land in the U.S.</a:t>
            </a:r>
          </a:p>
          <a:p>
            <a:pPr lvl="1"/>
            <a:r>
              <a:rPr lang="en-US" sz="2800" b="1" kern="0" dirty="0">
                <a:solidFill>
                  <a:srgbClr val="64A03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Rangelands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: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 natural grasslands</a:t>
            </a:r>
          </a:p>
          <a:p>
            <a:pPr lvl="1"/>
            <a:r>
              <a:rPr lang="en-US" sz="2800" b="1" kern="0" dirty="0">
                <a:solidFill>
                  <a:srgbClr val="64A03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Pastures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: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managed 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grasslands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Lucida Grand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47" b="22336"/>
          <a:stretch/>
        </p:blipFill>
        <p:spPr>
          <a:xfrm>
            <a:off x="1424762" y="2764663"/>
            <a:ext cx="6836735" cy="40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283" y="1264797"/>
            <a:ext cx="8686800" cy="137160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 sustain rangeland productivity by controlling the number and distribution of livestock and by restoring degraded rangeland.</a:t>
            </a:r>
          </a:p>
        </p:txBody>
      </p:sp>
      <p:pic>
        <p:nvPicPr>
          <p:cNvPr id="31747" name="Picture 4" descr="gcGrazing%20Duskdoc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7" b="12573"/>
          <a:stretch>
            <a:fillRect/>
          </a:stretch>
        </p:blipFill>
        <p:spPr bwMode="auto">
          <a:xfrm>
            <a:off x="1020725" y="2759154"/>
            <a:ext cx="3462634" cy="149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Rangelands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07" y="2281725"/>
            <a:ext cx="1980665" cy="1976132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3283" y="4380614"/>
            <a:ext cx="8803763" cy="2349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Overgrazing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occurs when too many animals graze for too long and exceed carrying capacity of a grassland area.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Grass/shrubs are damaged beyond repair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grass cover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Leads to erosion of soil by water and wind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1" descr="1021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" r="16000" b="9971"/>
          <a:stretch/>
        </p:blipFill>
        <p:spPr bwMode="auto">
          <a:xfrm>
            <a:off x="361507" y="2881426"/>
            <a:ext cx="3908800" cy="169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5814" y="1192620"/>
            <a:ext cx="8878186" cy="16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33363" marR="0" lvl="0" indent="-233363" algn="l" defTabSz="914353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11111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Desertification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  -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The degradation of land that results in a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desert.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  <a:p>
            <a:pPr marL="690563" marR="0" lvl="1" indent="-234950" algn="l" defTabSz="914353" rtl="0" eaLnBrk="0" fontAlgn="base" latinLnBrk="0" hangingPunct="0">
              <a:lnSpc>
                <a:spcPct val="9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Caused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by overgrazing, deforestation, or overuse</a:t>
            </a:r>
          </a:p>
          <a:p>
            <a:pPr marL="690563" marR="0" lvl="1" indent="-234950" algn="l" defTabSz="914353" rtl="0" eaLnBrk="0" fontAlgn="base" latinLnBrk="0" hangingPunct="0">
              <a:lnSpc>
                <a:spcPct val="9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The worlds deserts are getting bigger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80614" y="4476309"/>
            <a:ext cx="4763386" cy="2358656"/>
          </a:xfrm>
          <a:prstGeom prst="rect">
            <a:avLst/>
          </a:prstGeom>
        </p:spPr>
        <p:txBody>
          <a:bodyPr/>
          <a:lstStyle/>
          <a:p>
            <a:pPr marL="342882" marR="0" lvl="0" indent="-342882" algn="l" defTabSz="91435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Prevention of overgrazing:</a:t>
            </a:r>
          </a:p>
          <a:p>
            <a:pPr marL="690563" marR="0" lvl="1" indent="-234950" algn="l" defTabSz="91435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Rotational grazing</a:t>
            </a: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Replant barren areas</a:t>
            </a: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Apply fertilizer</a:t>
            </a: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Lucida Grande" charset="0"/>
              </a:rPr>
              <a:t>Reduce soil erosion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3413"/>
          <a:stretch/>
        </p:blipFill>
        <p:spPr>
          <a:xfrm>
            <a:off x="5448539" y="2933529"/>
            <a:ext cx="3100038" cy="1393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78" y="4716709"/>
            <a:ext cx="4004493" cy="2107628"/>
          </a:xfrm>
          <a:prstGeom prst="rect">
            <a:avLst/>
          </a:prstGeom>
        </p:spPr>
      </p:pic>
      <p:sp>
        <p:nvSpPr>
          <p:cNvPr id="1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Rangelands</a:t>
            </a:r>
          </a:p>
        </p:txBody>
      </p:sp>
    </p:spTree>
    <p:extLst>
      <p:ext uri="{BB962C8B-B14F-4D97-AF65-F5344CB8AC3E}">
        <p14:creationId xmlns:p14="http://schemas.microsoft.com/office/powerpoint/2010/main" val="5430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04788" y="1364515"/>
            <a:ext cx="6323603" cy="28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11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29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47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648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825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00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Old-growth forest</a:t>
            </a:r>
            <a:r>
              <a:rPr kumimoji="0" lang="en-US" alt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Original forests that have not been disturbed for logging, road building, or development</a:t>
            </a:r>
          </a:p>
          <a:p>
            <a:pPr marL="574675" marR="0" lvl="1" indent="-2841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Also called primary, ancient, virgin, or primeval forests </a:t>
            </a:r>
          </a:p>
          <a:p>
            <a:pPr marL="574675" marR="0" lvl="1" indent="-2841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High biodiversity because of many specialized niches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451" y="1296352"/>
            <a:ext cx="2407080" cy="2896248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04788" y="4455041"/>
            <a:ext cx="6323603" cy="225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11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29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47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648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825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00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Second-growth forest</a:t>
            </a:r>
            <a:r>
              <a:rPr kumimoji="0" lang="en-US" alt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Area which has re-grown after a major disturbance such as fire, insect, or timber harvest</a:t>
            </a:r>
          </a:p>
          <a:p>
            <a:pPr marL="574675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The area is reclaimed by the natural process of secondary succession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9973"/>
          <a:stretch/>
        </p:blipFill>
        <p:spPr>
          <a:xfrm>
            <a:off x="6613451" y="4300232"/>
            <a:ext cx="2407080" cy="24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136" b="7230"/>
          <a:stretch/>
        </p:blipFill>
        <p:spPr>
          <a:xfrm>
            <a:off x="1608399" y="2809214"/>
            <a:ext cx="5927201" cy="4048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508" t="5715" r="50770"/>
          <a:stretch/>
        </p:blipFill>
        <p:spPr>
          <a:xfrm>
            <a:off x="2184993" y="1266752"/>
            <a:ext cx="2190427" cy="147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73403"/>
          <a:stretch/>
        </p:blipFill>
        <p:spPr>
          <a:xfrm>
            <a:off x="55095" y="1204617"/>
            <a:ext cx="2138879" cy="1310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0583" t="6959" r="26105"/>
          <a:stretch/>
        </p:blipFill>
        <p:spPr>
          <a:xfrm>
            <a:off x="4544835" y="1265164"/>
            <a:ext cx="2270629" cy="1476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4478" t="6673" r="1243"/>
          <a:stretch/>
        </p:blipFill>
        <p:spPr>
          <a:xfrm>
            <a:off x="6815464" y="1265165"/>
            <a:ext cx="2343325" cy="14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832618" cy="3570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how human land use affects the environment.</a:t>
            </a: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the various categories of public land used globally and in the United States.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56927"/>
            <a:ext cx="5834743" cy="11695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Land Use Concepts and Classification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Forests Provide Important Economic and Ecological Services</a:t>
            </a:r>
          </a:p>
        </p:txBody>
      </p:sp>
      <p:pic>
        <p:nvPicPr>
          <p:cNvPr id="9219" name="Picture1" descr="1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2856"/>
          <a:stretch/>
        </p:blipFill>
        <p:spPr bwMode="auto">
          <a:xfrm>
            <a:off x="190480" y="1352563"/>
            <a:ext cx="6316649" cy="532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6570920" y="1605516"/>
            <a:ext cx="2551814" cy="46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Estimated      annual 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value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:</a:t>
            </a: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endParaRPr lang="en-US" altLang="en-US" sz="2800" b="1" dirty="0">
              <a:solidFill>
                <a:srgbClr val="000000"/>
              </a:solidFill>
              <a:cs typeface="Arial" panose="020B0604020202020204" pitchFamily="34" charset="0"/>
              <a:sym typeface="Lucida Grande" charset="0"/>
            </a:endParaRP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Economic</a:t>
            </a: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services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881A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$1.8 trillion</a:t>
            </a: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F881A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Ecological services</a:t>
            </a:r>
          </a:p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881A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$4.7 trillion</a:t>
            </a:r>
          </a:p>
        </p:txBody>
      </p:sp>
    </p:spTree>
    <p:extLst>
      <p:ext uri="{BB962C8B-B14F-4D97-AF65-F5344CB8AC3E}">
        <p14:creationId xmlns:p14="http://schemas.microsoft.com/office/powerpoint/2010/main" val="23067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823" y="2636757"/>
            <a:ext cx="3635177" cy="34875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04" y="1382301"/>
            <a:ext cx="8697599" cy="347677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Clear-cutting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method of harvesting trees that removes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n-US" sz="28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if not all, trees from an area and is often coupled with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replanting.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timber yields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profits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Greatly reduces biodiversity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Destroys and fragments habitats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runoff and flooding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 most recreational value</a:t>
            </a:r>
            <a:endParaRPr lang="en-US" sz="2400" dirty="0">
              <a:solidFill>
                <a:srgbClr val="010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Timber Harvest Practices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633"/>
          <a:stretch/>
        </p:blipFill>
        <p:spPr>
          <a:xfrm>
            <a:off x="1723140" y="4859079"/>
            <a:ext cx="3210367" cy="195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1" descr="1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5122"/>
          <a:stretch>
            <a:fillRect/>
          </a:stretch>
        </p:blipFill>
        <p:spPr bwMode="auto">
          <a:xfrm>
            <a:off x="5638800" y="2209800"/>
            <a:ext cx="3303588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Example of Hard Ed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9"/>
          <a:stretch/>
        </p:blipFill>
        <p:spPr bwMode="auto">
          <a:xfrm>
            <a:off x="152400" y="1329069"/>
            <a:ext cx="4076700" cy="263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lear-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73" y="382596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4876800" y="1447801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Clear-cutting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4A03C"/>
              </a:solidFill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 Timber Harvest Practices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6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387" y="3359888"/>
            <a:ext cx="3224185" cy="3365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387" b="1"/>
          <a:stretch/>
        </p:blipFill>
        <p:spPr>
          <a:xfrm>
            <a:off x="223200" y="4829220"/>
            <a:ext cx="2794287" cy="20287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00" y="1403567"/>
            <a:ext cx="8697599" cy="360436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cutting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method of harvesting trees that involves removing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28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 or small numbers of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trees. The </a:t>
            </a:r>
            <a:r>
              <a:rPr lang="en-US" sz="28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forest consists of trees of varying ages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 trees are harvested </a:t>
            </a:r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individually</a:t>
            </a:r>
            <a:endParaRPr lang="en-US" sz="2400" dirty="0">
              <a:solidFill>
                <a:srgbClr val="010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trees left to harvest later</a:t>
            </a:r>
          </a:p>
          <a:p>
            <a:pPr lvl="1"/>
            <a:r>
              <a:rPr lang="en-US" sz="24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Encourages growth of younger trees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</a:t>
            </a:r>
            <a:r>
              <a:rPr lang="en-US" sz="24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crowding</a:t>
            </a:r>
          </a:p>
          <a:p>
            <a:pPr lvl="1"/>
            <a:r>
              <a:rPr lang="en-US" sz="24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Removes diseased </a:t>
            </a:r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en-US" sz="2400" dirty="0">
              <a:solidFill>
                <a:srgbClr val="010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Timber Harvest Practices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54" y="4913598"/>
            <a:ext cx="2411971" cy="18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5257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111111"/>
              </a:buClr>
              <a:buSzPct val="85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Timber production presents ecological challenges.</a:t>
            </a:r>
            <a:endParaRPr lang="en-US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11111"/>
              </a:buClr>
              <a:buSzPct val="85000"/>
            </a:pPr>
            <a:r>
              <a:rPr lang="en-US" altLang="en-US" sz="2800" b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Deforestation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temporary or permanent removal of large areas of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forests resulting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unsustainable cutting of trees</a:t>
            </a:r>
          </a:p>
          <a:p>
            <a:pPr>
              <a:lnSpc>
                <a:spcPct val="90000"/>
              </a:lnSpc>
              <a:buClr>
                <a:srgbClr val="111111"/>
              </a:buClr>
              <a:buSzPct val="85000"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Human activities have reduced the earth’s forest cover by as much as half.</a:t>
            </a:r>
          </a:p>
          <a:p>
            <a:pPr marL="914400" lvl="1" indent="-233363">
              <a:lnSpc>
                <a:spcPct val="90000"/>
              </a:lnSpc>
              <a:buClr>
                <a:srgbClr val="111111"/>
              </a:buClr>
              <a:buSzPct val="82000"/>
              <a:buFont typeface="Arial" panose="020B0604020202020204" pitchFamily="34" charset="0"/>
              <a:buChar char="̶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Losses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concentrated in developing countries.</a:t>
            </a:r>
          </a:p>
          <a:p>
            <a:pPr marL="914400" lvl="1" indent="-233363">
              <a:lnSpc>
                <a:spcPct val="90000"/>
              </a:lnSpc>
              <a:buClr>
                <a:srgbClr val="111111"/>
              </a:buClr>
              <a:buSzPct val="82000"/>
              <a:buFont typeface="Arial" panose="020B0604020202020204" pitchFamily="34" charset="0"/>
              <a:buChar char="̶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it for fuel – heating and/or cooking</a:t>
            </a:r>
          </a:p>
          <a:p>
            <a:pPr marL="914400" lvl="1" indent="-233363" eaLnBrk="1" hangingPunct="1">
              <a:lnSpc>
                <a:spcPct val="90000"/>
              </a:lnSpc>
              <a:buClr>
                <a:srgbClr val="111111"/>
              </a:buClr>
              <a:buSzPct val="82000"/>
              <a:buFont typeface="Arial" panose="020B0604020202020204" pitchFamily="34" charset="0"/>
              <a:buChar char="̶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Tropical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</a:p>
          <a:p>
            <a:pPr marL="1254125" lvl="2" indent="-227013" eaLnBrk="1" hangingPunct="1">
              <a:lnSpc>
                <a:spcPct val="90000"/>
              </a:lnSpc>
              <a:buClr>
                <a:srgbClr val="111111"/>
              </a:buClr>
              <a:buSzPct val="85000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Latin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America, Indonesia, and Africa</a:t>
            </a:r>
          </a:p>
          <a:p>
            <a:pPr marL="914400" lvl="1" indent="-233363" eaLnBrk="1" hangingPunct="1">
              <a:lnSpc>
                <a:spcPct val="90000"/>
              </a:lnSpc>
              <a:buClr>
                <a:srgbClr val="111111"/>
              </a:buClr>
              <a:buSzPct val="82000"/>
              <a:buFont typeface="Arial" panose="020B0604020202020204" pitchFamily="34" charset="0"/>
              <a:buChar char="̶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Boreal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</a:p>
          <a:p>
            <a:pPr marL="1254125" lvl="2" indent="-227013" eaLnBrk="1" hangingPunct="1">
              <a:lnSpc>
                <a:spcPct val="90000"/>
              </a:lnSpc>
              <a:buClr>
                <a:srgbClr val="111111"/>
              </a:buClr>
              <a:buSzPct val="85000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Alaska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Canada, Scandinavia, and Russia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Deforestation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21" y="4611736"/>
            <a:ext cx="2041133" cy="21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1" descr="10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8" r="9476" b="5302"/>
          <a:stretch/>
        </p:blipFill>
        <p:spPr bwMode="auto">
          <a:xfrm>
            <a:off x="169624" y="1339701"/>
            <a:ext cx="8836681" cy="535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Deforestation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Reforestation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505" y="1318731"/>
            <a:ext cx="8787493" cy="292366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plantation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farm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Lucida Grande" charset="0"/>
              </a:rPr>
              <a:t>Planted stands of a particular tree species that are maintained, harvested, and replanted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planted with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rapidly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growing tree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Typically used for paper or particle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complex forest ecosystems with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single tree species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88" y="3693796"/>
            <a:ext cx="4136066" cy="306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40" y="4242390"/>
            <a:ext cx="4216609" cy="25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81" y="1382233"/>
            <a:ext cx="8734425" cy="2799907"/>
          </a:xfrm>
        </p:spPr>
        <p:txBody>
          <a:bodyPr/>
          <a:lstStyle/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Fires are a natural process that can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altLang="en-US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en-US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harm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forests: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Burn away flammable ground material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Prevent larger, more destructive fires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Release valuable mineral nutrients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Stimulate new forest growth</a:t>
            </a:r>
          </a:p>
        </p:txBody>
      </p:sp>
      <p:pic>
        <p:nvPicPr>
          <p:cNvPr id="16387" name="Picture1" descr="101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723014" y="4182140"/>
            <a:ext cx="3327990" cy="24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60" y="4182140"/>
            <a:ext cx="3712646" cy="24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urface_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8" y="1295400"/>
            <a:ext cx="2954908" cy="24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Crown%20Fire%20E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3" y="1295399"/>
            <a:ext cx="4576694" cy="283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40242" y="3877341"/>
            <a:ext cx="872933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7338" marR="0" lvl="0" indent="-287338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Surface fires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4A03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Low intensity, slow moving</a:t>
            </a: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Usually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burn leaf litter and undergrowth</a:t>
            </a:r>
          </a:p>
          <a:p>
            <a:pPr marL="287338" marR="0" lvl="0" indent="-287338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Crown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fires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4A03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Extremely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hot, </a:t>
            </a:r>
            <a:r>
              <a:rPr lang="en-US" altLang="en-US" sz="2600" dirty="0" smtClean="0">
                <a:solidFill>
                  <a:srgbClr val="000000"/>
                </a:solidFill>
                <a:sym typeface="Lucida Grande" charset="0"/>
              </a:rPr>
              <a:t>fast moving,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fierce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t>and hard to </a:t>
            </a:r>
            <a:r>
              <a:rPr lang="en-US" altLang="en-US" sz="2600" dirty="0" smtClean="0">
                <a:solidFill>
                  <a:srgbClr val="000000"/>
                </a:solidFill>
                <a:sym typeface="Lucida Grande" charset="0"/>
              </a:rPr>
              <a:t>control</a:t>
            </a:r>
          </a:p>
          <a:p>
            <a:pPr marL="690563" marR="0" lvl="1" indent="-234950" algn="l" defTabSz="914353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lang="en-US" altLang="en-US" sz="2600" dirty="0" smtClean="0">
                <a:solidFill>
                  <a:srgbClr val="000000"/>
                </a:solidFill>
                <a:sym typeface="Lucida Grande" charset="0"/>
              </a:rPr>
              <a:t>Burns </a:t>
            </a:r>
            <a:r>
              <a:rPr lang="en-US" altLang="en-US" sz="2600" dirty="0">
                <a:solidFill>
                  <a:srgbClr val="000000"/>
                </a:solidFill>
                <a:sym typeface="Lucida Grande" charset="0"/>
              </a:rPr>
              <a:t>whole trees, jump from </a:t>
            </a:r>
            <a:r>
              <a:rPr lang="en-US" altLang="en-US" sz="2600" dirty="0" smtClean="0">
                <a:solidFill>
                  <a:srgbClr val="000000"/>
                </a:solidFill>
                <a:sym typeface="Lucida Grande" charset="0"/>
              </a:rPr>
              <a:t>treetop </a:t>
            </a:r>
            <a:r>
              <a:rPr lang="en-US" altLang="en-US" sz="2600" dirty="0">
                <a:solidFill>
                  <a:srgbClr val="000000"/>
                </a:solidFill>
                <a:sym typeface="Lucida Grande" charset="0"/>
              </a:rPr>
              <a:t>to </a:t>
            </a:r>
            <a:r>
              <a:rPr lang="en-US" altLang="en-US" sz="2600" dirty="0" smtClean="0">
                <a:solidFill>
                  <a:srgbClr val="000000"/>
                </a:solidFill>
                <a:sym typeface="Lucida Grande" charset="0"/>
              </a:rPr>
              <a:t>treetop</a:t>
            </a:r>
            <a:endParaRPr lang="en-US" altLang="en-US" sz="2600" dirty="0">
              <a:solidFill>
                <a:srgbClr val="000000"/>
              </a:solidFill>
              <a:sym typeface="Lucida Grande" charset="0"/>
            </a:endParaRPr>
          </a:p>
          <a:p>
            <a:pPr marL="742912" marR="0" lvl="1" indent="-285736" algn="l" defTabSz="914353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1F881A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Fire Management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967" y="1394635"/>
            <a:ext cx="6172200" cy="2552700"/>
          </a:xfrm>
        </p:spPr>
        <p:txBody>
          <a:bodyPr>
            <a:normAutofit/>
          </a:bodyPr>
          <a:lstStyle/>
          <a:p>
            <a:pPr marL="287338" indent="-287338">
              <a:buSzPct val="100000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Fire prevention programs have been very effective…</a:t>
            </a:r>
            <a: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effective.</a:t>
            </a:r>
          </a:p>
          <a:p>
            <a:pPr marL="744538" lvl="1" indent="-287338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Large amounts of highly flammable underbrush have accumulated</a:t>
            </a:r>
          </a:p>
          <a:p>
            <a:pPr marL="744538" lvl="1" indent="-287338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Leads to larger, more destructive crown fires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52523" y="3862270"/>
            <a:ext cx="8891477" cy="299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7338" marR="0" lvl="0" indent="-287338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To reduce fire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damage:</a:t>
            </a:r>
          </a:p>
          <a:p>
            <a:pPr marL="744538" lvl="1" indent="-290513" defTabSz="914353" eaLnBrk="0" fontAlgn="base" hangingPunct="0"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defRPr/>
            </a:pPr>
            <a:r>
              <a:rPr lang="en-US" sz="2600" b="1" dirty="0" smtClean="0">
                <a:solidFill>
                  <a:srgbClr val="64A03C"/>
                </a:solidFill>
                <a:ea typeface="+mn-ea"/>
                <a:cs typeface="Arial" panose="020B0604020202020204" pitchFamily="34" charset="0"/>
              </a:rPr>
              <a:t>Prescribed </a:t>
            </a:r>
            <a:r>
              <a:rPr lang="en-US" sz="2600" b="1" dirty="0">
                <a:solidFill>
                  <a:srgbClr val="64A03C"/>
                </a:solidFill>
                <a:ea typeface="+mn-ea"/>
                <a:cs typeface="Arial" panose="020B0604020202020204" pitchFamily="34" charset="0"/>
              </a:rPr>
              <a:t>burn</a:t>
            </a:r>
            <a:r>
              <a:rPr lang="en-US" sz="26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: A fire deliberately set under controlled conditions in order to reduce the accumulation of </a:t>
            </a:r>
            <a:r>
              <a:rPr lang="en-US" sz="2600" dirty="0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fuel (dead </a:t>
            </a:r>
            <a:r>
              <a:rPr lang="en-US" sz="26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biomass on a forest </a:t>
            </a:r>
            <a:r>
              <a:rPr lang="en-US" sz="2600" dirty="0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floor).</a:t>
            </a:r>
            <a:endParaRPr lang="en-US" sz="26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  <a:p>
            <a:pPr marL="744538" marR="0" lvl="1" indent="-290513" algn="l" defTabSz="914353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Allow </a:t>
            </a: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fires to burn on public lands if they don’t threaten life and property. </a:t>
            </a:r>
          </a:p>
          <a:p>
            <a:pPr marL="744538" marR="0" lvl="1" indent="-290513" algn="l" defTabSz="914353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Clear small areas around property subject to fire.</a:t>
            </a:r>
          </a:p>
        </p:txBody>
      </p:sp>
      <p:pic>
        <p:nvPicPr>
          <p:cNvPr id="28676" name="Picture 5" descr="smokey-the-b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85" y="1394635"/>
            <a:ext cx="2203677" cy="2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Fire Management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Human land use affects the environment in many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152" y="1549868"/>
            <a:ext cx="8480248" cy="50915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Every human use of land alters it in some way. 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Agriculture, housing, recreation, industry, mining, waste disposal, etc.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People do not always agree on land use and management priorities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understand land use and management issues, environmental scientists use 3 concepts:</a:t>
            </a:r>
          </a:p>
          <a:p>
            <a:pPr marL="914400" lvl="0"/>
            <a:r>
              <a:rPr lang="en-US" sz="28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Tragedy of the commons</a:t>
            </a:r>
          </a:p>
          <a:p>
            <a:pPr marL="914400" lvl="0"/>
            <a:r>
              <a:rPr lang="en-US" sz="28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Externalities</a:t>
            </a:r>
          </a:p>
          <a:p>
            <a:pPr marL="914400" lvl="0"/>
            <a:r>
              <a:rPr lang="en-US" sz="28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sustainable yield</a:t>
            </a:r>
          </a:p>
          <a:p>
            <a:pPr marL="0" indent="0">
              <a:buNone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1143000"/>
            <a:ext cx="51816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Important Definitions: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74150" y="2208031"/>
            <a:ext cx="81658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33363" marR="0" lvl="0" indent="-233363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Conservation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881A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 </a:t>
            </a:r>
          </a:p>
          <a:p>
            <a:pPr marL="457200" marR="0" lvl="0" indent="-1588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Focuses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on the </a:t>
            </a:r>
            <a:r>
              <a:rPr kumimoji="0" lang="en-US" alt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proper use of nature</a:t>
            </a:r>
          </a:p>
          <a:p>
            <a:pPr marL="914400" marR="0" lvl="1" indent="-223838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Seeks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to regulate the human use of wilderness and its resources</a:t>
            </a:r>
          </a:p>
          <a:p>
            <a:pPr marL="742912" marR="0" lvl="1" indent="-285736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  <a:p>
            <a:pPr marL="233363" marR="0" lvl="0" indent="-233363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Preservation</a:t>
            </a:r>
          </a:p>
          <a:p>
            <a:pPr marL="457200" marR="0" lvl="0" indent="0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Focuses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on the </a:t>
            </a:r>
            <a:r>
              <a:rPr kumimoji="0" lang="en-US" alt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protection of nature from use</a:t>
            </a:r>
          </a:p>
          <a:p>
            <a:pPr marL="914400" marR="0" lvl="1" indent="-223838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Seeks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to eliminate the human use of wilderness and its resources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National Parks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45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070" y="1371599"/>
            <a:ext cx="8862238" cy="524185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11111"/>
              </a:buClr>
            </a:pPr>
            <a:r>
              <a:rPr lang="en-US" altLang="en-US" sz="2800" b="1" i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park </a:t>
            </a:r>
            <a:r>
              <a:rPr lang="en-US" alt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800" b="1" i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reserve of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managed for scientific, educational, and recreational use, and sometimes for their beauty or unique landforms.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Worldwide, countries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established more than 1,100 national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parks.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58 Major national parks in the U.S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(400+ if you include National Monuments, Historical Parks, etc.)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intent of the U.S. parks was to preserve and manage the resources, for human use.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1960’s ecology and ecosystem management became the focal point.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 and wildlife management became key.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54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1" descr="1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4355"/>
          <a:stretch>
            <a:fillRect/>
          </a:stretch>
        </p:blipFill>
        <p:spPr bwMode="auto">
          <a:xfrm>
            <a:off x="3530009" y="5004962"/>
            <a:ext cx="2080180" cy="179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http://www.wildnatureimages.com/images%202/050609-056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/>
          <a:stretch/>
        </p:blipFill>
        <p:spPr bwMode="auto">
          <a:xfrm>
            <a:off x="6185786" y="2413591"/>
            <a:ext cx="2776442" cy="215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http://farm4.static.flickr.com/3154/3114620946_020fb8a47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7" y="5303635"/>
            <a:ext cx="1995377" cy="14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1371601"/>
            <a:ext cx="8406809" cy="9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04813" lvl="1" indent="-288925" defTabSz="9143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cs typeface="Arial" panose="020B0604020202020204" pitchFamily="34" charset="0"/>
              </a:rPr>
              <a:t>Despite being protected, most National Parks </a:t>
            </a:r>
            <a:r>
              <a:rPr lang="en-US" altLang="en-US" sz="2800" dirty="0">
                <a:cs typeface="Arial" panose="020B0604020202020204" pitchFamily="34" charset="0"/>
              </a:rPr>
              <a:t>are still threatened by human </a:t>
            </a:r>
            <a:r>
              <a:rPr lang="en-US" altLang="en-US" sz="2800" dirty="0" smtClean="0">
                <a:cs typeface="Arial" panose="020B0604020202020204" pitchFamily="34" charset="0"/>
              </a:rPr>
              <a:t>activities: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01" y="2413591"/>
            <a:ext cx="5578548" cy="28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690563" lvl="1" indent="-234950" defTabSz="9143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defRPr/>
            </a:pP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Overused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due to popularity – litter, trampling, off road vehicles, etc.</a:t>
            </a:r>
          </a:p>
          <a:p>
            <a:pPr marL="690563" lvl="1" indent="-234950" defTabSz="9143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defRPr/>
            </a:pP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 Many species are isolated and fragmented from the ecosystems around them</a:t>
            </a:r>
          </a:p>
          <a:p>
            <a:pPr marL="690563" lvl="1" indent="-234950" defTabSz="9143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defRPr/>
            </a:pP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Air pollution 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as a result of activities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outside of 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  <a:sym typeface="Lucida Grande" charset="0"/>
              </a:rPr>
              <a:t>park</a:t>
            </a:r>
            <a:endParaRPr lang="en-US" altLang="en-US" dirty="0">
              <a:solidFill>
                <a:srgbClr val="000000"/>
              </a:solidFill>
              <a:cs typeface="Arial" panose="020B0604020202020204" pitchFamily="34" charset="0"/>
              <a:sym typeface="Lucida Grand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028" y="4765836"/>
            <a:ext cx="2944200" cy="19628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3" y="3859617"/>
            <a:ext cx="4037132" cy="2966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Wildlife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Refuges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965747" cy="2714224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wildlife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federal public land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managed 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primary purpose of protecting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wildlife, fish, and plants.</a:t>
            </a:r>
          </a:p>
          <a:p>
            <a:pPr marL="690563">
              <a:buFont typeface="Arial" panose="020B0604020202020204" pitchFamily="34" charset="0"/>
              <a:buChar char="̶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conservation and habitat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restoration, endangered species, migratory birds, public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engagement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690563">
              <a:buFont typeface="Arial" panose="020B0604020202020204" pitchFamily="34" charset="0"/>
              <a:buChar char="̶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560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wildlife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refuges; with 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least one in every U.S. state and territory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35" y="3678240"/>
            <a:ext cx="3151800" cy="1842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892" y="4954770"/>
            <a:ext cx="1711841" cy="18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Wilderness Areas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1321359"/>
          </a:xfrm>
        </p:spPr>
        <p:txBody>
          <a:bodyPr>
            <a:normAutofit/>
          </a:bodyPr>
          <a:lstStyle/>
          <a:p>
            <a:pPr>
              <a:buClr>
                <a:srgbClr val="11111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wilderness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area set aside with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intent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preserving a large tract of intact ecosystem or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landscape.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04" y="2337920"/>
            <a:ext cx="2511770" cy="159612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8253" y="2615609"/>
            <a:ext cx="6275723" cy="978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</a:pPr>
            <a:r>
              <a:rPr lang="en-US" altLang="en-US" sz="26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Only about 4% of the land area of the U.S. has been protected as wilderness.</a:t>
            </a:r>
            <a:endParaRPr lang="en-US" altLang="en-US" sz="2400" kern="0" dirty="0">
              <a:solidFill>
                <a:srgbClr val="000000"/>
              </a:solidFill>
              <a:latin typeface="Arial"/>
              <a:ea typeface="MS PGothic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2" y="3526144"/>
            <a:ext cx="5574305" cy="3299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265" y="4221122"/>
            <a:ext cx="3380809" cy="22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Federal Regulation of Land 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16" y="1401068"/>
            <a:ext cx="8915483" cy="28838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Environmental Policy Act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1969 U.S. federal act that mandates an environmental assessment of all projects involving federal money or federal permits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 smtClean="0">
                <a:solidFill>
                  <a:srgbClr val="151515"/>
                </a:solidFill>
                <a:latin typeface="Tahoma" panose="020B0604030504040204" pitchFamily="34" charset="0"/>
              </a:rPr>
              <a:t>Assures </a:t>
            </a:r>
            <a:r>
              <a:rPr lang="en-US" sz="2400" dirty="0">
                <a:solidFill>
                  <a:srgbClr val="151515"/>
                </a:solidFill>
                <a:latin typeface="Tahoma" panose="020B0604030504040204" pitchFamily="34" charset="0"/>
              </a:rPr>
              <a:t>that </a:t>
            </a:r>
            <a:r>
              <a:rPr lang="en-US" sz="2400" dirty="0" smtClean="0">
                <a:solidFill>
                  <a:srgbClr val="151515"/>
                </a:solidFill>
                <a:latin typeface="Tahoma" panose="020B0604030504040204" pitchFamily="34" charset="0"/>
              </a:rPr>
              <a:t>proper </a:t>
            </a:r>
            <a:r>
              <a:rPr lang="en-US" sz="2400" dirty="0">
                <a:solidFill>
                  <a:srgbClr val="151515"/>
                </a:solidFill>
                <a:latin typeface="Tahoma" panose="020B0604030504040204" pitchFamily="34" charset="0"/>
              </a:rPr>
              <a:t>consideration </a:t>
            </a:r>
            <a:r>
              <a:rPr lang="en-US" sz="2400" dirty="0" smtClean="0">
                <a:solidFill>
                  <a:srgbClr val="151515"/>
                </a:solidFill>
                <a:latin typeface="Tahoma" panose="020B0604030504040204" pitchFamily="34" charset="0"/>
              </a:rPr>
              <a:t>is given to </a:t>
            </a:r>
            <a:r>
              <a:rPr lang="en-US" sz="2400" dirty="0">
                <a:solidFill>
                  <a:srgbClr val="151515"/>
                </a:solidFill>
                <a:latin typeface="Tahoma" panose="020B0604030504040204" pitchFamily="34" charset="0"/>
              </a:rPr>
              <a:t>the environment prior to undertaking any major federal action that significantly affects the environment.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b="3104"/>
          <a:stretch/>
        </p:blipFill>
        <p:spPr>
          <a:xfrm>
            <a:off x="1385948" y="4062743"/>
            <a:ext cx="4323733" cy="2795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348" y="4189228"/>
            <a:ext cx="2341939" cy="255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Federal Regulation of Land 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51" y="1369169"/>
            <a:ext cx="9000544" cy="524428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statement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document outlining the scope and purpose of a development project,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assessment the environmental impacts of proposed actions and consideration of alternative actions which are less damaging to, and protective of, the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environment.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 to obvious environmental impacts, sometimes new ones are discovered.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funds are withheld until creation of a mitigation plan</a:t>
            </a:r>
          </a:p>
          <a:p>
            <a:pPr lvl="1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plan that outlines how a developer will address concerns raised by a project’s impact on the environment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5486400"/>
          </a:xfrm>
        </p:spPr>
        <p:txBody>
          <a:bodyPr>
            <a:noAutofit/>
          </a:bodyPr>
          <a:lstStyle/>
          <a:p>
            <a:pPr eaLnBrk="1" hangingPunct="1">
              <a:buClr>
                <a:srgbClr val="111111"/>
              </a:buClr>
              <a:buSzPct val="85000"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Land availability determines whether a city must grow vertically or if it can spread out horizontally</a:t>
            </a:r>
          </a:p>
          <a:p>
            <a:pPr marL="741363" lvl="1" indent="-231775" eaLnBrk="1" hangingPunct="1">
              <a:spcBef>
                <a:spcPts val="0"/>
              </a:spcBef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</a:pPr>
            <a:r>
              <a:rPr lang="en-US" altLang="en-US" sz="2800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cities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(Hong Kong, China; Tokyo,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Japan)</a:t>
            </a:r>
            <a:endParaRPr lang="en-US" altLang="en-US" sz="2400" i="1" dirty="0">
              <a:solidFill>
                <a:srgbClr val="1F8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1" indent="0" eaLnBrk="1" hangingPunct="1">
              <a:spcBef>
                <a:spcPts val="0"/>
              </a:spcBef>
              <a:buClr>
                <a:srgbClr val="111111"/>
              </a:buClr>
              <a:buSzPct val="75000"/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Dense development, high-rise buildings, mass transit</a:t>
            </a: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0"/>
              </a:spcBef>
              <a:buFont typeface="Times" panose="02020603050405020304" pitchFamily="18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231775" eaLnBrk="1" hangingPunct="1">
              <a:spcBef>
                <a:spcPts val="0"/>
              </a:spcBef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</a:pPr>
            <a:r>
              <a:rPr lang="en-US" altLang="en-US" sz="2800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Dispersed cities</a:t>
            </a:r>
            <a:r>
              <a:rPr lang="en-US" altLang="en-US" sz="24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(U.S. and Canada)</a:t>
            </a:r>
            <a:endParaRPr lang="en-US" alt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54" lvl="2" indent="0" eaLnBrk="1" hangingPunct="1">
              <a:spcBef>
                <a:spcPts val="0"/>
              </a:spcBef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Plentiful land, cheap gasoline, network of highways, dependence on cars</a:t>
            </a:r>
          </a:p>
        </p:txBody>
      </p:sp>
      <p:pic>
        <p:nvPicPr>
          <p:cNvPr id="43012" name="Picture 5" descr="http://www.japan-guide.com/g7/3038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3" y="3161415"/>
            <a:ext cx="4240119" cy="221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http://ak2.picdn.net/shutterstock/videos/2129591/preview/stock-footage-aerial-view-of-traffic-intersection-on-a-major-freeway-in-the-suburbs-of-san-francisco-californ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14" y="3161415"/>
            <a:ext cx="3949374" cy="221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Residential land use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Residential land use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965747" cy="30256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Suburb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area surrounding a metropolitan center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comparatively low population density.</a:t>
            </a:r>
          </a:p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Exurb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area similar to a suburb, but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unconnected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central city or densely populated area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Since 1950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 the population growth in metropolitan areas has occurred in suburbs, and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2/3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people now live in suburban or exurban communities.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7" y="4404976"/>
            <a:ext cx="3296093" cy="2453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1468" b="30741"/>
          <a:stretch/>
        </p:blipFill>
        <p:spPr>
          <a:xfrm>
            <a:off x="178252" y="4404976"/>
            <a:ext cx="5477025" cy="22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5" y="0"/>
            <a:ext cx="9122522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Urban vs. Suburban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1153" b="7061"/>
          <a:stretch/>
        </p:blipFill>
        <p:spPr>
          <a:xfrm>
            <a:off x="5066404" y="1188720"/>
            <a:ext cx="3916120" cy="5669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151" b="5831"/>
          <a:stretch/>
        </p:blipFill>
        <p:spPr>
          <a:xfrm>
            <a:off x="265813" y="1188720"/>
            <a:ext cx="3867039" cy="5670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849" t="10560" r="48417" b="5831"/>
          <a:stretch/>
        </p:blipFill>
        <p:spPr>
          <a:xfrm>
            <a:off x="4481730" y="1188720"/>
            <a:ext cx="235796" cy="54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Tragedy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787493" cy="518993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Tragedy of the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tendency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shared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limited resource to become depleted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individual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according to their own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self-interest 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short-term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gain, contrary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the common good of all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users.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gain; the group loses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“If I don’t do it, someone else will.”</a:t>
            </a:r>
          </a:p>
          <a:p>
            <a:pPr marL="457200" lvl="1" indent="0">
              <a:buNone/>
            </a:pPr>
            <a:endParaRPr lang="en-US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many people share a common resource without agreement on or regulation of its use, it is likely to become overused very quickly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Air, water, ocean, large expansive forests or rangelands, etc.</a:t>
            </a:r>
          </a:p>
        </p:txBody>
      </p:sp>
    </p:spTree>
    <p:extLst>
      <p:ext uri="{BB962C8B-B14F-4D97-AF65-F5344CB8AC3E}">
        <p14:creationId xmlns:p14="http://schemas.microsoft.com/office/powerpoint/2010/main" val="8118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44" y="1456659"/>
            <a:ext cx="8835656" cy="511426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sprawl</a:t>
            </a:r>
            <a:r>
              <a:rPr lang="en-US" altLang="en-US" sz="32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ow-density urbanized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that spread into rural areas, removing clear boundaries between the two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buNone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Contributing factors to urban sprawl in the U.S.:</a:t>
            </a:r>
          </a:p>
          <a:p>
            <a:pPr lvl="1" eaLnBrk="1" hangingPunct="1">
              <a:buFont typeface="Arial" panose="020B0604020202020204" pitchFamily="34" charset="0"/>
              <a:buAutoNum type="arabicPeriod"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Ample land to spread out</a:t>
            </a:r>
          </a:p>
          <a:p>
            <a:pPr lvl="1" eaLnBrk="1" hangingPunct="1">
              <a:buFont typeface="Arial" panose="020B0604020202020204" pitchFamily="34" charset="0"/>
              <a:buAutoNum type="arabicPeriod"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Low-cost gasoline; highways encourage vehicle use</a:t>
            </a:r>
          </a:p>
          <a:p>
            <a:pPr lvl="1" eaLnBrk="1" hangingPunct="1">
              <a:buFont typeface="Arial" panose="020B0604020202020204" pitchFamily="34" charset="0"/>
              <a:buAutoNum type="arabicPeriod"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Greater cost of living in cities </a:t>
            </a:r>
          </a:p>
          <a:p>
            <a:pPr marL="796925" lvl="1" indent="-339725" eaLnBrk="1" hangingPunct="1">
              <a:buFont typeface="Arial" panose="020B0604020202020204" pitchFamily="34" charset="0"/>
              <a:buAutoNum type="arabicPeriod"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Government policies that encourage growth and</a:t>
            </a:r>
          </a:p>
          <a:p>
            <a:pPr marL="914400" lvl="1" indent="0" eaLnBrk="1" hangingPunct="1">
              <a:buNone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ownership</a:t>
            </a:r>
          </a:p>
          <a:p>
            <a:pPr marL="796925" lvl="1" indent="-341313" eaLnBrk="1" hangingPunct="1">
              <a:buFont typeface="+mj-lt"/>
              <a:buAutoNum type="arabicPeriod" startAt="5"/>
            </a:pPr>
            <a:r>
              <a:rPr lang="en-US" altLang="en-US" sz="26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blight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the degradation of a city that results</a:t>
            </a:r>
          </a:p>
          <a:p>
            <a:pPr marL="914400" lvl="1" indent="0" eaLnBrk="1" hangingPunct="1">
              <a:buNone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from, and contributes to, people moving to suburbs.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Sprawl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0370" y="1275907"/>
            <a:ext cx="4527323" cy="3561908"/>
            <a:chOff x="353021" y="1233376"/>
            <a:chExt cx="5260969" cy="40510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661" b="10585"/>
            <a:stretch/>
          </p:blipFill>
          <p:spPr>
            <a:xfrm>
              <a:off x="353021" y="1233376"/>
              <a:ext cx="5260969" cy="40510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2164" r="88181" b="4565"/>
            <a:stretch/>
          </p:blipFill>
          <p:spPr>
            <a:xfrm>
              <a:off x="353021" y="5010696"/>
              <a:ext cx="1114272" cy="27368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386" y="3466213"/>
            <a:ext cx="4960613" cy="3388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Sprawl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391" y="1438816"/>
            <a:ext cx="3287271" cy="174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70" y="5029200"/>
            <a:ext cx="2961925" cy="1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Sprawl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11" y="1396071"/>
            <a:ext cx="8713465" cy="996255"/>
          </a:xfrm>
        </p:spPr>
        <p:txBody>
          <a:bodyPr>
            <a:noAutofit/>
          </a:bodyPr>
          <a:lstStyle/>
          <a:p>
            <a:pPr marL="342882" lvl="0" indent="-342882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planning tool where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p</a:t>
            </a:r>
            <a:r>
              <a:rPr lang="en-US" alt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arcels 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of land are designated for specific </a:t>
            </a:r>
            <a:r>
              <a:rPr lang="en-US" alt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uses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0535" y="5454501"/>
            <a:ext cx="8713465" cy="1265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Multi-use zoning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zoning classification that allows retail and high-density residential development to coexist in the same area.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2310" y="2270051"/>
            <a:ext cx="6512527" cy="1504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Used to separate industry and business from residential neighborhoods.</a:t>
            </a:r>
          </a:p>
          <a:p>
            <a:pPr lvl="1"/>
            <a:r>
              <a:rPr lang="en-US" altLang="en-US" sz="22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Discourages innovation because everything has to fit a “type”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961" y="3473657"/>
            <a:ext cx="2155794" cy="1992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11" y="1894198"/>
            <a:ext cx="2296632" cy="35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1" descr="22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b="5547"/>
          <a:stretch/>
        </p:blipFill>
        <p:spPr bwMode="auto">
          <a:xfrm>
            <a:off x="4696078" y="1329071"/>
            <a:ext cx="4330447" cy="53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 txBox="1">
            <a:spLocks noChangeArrowheads="1"/>
          </p:cNvSpPr>
          <p:nvPr/>
        </p:nvSpPr>
        <p:spPr bwMode="auto">
          <a:xfrm>
            <a:off x="122269" y="1279046"/>
            <a:ext cx="45454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882" marR="0" lvl="0" indent="-342882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Smart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growth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can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help control growth patterns discourage urban sprawl, reduce car dependence, and protect ecologically sensitive areas.</a:t>
            </a: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0" y="4180063"/>
            <a:ext cx="40671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1295400"/>
            <a:ext cx="5324477" cy="5562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housing development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Bulldoze woods or farmland and build rows of houses on uniform sized lots</a:t>
            </a:r>
          </a:p>
          <a:p>
            <a:pPr lvl="1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endParaRPr lang="en-U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development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Houses concentrated on one portion of the land with the rest used for commonly shared open space.</a:t>
            </a:r>
            <a:endParaRPr lang="en-US" altLang="en-US" sz="2600" b="1" dirty="0" smtClean="0">
              <a:solidFill>
                <a:srgbClr val="1F8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Cheaper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aesthetically pleasing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open recreational space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r="3676"/>
          <a:stretch>
            <a:fillRect/>
          </a:stretch>
        </p:blipFill>
        <p:spPr bwMode="auto">
          <a:xfrm>
            <a:off x="5203159" y="1197428"/>
            <a:ext cx="3940841" cy="56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318090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growing movement to create mixed-use villages and neighborhoods within urban areas where people can live, work and shop close to their homes.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sustainability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Mixed-use and diversity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urban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Smart transportation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Walkability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9" y="3817088"/>
            <a:ext cx="4593656" cy="293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3" y="4563047"/>
            <a:ext cx="3111094" cy="207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Growth</a:t>
            </a:r>
          </a:p>
        </p:txBody>
      </p:sp>
    </p:spTree>
    <p:extLst>
      <p:ext uri="{BB962C8B-B14F-4D97-AF65-F5344CB8AC3E}">
        <p14:creationId xmlns:p14="http://schemas.microsoft.com/office/powerpoint/2010/main" val="2325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Tragedy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555" y="1345011"/>
            <a:ext cx="87188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u="sng" dirty="0"/>
              <a:t>Solutions</a:t>
            </a:r>
            <a:r>
              <a:rPr lang="en-US" altLang="en-US" sz="2800" dirty="0"/>
              <a:t> – </a:t>
            </a:r>
            <a:r>
              <a:rPr lang="en-US" altLang="en-US" sz="2800" dirty="0" smtClean="0"/>
              <a:t>Resource </a:t>
            </a:r>
            <a:r>
              <a:rPr lang="en-US" altLang="en-US" sz="2800" dirty="0"/>
              <a:t>users or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agencies put </a:t>
            </a:r>
            <a:r>
              <a:rPr lang="en-US" altLang="en-US" sz="2800" dirty="0" smtClean="0"/>
              <a:t>laws </a:t>
            </a:r>
            <a:r>
              <a:rPr lang="en-US" altLang="en-US" sz="2800" dirty="0"/>
              <a:t>or </a:t>
            </a:r>
            <a:r>
              <a:rPr lang="en-US" altLang="en-US" sz="2800" dirty="0" smtClean="0"/>
              <a:t>policies in place that limit use or access.</a:t>
            </a:r>
          </a:p>
          <a:p>
            <a:r>
              <a:rPr lang="en-US" altLang="en-US" sz="2800" dirty="0" smtClean="0"/>
              <a:t>	OR </a:t>
            </a:r>
          </a:p>
          <a:p>
            <a:r>
              <a:rPr lang="en-US" altLang="en-US" sz="2800" dirty="0"/>
              <a:t>C</a:t>
            </a:r>
            <a:r>
              <a:rPr lang="en-US" altLang="en-US" sz="2800" dirty="0" smtClean="0"/>
              <a:t>onvert </a:t>
            </a:r>
            <a:r>
              <a:rPr lang="en-US" altLang="en-US" sz="2800" dirty="0"/>
              <a:t>the resource to private </a:t>
            </a:r>
            <a:r>
              <a:rPr lang="en-US" altLang="en-US" sz="2800" dirty="0" smtClean="0"/>
              <a:t>ownership.</a:t>
            </a:r>
            <a:endParaRPr lang="en-US" alt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105" t="25263" r="5395" b="19649"/>
          <a:stretch/>
        </p:blipFill>
        <p:spPr>
          <a:xfrm>
            <a:off x="809956" y="3160893"/>
            <a:ext cx="7524085" cy="3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Externalities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4287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Externality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cost or benefit of a good or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 that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not included in the purchase price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that good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 service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externality = something good not included in cost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Negative externality  = something bad not included in cost</a:t>
            </a:r>
          </a:p>
          <a:p>
            <a:pPr lvl="1"/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scientists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concerned about negative externalities because of the environmental damage for which no one bears the cost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Ex. When you buy gasoline, you do NOT pay for the environmental or human health damage caused.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1" y="5666874"/>
            <a:ext cx="1552074" cy="1131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82" y="5616570"/>
            <a:ext cx="1683919" cy="1138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105" t="15894" b="7474"/>
          <a:stretch/>
        </p:blipFill>
        <p:spPr>
          <a:xfrm>
            <a:off x="2779543" y="5661074"/>
            <a:ext cx="1304711" cy="113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84" y="5583404"/>
            <a:ext cx="1820938" cy="121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71" y="3826041"/>
            <a:ext cx="4314030" cy="2932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Sustainable Yield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5097" y="1336238"/>
            <a:ext cx="8720461" cy="2489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sustainable yield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The maximum amount of a renewable resource that can be harvested without compromising the future availability of that resource.</a:t>
            </a:r>
          </a:p>
          <a:p>
            <a:r>
              <a:rPr lang="en-US" sz="27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population has a point at which a maximum number of individuals can be harvested sustainably.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5097" y="3826041"/>
            <a:ext cx="4509408" cy="2141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point is often reached when the population size is about one-half the carrying capacity.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Sustainable Yield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74" y="1498575"/>
            <a:ext cx="8772025" cy="4553309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very difficult to calculate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MSY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we rarely have all the information needed to be accurate.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Total population, species interactions, birth rates, death rates, carrying capacity, etc.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Even when we do calculate MSY, it can take months or years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trial and error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whether a yield is truly sustainable.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7" y="3967349"/>
            <a:ext cx="2989991" cy="283974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7753" y="4576569"/>
            <a:ext cx="5535531" cy="147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Optimum sustained yield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OSY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Recalculates MSY taking into account the interactions with other species and allows for more room for error.</a:t>
            </a:r>
            <a:endParaRPr lang="en-US" altLang="en-US" sz="2000" dirty="0">
              <a:solidFill>
                <a:srgbClr val="1F8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0" y="1408381"/>
            <a:ext cx="8896487" cy="5341331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42%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land in </a:t>
            </a: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U.S.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publicly owned, with </a:t>
            </a: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owned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federal government.</a:t>
            </a:r>
          </a:p>
          <a:p>
            <a:pPr marL="0" indent="0">
              <a:buNone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Six main categories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 public lands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managed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scientific, educational, and recreational use, and sometimes for their beauty or unique landforms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Resource Protected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designated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the sustained use of biological, mineral, and recreational resources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Habitat/Species Management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actively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managed to maintain biological communities.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Nature Reserves and Wilderness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set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aside to protect species and ecosystems.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Landscapes and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Seascapes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permit nondestructive use of natural resources while allowing for tourism and recreation. 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22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designated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protect unique sites of special natural or cultural interests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Public lands are classified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according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 their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ES Default Theme">
  <a:themeElements>
    <a:clrScheme name="OliphantCustom">
      <a:dk1>
        <a:srgbClr val="000000"/>
      </a:dk1>
      <a:lt1>
        <a:sysClr val="window" lastClr="FFFFFF"/>
      </a:lt1>
      <a:dk2>
        <a:srgbClr val="0072A6"/>
      </a:dk2>
      <a:lt2>
        <a:srgbClr val="E7E6E6"/>
      </a:lt2>
      <a:accent1>
        <a:srgbClr val="0073A7"/>
      </a:accent1>
      <a:accent2>
        <a:srgbClr val="DA471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EC8FF"/>
      </a:hlink>
      <a:folHlink>
        <a:srgbClr val="7030A0"/>
      </a:folHlink>
    </a:clrScheme>
    <a:fontScheme name="Custom 1">
      <a:majorFont>
        <a:latin typeface="Palatino Linotype"/>
        <a:ea typeface=""/>
        <a:cs typeface=""/>
      </a:majorFont>
      <a:minorFont>
        <a:latin typeface="Microsoft Sans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ES Default Theme" id="{9E9BFFBE-5C37-4FA3-886C-C1559DFE8BC6}" vid="{21C016D5-CB40-459D-B7BA-86BD5742D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APES Default Theme</Template>
  <TotalTime>8310</TotalTime>
  <Words>2127</Words>
  <Application>Microsoft Office PowerPoint</Application>
  <PresentationFormat>On-screen Show (4:3)</PresentationFormat>
  <Paragraphs>272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MS PGothic</vt:lpstr>
      <vt:lpstr>MS PGothic</vt:lpstr>
      <vt:lpstr>Arial</vt:lpstr>
      <vt:lpstr>Calibri</vt:lpstr>
      <vt:lpstr>Calibri Light</vt:lpstr>
      <vt:lpstr>Lucida Grande</vt:lpstr>
      <vt:lpstr>Microsoft Sans Serif</vt:lpstr>
      <vt:lpstr>Palatino Linotype</vt:lpstr>
      <vt:lpstr>Tahoma</vt:lpstr>
      <vt:lpstr>Times</vt:lpstr>
      <vt:lpstr>Wingdings</vt:lpstr>
      <vt:lpstr>APES Default Theme</vt:lpstr>
      <vt:lpstr>Land, Public and Private</vt:lpstr>
      <vt:lpstr>PowerPoint Presentation</vt:lpstr>
      <vt:lpstr>Human land use affects the environment in many ways</vt:lpstr>
      <vt:lpstr>Tragedy of the Commons</vt:lpstr>
      <vt:lpstr>Tragedy of the Commons</vt:lpstr>
      <vt:lpstr>Externalities </vt:lpstr>
      <vt:lpstr>Maximum Sustainable Yield </vt:lpstr>
      <vt:lpstr>Maximum Sustainable Yield </vt:lpstr>
      <vt:lpstr>Public lands are classified  according to their use</vt:lpstr>
      <vt:lpstr>Public Lands in the United States</vt:lpstr>
      <vt:lpstr>Public Lands in the United States</vt:lpstr>
      <vt:lpstr>Land Use in the United States</vt:lpstr>
      <vt:lpstr>PowerPoint Presentation</vt:lpstr>
      <vt:lpstr>Grasslands</vt:lpstr>
      <vt:lpstr>Rangelands</vt:lpstr>
      <vt:lpstr>Managing Rangelands</vt:lpstr>
      <vt:lpstr>Managing Rangelands</vt:lpstr>
      <vt:lpstr>Forests</vt:lpstr>
      <vt:lpstr>Forests</vt:lpstr>
      <vt:lpstr>Forests Provide Important Economic and Ecological Services</vt:lpstr>
      <vt:lpstr>  Timber Harvest Practices </vt:lpstr>
      <vt:lpstr>PowerPoint Presentation</vt:lpstr>
      <vt:lpstr>  Timber Harvest Practices </vt:lpstr>
      <vt:lpstr>Deforestation</vt:lpstr>
      <vt:lpstr>Deforestation</vt:lpstr>
      <vt:lpstr>Reforestation</vt:lpstr>
      <vt:lpstr>Fire Management</vt:lpstr>
      <vt:lpstr>PowerPoint Presentation</vt:lpstr>
      <vt:lpstr>PowerPoint Presentation</vt:lpstr>
      <vt:lpstr>PowerPoint Presentation</vt:lpstr>
      <vt:lpstr>National Parks</vt:lpstr>
      <vt:lpstr>National Parks</vt:lpstr>
      <vt:lpstr>Wildlife Refuges</vt:lpstr>
      <vt:lpstr>Wilderness Areas</vt:lpstr>
      <vt:lpstr>Federal Regulation of Land Use </vt:lpstr>
      <vt:lpstr>Federal Regulation of Land Use </vt:lpstr>
      <vt:lpstr>Residential land use is expanding</vt:lpstr>
      <vt:lpstr>Residential land use is expanding</vt:lpstr>
      <vt:lpstr>Urban vs. Suburban</vt:lpstr>
      <vt:lpstr>Urban Sprawl</vt:lpstr>
      <vt:lpstr>Urban Sprawl</vt:lpstr>
      <vt:lpstr>Urban Sprawl</vt:lpstr>
      <vt:lpstr>Smart Growth</vt:lpstr>
      <vt:lpstr>Smart Growth</vt:lpstr>
      <vt:lpstr>Smart Growth</vt:lpstr>
    </vt:vector>
  </TitlesOfParts>
  <Company>Cedar Rapids Community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Biodiversity</dc:title>
  <dc:creator>Oliphant Matt</dc:creator>
  <cp:lastModifiedBy>Young Robert</cp:lastModifiedBy>
  <cp:revision>273</cp:revision>
  <dcterms:created xsi:type="dcterms:W3CDTF">2016-06-18T19:56:13Z</dcterms:created>
  <dcterms:modified xsi:type="dcterms:W3CDTF">2016-12-05T17:57:13Z</dcterms:modified>
</cp:coreProperties>
</file>