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55"/>
  </p:notesMasterIdLst>
  <p:sldIdLst>
    <p:sldId id="300" r:id="rId2"/>
    <p:sldId id="303" r:id="rId3"/>
    <p:sldId id="399" r:id="rId4"/>
    <p:sldId id="307" r:id="rId5"/>
    <p:sldId id="398" r:id="rId6"/>
    <p:sldId id="400" r:id="rId7"/>
    <p:sldId id="401" r:id="rId8"/>
    <p:sldId id="405" r:id="rId9"/>
    <p:sldId id="406" r:id="rId10"/>
    <p:sldId id="407" r:id="rId11"/>
    <p:sldId id="388" r:id="rId12"/>
    <p:sldId id="315" r:id="rId13"/>
    <p:sldId id="439" r:id="rId14"/>
    <p:sldId id="316" r:id="rId15"/>
    <p:sldId id="440" r:id="rId16"/>
    <p:sldId id="318" r:id="rId17"/>
    <p:sldId id="444" r:id="rId18"/>
    <p:sldId id="319" r:id="rId19"/>
    <p:sldId id="445" r:id="rId20"/>
    <p:sldId id="321" r:id="rId21"/>
    <p:sldId id="446" r:id="rId22"/>
    <p:sldId id="448" r:id="rId23"/>
    <p:sldId id="460" r:id="rId24"/>
    <p:sldId id="461" r:id="rId25"/>
    <p:sldId id="324" r:id="rId26"/>
    <p:sldId id="462" r:id="rId27"/>
    <p:sldId id="463" r:id="rId28"/>
    <p:sldId id="451" r:id="rId29"/>
    <p:sldId id="456" r:id="rId30"/>
    <p:sldId id="464" r:id="rId31"/>
    <p:sldId id="465" r:id="rId32"/>
    <p:sldId id="450" r:id="rId33"/>
    <p:sldId id="326" r:id="rId34"/>
    <p:sldId id="327" r:id="rId35"/>
    <p:sldId id="472" r:id="rId36"/>
    <p:sldId id="473" r:id="rId37"/>
    <p:sldId id="467" r:id="rId38"/>
    <p:sldId id="468" r:id="rId39"/>
    <p:sldId id="389" r:id="rId40"/>
    <p:sldId id="331" r:id="rId41"/>
    <p:sldId id="332" r:id="rId42"/>
    <p:sldId id="333" r:id="rId43"/>
    <p:sldId id="334" r:id="rId44"/>
    <p:sldId id="390" r:id="rId45"/>
    <p:sldId id="496" r:id="rId46"/>
    <p:sldId id="497" r:id="rId47"/>
    <p:sldId id="498" r:id="rId48"/>
    <p:sldId id="494" r:id="rId49"/>
    <p:sldId id="495" r:id="rId50"/>
    <p:sldId id="339" r:id="rId51"/>
    <p:sldId id="340" r:id="rId52"/>
    <p:sldId id="477" r:id="rId53"/>
    <p:sldId id="478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A03C"/>
    <a:srgbClr val="1111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324" autoAdjust="0"/>
    <p:restoredTop sz="93979" autoAdjust="0"/>
  </p:normalViewPr>
  <p:slideViewPr>
    <p:cSldViewPr snapToGrid="0" showGuides="1">
      <p:cViewPr>
        <p:scale>
          <a:sx n="60" d="100"/>
          <a:sy n="60" d="100"/>
        </p:scale>
        <p:origin x="120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056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AE8B38-6DB0-4155-B2CB-5A68D02809A7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902AEB-9FDD-4F1A-A954-F96F83674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821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30AE80-7D05-4216-BFE4-8A0BA5D7849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Lucida Grande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479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92621C-21ED-4033-A03B-F626BE0A958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Lucida Grande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Lucida Grande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0315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5F9B51-312F-4660-AA8C-03E5500FBB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Lucida Grande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0978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9A14C1-1859-4936-B406-03F61268448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Lucida Grande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Lucida Grande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5936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9A14C1-1859-4936-B406-03F61268448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Lucida Grande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Lucida Grande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7413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0CACE6-F55C-49D1-B79B-A8CB4B53C3F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Lucida Grande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Lucida Grande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1372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8BCDC6-64C6-4CE4-8814-D73F3DE2840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Lucida Grande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8392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813B27-D31C-4E23-9AFE-5950989DD1E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Lucida Grande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Lucida Grande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4361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53E900-A84D-40AF-B087-C3B203A23E8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Lucida Grande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Lucida Grande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4087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0EF508-52DA-4BDB-977A-0C742F42363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Lucida Grande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4920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5B4233-6E60-4666-BEB0-6A20E7EA7A5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Lucida Grande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Lucida Grande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899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144AF2-CD02-4B29-AABA-2043D083031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Lucida Grande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Lucida Grande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3418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3810F9-8137-4C4A-9E8F-FEF5B1C0708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Lucida Grande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7905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D1B633-85C1-4803-ADC0-4F8AF4758C6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Lucida Grande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Lucida Grande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9747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0197FE-E4C0-4FC3-8853-BEBD4C9B7EF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Lucida Grande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Lucida Grande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3182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AF3E4A-91B4-4817-83E4-426EF32070D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Lucida Grande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Lucida Grande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6040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1C3F37-450D-4780-8247-613C820820F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Lucida Grande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Lucida Grande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3043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9E9799-AE45-42B8-B613-AE8942AA787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Lucida Grande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074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2F4426-45D1-415D-B41D-666DAD82895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Lucida Grande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247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2B348A-CAD8-4DA7-A6B8-8DEC3071D2B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Lucida Grande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Lucida Grande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168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BDF784-264B-4A75-88EC-9F438A92AC8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Lucida Grande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Lucida Grande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414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3793D8-E6E6-494A-83A3-FD2B5405607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Lucida Grande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Lucida Grande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35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6D1FE8-E83B-474D-9ABD-2984484F269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Lucida Grande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Lucida Grande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000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5776C5-4660-4F82-BD90-E8B9E9EEFCB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Lucida Grande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542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A2EB09-15F5-4B0F-85B9-137AE92D962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Lucida Grande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975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82875"/>
            <a:ext cx="9144000" cy="2429895"/>
          </a:xfrm>
          <a:solidFill>
            <a:srgbClr val="0073A7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100000"/>
              </a:lnSpc>
              <a:defRPr lang="en-US" sz="5400" b="0" i="0" dirty="0">
                <a:latin typeface="Palatino Linotype" panose="02040502050505030304" pitchFamily="18" charset="0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397828"/>
            <a:ext cx="6858000" cy="176348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914400" cy="365125"/>
          </a:xfrm>
        </p:spPr>
        <p:txBody>
          <a:bodyPr/>
          <a:lstStyle/>
          <a:p>
            <a:fld id="{5D4DF9E3-C569-4BEA-A311-07CC02B56561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92875"/>
            <a:ext cx="73152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492874"/>
            <a:ext cx="914400" cy="365125"/>
          </a:xfrm>
        </p:spPr>
        <p:txBody>
          <a:bodyPr/>
          <a:lstStyle/>
          <a:p>
            <a:fld id="{0C54109D-A3AB-4766-A2F2-B2E46EC209F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526832"/>
            <a:ext cx="2352675" cy="515938"/>
          </a:xfrm>
          <a:prstGeom prst="homePlate">
            <a:avLst/>
          </a:prstGeom>
          <a:solidFill>
            <a:srgbClr val="00B0F0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Chapter 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77348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914400" cy="365125"/>
          </a:xfrm>
        </p:spPr>
        <p:txBody>
          <a:bodyPr/>
          <a:lstStyle/>
          <a:p>
            <a:fld id="{5D4DF9E3-C569-4BEA-A311-07CC02B56561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92875"/>
            <a:ext cx="73152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492874"/>
            <a:ext cx="914400" cy="365125"/>
          </a:xfrm>
        </p:spPr>
        <p:txBody>
          <a:bodyPr/>
          <a:lstStyle/>
          <a:p>
            <a:fld id="{0C54109D-A3AB-4766-A2F2-B2E46EC20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949178" cy="1600200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3314" y="163286"/>
            <a:ext cx="5878286" cy="619963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1785256"/>
            <a:ext cx="2949178" cy="457766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914400" cy="365125"/>
          </a:xfrm>
        </p:spPr>
        <p:txBody>
          <a:bodyPr/>
          <a:lstStyle/>
          <a:p>
            <a:fld id="{5D4DF9E3-C569-4BEA-A311-07CC02B56561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92875"/>
            <a:ext cx="73152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492874"/>
            <a:ext cx="914400" cy="365125"/>
          </a:xfrm>
        </p:spPr>
        <p:txBody>
          <a:bodyPr/>
          <a:lstStyle/>
          <a:p>
            <a:fld id="{0C54109D-A3AB-4766-A2F2-B2E46EC20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89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73A7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400" b="0" i="1" kern="1200" dirty="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914400" cy="365125"/>
          </a:xfrm>
        </p:spPr>
        <p:txBody>
          <a:bodyPr/>
          <a:lstStyle/>
          <a:p>
            <a:fld id="{5D4DF9E3-C569-4BEA-A311-07CC02B56561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92875"/>
            <a:ext cx="73152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492874"/>
            <a:ext cx="914400" cy="365125"/>
          </a:xfrm>
        </p:spPr>
        <p:txBody>
          <a:bodyPr/>
          <a:lstStyle/>
          <a:p>
            <a:fld id="{0C54109D-A3AB-4766-A2F2-B2E46EC209F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178253" y="1379311"/>
            <a:ext cx="8787493" cy="4923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38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dule Hea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0"/>
          <p:cNvSpPr/>
          <p:nvPr/>
        </p:nvSpPr>
        <p:spPr>
          <a:xfrm>
            <a:off x="0" y="446312"/>
            <a:ext cx="9144000" cy="2035629"/>
          </a:xfrm>
          <a:custGeom>
            <a:avLst/>
            <a:gdLst>
              <a:gd name="connsiteX0" fmla="*/ 2507742 w 9144000"/>
              <a:gd name="connsiteY0" fmla="*/ 0 h 2035629"/>
              <a:gd name="connsiteX1" fmla="*/ 9144000 w 9144000"/>
              <a:gd name="connsiteY1" fmla="*/ 0 h 2035629"/>
              <a:gd name="connsiteX2" fmla="*/ 9144000 w 9144000"/>
              <a:gd name="connsiteY2" fmla="*/ 2035629 h 2035629"/>
              <a:gd name="connsiteX3" fmla="*/ 2489274 w 9144000"/>
              <a:gd name="connsiteY3" fmla="*/ 2035629 h 2035629"/>
              <a:gd name="connsiteX4" fmla="*/ 2563966 w 9144000"/>
              <a:gd name="connsiteY4" fmla="*/ 1967744 h 2035629"/>
              <a:gd name="connsiteX5" fmla="*/ 2960916 w 9144000"/>
              <a:gd name="connsiteY5" fmla="*/ 1009422 h 2035629"/>
              <a:gd name="connsiteX6" fmla="*/ 2563966 w 9144000"/>
              <a:gd name="connsiteY6" fmla="*/ 51100 h 2035629"/>
              <a:gd name="connsiteX7" fmla="*/ 0 w 9144000"/>
              <a:gd name="connsiteY7" fmla="*/ 0 h 2035629"/>
              <a:gd name="connsiteX8" fmla="*/ 703546 w 9144000"/>
              <a:gd name="connsiteY8" fmla="*/ 0 h 2035629"/>
              <a:gd name="connsiteX9" fmla="*/ 647322 w 9144000"/>
              <a:gd name="connsiteY9" fmla="*/ 51100 h 2035629"/>
              <a:gd name="connsiteX10" fmla="*/ 250372 w 9144000"/>
              <a:gd name="connsiteY10" fmla="*/ 1009422 h 2035629"/>
              <a:gd name="connsiteX11" fmla="*/ 647322 w 9144000"/>
              <a:gd name="connsiteY11" fmla="*/ 1967744 h 2035629"/>
              <a:gd name="connsiteX12" fmla="*/ 722014 w 9144000"/>
              <a:gd name="connsiteY12" fmla="*/ 2035629 h 2035629"/>
              <a:gd name="connsiteX13" fmla="*/ 0 w 9144000"/>
              <a:gd name="connsiteY13" fmla="*/ 2035629 h 2035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44000" h="2035629">
                <a:moveTo>
                  <a:pt x="2507742" y="0"/>
                </a:moveTo>
                <a:lnTo>
                  <a:pt x="9144000" y="0"/>
                </a:lnTo>
                <a:lnTo>
                  <a:pt x="9144000" y="2035629"/>
                </a:lnTo>
                <a:lnTo>
                  <a:pt x="2489274" y="2035629"/>
                </a:lnTo>
                <a:lnTo>
                  <a:pt x="2563966" y="1967744"/>
                </a:lnTo>
                <a:cubicBezTo>
                  <a:pt x="2809222" y="1722488"/>
                  <a:pt x="2960916" y="1383670"/>
                  <a:pt x="2960916" y="1009422"/>
                </a:cubicBezTo>
                <a:cubicBezTo>
                  <a:pt x="2960916" y="635174"/>
                  <a:pt x="2809222" y="296356"/>
                  <a:pt x="2563966" y="51100"/>
                </a:cubicBezTo>
                <a:close/>
                <a:moveTo>
                  <a:pt x="0" y="0"/>
                </a:moveTo>
                <a:lnTo>
                  <a:pt x="703546" y="0"/>
                </a:lnTo>
                <a:lnTo>
                  <a:pt x="647322" y="51100"/>
                </a:lnTo>
                <a:cubicBezTo>
                  <a:pt x="402066" y="296356"/>
                  <a:pt x="250372" y="635174"/>
                  <a:pt x="250372" y="1009422"/>
                </a:cubicBezTo>
                <a:cubicBezTo>
                  <a:pt x="250372" y="1383670"/>
                  <a:pt x="402066" y="1722488"/>
                  <a:pt x="647322" y="1967744"/>
                </a:cubicBezTo>
                <a:lnTo>
                  <a:pt x="722014" y="2035629"/>
                </a:lnTo>
                <a:lnTo>
                  <a:pt x="0" y="203562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145972" y="446311"/>
            <a:ext cx="5834743" cy="2024393"/>
          </a:xfrm>
          <a:noFill/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aseline="0"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module title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914400" cy="365125"/>
          </a:xfrm>
        </p:spPr>
        <p:txBody>
          <a:bodyPr/>
          <a:lstStyle/>
          <a:p>
            <a:fld id="{5D4DF9E3-C569-4BEA-A311-07CC02B56561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92875"/>
            <a:ext cx="73152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492874"/>
            <a:ext cx="914400" cy="365125"/>
          </a:xfrm>
        </p:spPr>
        <p:txBody>
          <a:bodyPr/>
          <a:lstStyle/>
          <a:p>
            <a:fld id="{0C54109D-A3AB-4766-A2F2-B2E46EC209F4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50372" y="570476"/>
            <a:ext cx="2710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1" u="none" dirty="0" smtClean="0">
                <a:solidFill>
                  <a:schemeClr val="tx1"/>
                </a:solidFill>
                <a:latin typeface="+mj-lt"/>
              </a:rPr>
              <a:t>Module</a:t>
            </a:r>
            <a:endParaRPr lang="en-US" sz="2800" b="0" i="1" u="none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50372" y="2659137"/>
            <a:ext cx="5834743" cy="59930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US" sz="32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en-US" sz="3600" b="0" i="0" dirty="0" smtClean="0">
                <a:solidFill>
                  <a:schemeClr val="accent2"/>
                </a:solidFill>
              </a:rPr>
              <a:t>Learning Objectives</a:t>
            </a:r>
            <a:endParaRPr lang="en-US" sz="3600" b="0" i="0" dirty="0">
              <a:solidFill>
                <a:schemeClr val="accent2"/>
              </a:solidFill>
            </a:endParaRP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250372" y="3822921"/>
            <a:ext cx="8729663" cy="2512565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 sz="2000" baseline="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</a:lstStyle>
          <a:p>
            <a:pPr lvl="0"/>
            <a:r>
              <a:rPr lang="en-US" dirty="0" smtClean="0"/>
              <a:t>Click to edit module learning objective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 smtClean="0"/>
              <a:t>Click to edit module learning objective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 smtClean="0"/>
              <a:t>Click to edit module learning objective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 smtClean="0"/>
              <a:t>Click to edit module learning objective</a:t>
            </a:r>
            <a:endParaRPr lang="en-US" dirty="0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50372" y="3109283"/>
            <a:ext cx="8729663" cy="47211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US" sz="32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en-US" sz="2400" b="0" i="0" dirty="0" smtClean="0">
                <a:solidFill>
                  <a:schemeClr val="tx1"/>
                </a:solidFill>
              </a:rPr>
              <a:t>After</a:t>
            </a:r>
            <a:r>
              <a:rPr lang="en-US" sz="2400" b="0" i="0" baseline="0" dirty="0" smtClean="0">
                <a:solidFill>
                  <a:schemeClr val="tx1"/>
                </a:solidFill>
              </a:rPr>
              <a:t> this module, you should be able to:</a:t>
            </a:r>
            <a:endParaRPr lang="en-US" sz="2400" b="0" i="0" dirty="0">
              <a:solidFill>
                <a:schemeClr val="tx1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23850" y="3634488"/>
            <a:ext cx="8505825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5" name="Text Placeholder 34"/>
          <p:cNvSpPr>
            <a:spLocks noGrp="1"/>
          </p:cNvSpPr>
          <p:nvPr>
            <p:ph type="body" sz="quarter" idx="14" hasCustomPrompt="1"/>
          </p:nvPr>
        </p:nvSpPr>
        <p:spPr>
          <a:xfrm>
            <a:off x="250825" y="893763"/>
            <a:ext cx="2709863" cy="149225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500" b="1" i="1">
                <a:latin typeface="Palatino Linotype" panose="02040502050505030304" pitchFamily="18" charset="0"/>
              </a:defRPr>
            </a:lvl1pPr>
          </a:lstStyle>
          <a:p>
            <a:pPr lvl="0"/>
            <a:r>
              <a:rPr lang="en-US" dirty="0" smtClean="0">
                <a:latin typeface="Palatino Linotype" panose="02040502050505030304" pitchFamily="18" charset="0"/>
              </a:rPr>
              <a:t>##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780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dule Header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0"/>
          <p:cNvSpPr/>
          <p:nvPr/>
        </p:nvSpPr>
        <p:spPr>
          <a:xfrm>
            <a:off x="0" y="446312"/>
            <a:ext cx="9144000" cy="2035629"/>
          </a:xfrm>
          <a:custGeom>
            <a:avLst/>
            <a:gdLst>
              <a:gd name="connsiteX0" fmla="*/ 2507742 w 9144000"/>
              <a:gd name="connsiteY0" fmla="*/ 0 h 2035629"/>
              <a:gd name="connsiteX1" fmla="*/ 9144000 w 9144000"/>
              <a:gd name="connsiteY1" fmla="*/ 0 h 2035629"/>
              <a:gd name="connsiteX2" fmla="*/ 9144000 w 9144000"/>
              <a:gd name="connsiteY2" fmla="*/ 2035629 h 2035629"/>
              <a:gd name="connsiteX3" fmla="*/ 2489274 w 9144000"/>
              <a:gd name="connsiteY3" fmla="*/ 2035629 h 2035629"/>
              <a:gd name="connsiteX4" fmla="*/ 2563966 w 9144000"/>
              <a:gd name="connsiteY4" fmla="*/ 1967744 h 2035629"/>
              <a:gd name="connsiteX5" fmla="*/ 2960916 w 9144000"/>
              <a:gd name="connsiteY5" fmla="*/ 1009422 h 2035629"/>
              <a:gd name="connsiteX6" fmla="*/ 2563966 w 9144000"/>
              <a:gd name="connsiteY6" fmla="*/ 51100 h 2035629"/>
              <a:gd name="connsiteX7" fmla="*/ 0 w 9144000"/>
              <a:gd name="connsiteY7" fmla="*/ 0 h 2035629"/>
              <a:gd name="connsiteX8" fmla="*/ 703546 w 9144000"/>
              <a:gd name="connsiteY8" fmla="*/ 0 h 2035629"/>
              <a:gd name="connsiteX9" fmla="*/ 647322 w 9144000"/>
              <a:gd name="connsiteY9" fmla="*/ 51100 h 2035629"/>
              <a:gd name="connsiteX10" fmla="*/ 250372 w 9144000"/>
              <a:gd name="connsiteY10" fmla="*/ 1009422 h 2035629"/>
              <a:gd name="connsiteX11" fmla="*/ 647322 w 9144000"/>
              <a:gd name="connsiteY11" fmla="*/ 1967744 h 2035629"/>
              <a:gd name="connsiteX12" fmla="*/ 722014 w 9144000"/>
              <a:gd name="connsiteY12" fmla="*/ 2035629 h 2035629"/>
              <a:gd name="connsiteX13" fmla="*/ 0 w 9144000"/>
              <a:gd name="connsiteY13" fmla="*/ 2035629 h 2035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44000" h="2035629">
                <a:moveTo>
                  <a:pt x="2507742" y="0"/>
                </a:moveTo>
                <a:lnTo>
                  <a:pt x="9144000" y="0"/>
                </a:lnTo>
                <a:lnTo>
                  <a:pt x="9144000" y="2035629"/>
                </a:lnTo>
                <a:lnTo>
                  <a:pt x="2489274" y="2035629"/>
                </a:lnTo>
                <a:lnTo>
                  <a:pt x="2563966" y="1967744"/>
                </a:lnTo>
                <a:cubicBezTo>
                  <a:pt x="2809222" y="1722488"/>
                  <a:pt x="2960916" y="1383670"/>
                  <a:pt x="2960916" y="1009422"/>
                </a:cubicBezTo>
                <a:cubicBezTo>
                  <a:pt x="2960916" y="635174"/>
                  <a:pt x="2809222" y="296356"/>
                  <a:pt x="2563966" y="51100"/>
                </a:cubicBezTo>
                <a:close/>
                <a:moveTo>
                  <a:pt x="0" y="0"/>
                </a:moveTo>
                <a:lnTo>
                  <a:pt x="703546" y="0"/>
                </a:lnTo>
                <a:lnTo>
                  <a:pt x="647322" y="51100"/>
                </a:lnTo>
                <a:cubicBezTo>
                  <a:pt x="402066" y="296356"/>
                  <a:pt x="250372" y="635174"/>
                  <a:pt x="250372" y="1009422"/>
                </a:cubicBezTo>
                <a:cubicBezTo>
                  <a:pt x="250372" y="1383670"/>
                  <a:pt x="402066" y="1722488"/>
                  <a:pt x="647322" y="1967744"/>
                </a:cubicBezTo>
                <a:lnTo>
                  <a:pt x="722014" y="2035629"/>
                </a:lnTo>
                <a:lnTo>
                  <a:pt x="0" y="203562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145972" y="446311"/>
            <a:ext cx="5834743" cy="2024393"/>
          </a:xfrm>
          <a:noFill/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aseline="0"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module title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914400" cy="365125"/>
          </a:xfrm>
        </p:spPr>
        <p:txBody>
          <a:bodyPr/>
          <a:lstStyle/>
          <a:p>
            <a:fld id="{5D4DF9E3-C569-4BEA-A311-07CC02B56561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92875"/>
            <a:ext cx="73152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492874"/>
            <a:ext cx="914400" cy="365125"/>
          </a:xfrm>
        </p:spPr>
        <p:txBody>
          <a:bodyPr/>
          <a:lstStyle/>
          <a:p>
            <a:fld id="{0C54109D-A3AB-4766-A2F2-B2E46EC209F4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50372" y="570476"/>
            <a:ext cx="2710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1" u="none" dirty="0" smtClean="0">
                <a:solidFill>
                  <a:schemeClr val="tx1"/>
                </a:solidFill>
                <a:latin typeface="+mj-lt"/>
              </a:rPr>
              <a:t>Module</a:t>
            </a:r>
            <a:endParaRPr lang="en-US" sz="2800" b="0" i="1" u="none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50372" y="2659137"/>
            <a:ext cx="5834743" cy="59930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US" sz="32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en-US" sz="3600" b="0" i="0" dirty="0" smtClean="0">
                <a:solidFill>
                  <a:srgbClr val="70AD47"/>
                </a:solidFill>
              </a:rPr>
              <a:t>Learning Objectives</a:t>
            </a:r>
            <a:endParaRPr lang="en-US" sz="3600" b="0" i="0" dirty="0">
              <a:solidFill>
                <a:srgbClr val="70AD47"/>
              </a:solidFill>
            </a:endParaRP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250372" y="3822921"/>
            <a:ext cx="8729663" cy="2512565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 sz="2000" baseline="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</a:lstStyle>
          <a:p>
            <a:pPr lvl="0"/>
            <a:r>
              <a:rPr lang="en-US" dirty="0" smtClean="0"/>
              <a:t>Click to edit module learning objective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 smtClean="0"/>
              <a:t>Click to edit module learning objective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 smtClean="0"/>
              <a:t>Click to edit module learning objective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 smtClean="0"/>
              <a:t>Click to edit module learning objective</a:t>
            </a:r>
            <a:endParaRPr lang="en-US" dirty="0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50372" y="3109283"/>
            <a:ext cx="8729663" cy="47211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US" sz="32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en-US" sz="2400" b="0" i="0" dirty="0" smtClean="0">
                <a:solidFill>
                  <a:schemeClr val="tx1"/>
                </a:solidFill>
              </a:rPr>
              <a:t>After</a:t>
            </a:r>
            <a:r>
              <a:rPr lang="en-US" sz="2400" b="0" i="0" baseline="0" dirty="0" smtClean="0">
                <a:solidFill>
                  <a:schemeClr val="tx1"/>
                </a:solidFill>
              </a:rPr>
              <a:t> this module, you should be able to:</a:t>
            </a:r>
            <a:endParaRPr lang="en-US" sz="2400" b="0" i="0" dirty="0">
              <a:solidFill>
                <a:schemeClr val="tx1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23850" y="3634488"/>
            <a:ext cx="8505825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5" name="Text Placeholder 34"/>
          <p:cNvSpPr>
            <a:spLocks noGrp="1"/>
          </p:cNvSpPr>
          <p:nvPr>
            <p:ph type="body" sz="quarter" idx="14" hasCustomPrompt="1"/>
          </p:nvPr>
        </p:nvSpPr>
        <p:spPr>
          <a:xfrm>
            <a:off x="250825" y="893763"/>
            <a:ext cx="2709863" cy="149225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500" b="1" i="1">
                <a:latin typeface="Palatino Linotype" panose="02040502050505030304" pitchFamily="18" charset="0"/>
              </a:defRPr>
            </a:lvl1pPr>
          </a:lstStyle>
          <a:p>
            <a:pPr lvl="0"/>
            <a:r>
              <a:rPr lang="en-US" dirty="0" smtClean="0">
                <a:latin typeface="Palatino Linotype" panose="02040502050505030304" pitchFamily="18" charset="0"/>
              </a:rPr>
              <a:t>##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46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dule Hea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0"/>
          <p:cNvSpPr/>
          <p:nvPr/>
        </p:nvSpPr>
        <p:spPr>
          <a:xfrm>
            <a:off x="0" y="446312"/>
            <a:ext cx="9144000" cy="2035629"/>
          </a:xfrm>
          <a:custGeom>
            <a:avLst/>
            <a:gdLst>
              <a:gd name="connsiteX0" fmla="*/ 2507742 w 9144000"/>
              <a:gd name="connsiteY0" fmla="*/ 0 h 2035629"/>
              <a:gd name="connsiteX1" fmla="*/ 9144000 w 9144000"/>
              <a:gd name="connsiteY1" fmla="*/ 0 h 2035629"/>
              <a:gd name="connsiteX2" fmla="*/ 9144000 w 9144000"/>
              <a:gd name="connsiteY2" fmla="*/ 2035629 h 2035629"/>
              <a:gd name="connsiteX3" fmla="*/ 2489274 w 9144000"/>
              <a:gd name="connsiteY3" fmla="*/ 2035629 h 2035629"/>
              <a:gd name="connsiteX4" fmla="*/ 2563966 w 9144000"/>
              <a:gd name="connsiteY4" fmla="*/ 1967744 h 2035629"/>
              <a:gd name="connsiteX5" fmla="*/ 2960916 w 9144000"/>
              <a:gd name="connsiteY5" fmla="*/ 1009422 h 2035629"/>
              <a:gd name="connsiteX6" fmla="*/ 2563966 w 9144000"/>
              <a:gd name="connsiteY6" fmla="*/ 51100 h 2035629"/>
              <a:gd name="connsiteX7" fmla="*/ 0 w 9144000"/>
              <a:gd name="connsiteY7" fmla="*/ 0 h 2035629"/>
              <a:gd name="connsiteX8" fmla="*/ 703546 w 9144000"/>
              <a:gd name="connsiteY8" fmla="*/ 0 h 2035629"/>
              <a:gd name="connsiteX9" fmla="*/ 647322 w 9144000"/>
              <a:gd name="connsiteY9" fmla="*/ 51100 h 2035629"/>
              <a:gd name="connsiteX10" fmla="*/ 250372 w 9144000"/>
              <a:gd name="connsiteY10" fmla="*/ 1009422 h 2035629"/>
              <a:gd name="connsiteX11" fmla="*/ 647322 w 9144000"/>
              <a:gd name="connsiteY11" fmla="*/ 1967744 h 2035629"/>
              <a:gd name="connsiteX12" fmla="*/ 722014 w 9144000"/>
              <a:gd name="connsiteY12" fmla="*/ 2035629 h 2035629"/>
              <a:gd name="connsiteX13" fmla="*/ 0 w 9144000"/>
              <a:gd name="connsiteY13" fmla="*/ 2035629 h 2035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44000" h="2035629">
                <a:moveTo>
                  <a:pt x="2507742" y="0"/>
                </a:moveTo>
                <a:lnTo>
                  <a:pt x="9144000" y="0"/>
                </a:lnTo>
                <a:lnTo>
                  <a:pt x="9144000" y="2035629"/>
                </a:lnTo>
                <a:lnTo>
                  <a:pt x="2489274" y="2035629"/>
                </a:lnTo>
                <a:lnTo>
                  <a:pt x="2563966" y="1967744"/>
                </a:lnTo>
                <a:cubicBezTo>
                  <a:pt x="2809222" y="1722488"/>
                  <a:pt x="2960916" y="1383670"/>
                  <a:pt x="2960916" y="1009422"/>
                </a:cubicBezTo>
                <a:cubicBezTo>
                  <a:pt x="2960916" y="635174"/>
                  <a:pt x="2809222" y="296356"/>
                  <a:pt x="2563966" y="51100"/>
                </a:cubicBezTo>
                <a:close/>
                <a:moveTo>
                  <a:pt x="0" y="0"/>
                </a:moveTo>
                <a:lnTo>
                  <a:pt x="703546" y="0"/>
                </a:lnTo>
                <a:lnTo>
                  <a:pt x="647322" y="51100"/>
                </a:lnTo>
                <a:cubicBezTo>
                  <a:pt x="402066" y="296356"/>
                  <a:pt x="250372" y="635174"/>
                  <a:pt x="250372" y="1009422"/>
                </a:cubicBezTo>
                <a:cubicBezTo>
                  <a:pt x="250372" y="1383670"/>
                  <a:pt x="402066" y="1722488"/>
                  <a:pt x="647322" y="1967744"/>
                </a:cubicBezTo>
                <a:lnTo>
                  <a:pt x="722014" y="2035629"/>
                </a:lnTo>
                <a:lnTo>
                  <a:pt x="0" y="203562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145972" y="446311"/>
            <a:ext cx="5834743" cy="2024393"/>
          </a:xfrm>
          <a:noFill/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aseline="0"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module title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914400" cy="365125"/>
          </a:xfrm>
        </p:spPr>
        <p:txBody>
          <a:bodyPr/>
          <a:lstStyle/>
          <a:p>
            <a:fld id="{5D4DF9E3-C569-4BEA-A311-07CC02B56561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92875"/>
            <a:ext cx="73152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492874"/>
            <a:ext cx="914400" cy="365125"/>
          </a:xfrm>
        </p:spPr>
        <p:txBody>
          <a:bodyPr/>
          <a:lstStyle/>
          <a:p>
            <a:fld id="{0C54109D-A3AB-4766-A2F2-B2E46EC209F4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50372" y="570476"/>
            <a:ext cx="2710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1" u="none" dirty="0" smtClean="0">
                <a:solidFill>
                  <a:schemeClr val="tx1"/>
                </a:solidFill>
                <a:latin typeface="+mj-lt"/>
              </a:rPr>
              <a:t>Module</a:t>
            </a:r>
            <a:endParaRPr lang="en-US" sz="2800" b="0" i="1" u="none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50372" y="2659137"/>
            <a:ext cx="5834743" cy="59930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US" sz="32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en-US" sz="3600" b="0" i="0" dirty="0" smtClean="0">
                <a:solidFill>
                  <a:schemeClr val="accent4"/>
                </a:solidFill>
              </a:rPr>
              <a:t>Learning Objectives</a:t>
            </a:r>
            <a:endParaRPr lang="en-US" sz="3600" b="0" i="0" dirty="0">
              <a:solidFill>
                <a:schemeClr val="accent4"/>
              </a:solidFill>
            </a:endParaRP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250372" y="3822921"/>
            <a:ext cx="8729663" cy="2512565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 sz="2000" baseline="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</a:lstStyle>
          <a:p>
            <a:pPr lvl="0"/>
            <a:r>
              <a:rPr lang="en-US" dirty="0" smtClean="0"/>
              <a:t>Click to edit module learning objective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 smtClean="0"/>
              <a:t>Click to edit module learning objective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 smtClean="0"/>
              <a:t>Click to edit module learning objective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 smtClean="0"/>
              <a:t>Click to edit module learning objective</a:t>
            </a:r>
            <a:endParaRPr lang="en-US" dirty="0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50372" y="3109283"/>
            <a:ext cx="8729663" cy="47211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US" sz="32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en-US" sz="2400" b="0" i="0" dirty="0" smtClean="0">
                <a:solidFill>
                  <a:schemeClr val="tx1"/>
                </a:solidFill>
              </a:rPr>
              <a:t>After</a:t>
            </a:r>
            <a:r>
              <a:rPr lang="en-US" sz="2400" b="0" i="0" baseline="0" dirty="0" smtClean="0">
                <a:solidFill>
                  <a:schemeClr val="tx1"/>
                </a:solidFill>
              </a:rPr>
              <a:t> this module, you should be able to:</a:t>
            </a:r>
            <a:endParaRPr lang="en-US" sz="2400" b="0" i="0" dirty="0">
              <a:solidFill>
                <a:schemeClr val="tx1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23850" y="3634488"/>
            <a:ext cx="8505825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5" name="Text Placeholder 34"/>
          <p:cNvSpPr>
            <a:spLocks noGrp="1"/>
          </p:cNvSpPr>
          <p:nvPr>
            <p:ph type="body" sz="quarter" idx="14" hasCustomPrompt="1"/>
          </p:nvPr>
        </p:nvSpPr>
        <p:spPr>
          <a:xfrm>
            <a:off x="250825" y="893763"/>
            <a:ext cx="2709863" cy="149225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500" b="1" i="1">
                <a:latin typeface="Palatino Linotype" panose="02040502050505030304" pitchFamily="18" charset="0"/>
              </a:defRPr>
            </a:lvl1pPr>
          </a:lstStyle>
          <a:p>
            <a:pPr lvl="0"/>
            <a:r>
              <a:rPr lang="en-US" dirty="0" smtClean="0">
                <a:latin typeface="Palatino Linotype" panose="02040502050505030304" pitchFamily="18" charset="0"/>
              </a:rPr>
              <a:t>##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667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dule Heade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0"/>
          <p:cNvSpPr/>
          <p:nvPr/>
        </p:nvSpPr>
        <p:spPr>
          <a:xfrm>
            <a:off x="0" y="446312"/>
            <a:ext cx="9144000" cy="2035629"/>
          </a:xfrm>
          <a:custGeom>
            <a:avLst/>
            <a:gdLst>
              <a:gd name="connsiteX0" fmla="*/ 2507742 w 9144000"/>
              <a:gd name="connsiteY0" fmla="*/ 0 h 2035629"/>
              <a:gd name="connsiteX1" fmla="*/ 9144000 w 9144000"/>
              <a:gd name="connsiteY1" fmla="*/ 0 h 2035629"/>
              <a:gd name="connsiteX2" fmla="*/ 9144000 w 9144000"/>
              <a:gd name="connsiteY2" fmla="*/ 2035629 h 2035629"/>
              <a:gd name="connsiteX3" fmla="*/ 2489274 w 9144000"/>
              <a:gd name="connsiteY3" fmla="*/ 2035629 h 2035629"/>
              <a:gd name="connsiteX4" fmla="*/ 2563966 w 9144000"/>
              <a:gd name="connsiteY4" fmla="*/ 1967744 h 2035629"/>
              <a:gd name="connsiteX5" fmla="*/ 2960916 w 9144000"/>
              <a:gd name="connsiteY5" fmla="*/ 1009422 h 2035629"/>
              <a:gd name="connsiteX6" fmla="*/ 2563966 w 9144000"/>
              <a:gd name="connsiteY6" fmla="*/ 51100 h 2035629"/>
              <a:gd name="connsiteX7" fmla="*/ 0 w 9144000"/>
              <a:gd name="connsiteY7" fmla="*/ 0 h 2035629"/>
              <a:gd name="connsiteX8" fmla="*/ 703546 w 9144000"/>
              <a:gd name="connsiteY8" fmla="*/ 0 h 2035629"/>
              <a:gd name="connsiteX9" fmla="*/ 647322 w 9144000"/>
              <a:gd name="connsiteY9" fmla="*/ 51100 h 2035629"/>
              <a:gd name="connsiteX10" fmla="*/ 250372 w 9144000"/>
              <a:gd name="connsiteY10" fmla="*/ 1009422 h 2035629"/>
              <a:gd name="connsiteX11" fmla="*/ 647322 w 9144000"/>
              <a:gd name="connsiteY11" fmla="*/ 1967744 h 2035629"/>
              <a:gd name="connsiteX12" fmla="*/ 722014 w 9144000"/>
              <a:gd name="connsiteY12" fmla="*/ 2035629 h 2035629"/>
              <a:gd name="connsiteX13" fmla="*/ 0 w 9144000"/>
              <a:gd name="connsiteY13" fmla="*/ 2035629 h 2035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44000" h="2035629">
                <a:moveTo>
                  <a:pt x="2507742" y="0"/>
                </a:moveTo>
                <a:lnTo>
                  <a:pt x="9144000" y="0"/>
                </a:lnTo>
                <a:lnTo>
                  <a:pt x="9144000" y="2035629"/>
                </a:lnTo>
                <a:lnTo>
                  <a:pt x="2489274" y="2035629"/>
                </a:lnTo>
                <a:lnTo>
                  <a:pt x="2563966" y="1967744"/>
                </a:lnTo>
                <a:cubicBezTo>
                  <a:pt x="2809222" y="1722488"/>
                  <a:pt x="2960916" y="1383670"/>
                  <a:pt x="2960916" y="1009422"/>
                </a:cubicBezTo>
                <a:cubicBezTo>
                  <a:pt x="2960916" y="635174"/>
                  <a:pt x="2809222" y="296356"/>
                  <a:pt x="2563966" y="51100"/>
                </a:cubicBezTo>
                <a:close/>
                <a:moveTo>
                  <a:pt x="0" y="0"/>
                </a:moveTo>
                <a:lnTo>
                  <a:pt x="703546" y="0"/>
                </a:lnTo>
                <a:lnTo>
                  <a:pt x="647322" y="51100"/>
                </a:lnTo>
                <a:cubicBezTo>
                  <a:pt x="402066" y="296356"/>
                  <a:pt x="250372" y="635174"/>
                  <a:pt x="250372" y="1009422"/>
                </a:cubicBezTo>
                <a:cubicBezTo>
                  <a:pt x="250372" y="1383670"/>
                  <a:pt x="402066" y="1722488"/>
                  <a:pt x="647322" y="1967744"/>
                </a:cubicBezTo>
                <a:lnTo>
                  <a:pt x="722014" y="2035629"/>
                </a:lnTo>
                <a:lnTo>
                  <a:pt x="0" y="2035629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145972" y="446311"/>
            <a:ext cx="5834743" cy="2024393"/>
          </a:xfrm>
          <a:noFill/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aseline="0"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module title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914400" cy="365125"/>
          </a:xfrm>
        </p:spPr>
        <p:txBody>
          <a:bodyPr/>
          <a:lstStyle/>
          <a:p>
            <a:fld id="{5D4DF9E3-C569-4BEA-A311-07CC02B56561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92875"/>
            <a:ext cx="73152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492874"/>
            <a:ext cx="914400" cy="365125"/>
          </a:xfrm>
        </p:spPr>
        <p:txBody>
          <a:bodyPr/>
          <a:lstStyle/>
          <a:p>
            <a:fld id="{0C54109D-A3AB-4766-A2F2-B2E46EC209F4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50372" y="570476"/>
            <a:ext cx="2710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1" u="none" dirty="0" smtClean="0">
                <a:solidFill>
                  <a:schemeClr val="tx1"/>
                </a:solidFill>
                <a:latin typeface="+mj-lt"/>
              </a:rPr>
              <a:t>Module</a:t>
            </a:r>
            <a:endParaRPr lang="en-US" sz="2800" b="0" i="1" u="none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50372" y="2659137"/>
            <a:ext cx="5834743" cy="59930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US" sz="32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en-US" sz="3600" b="0" i="0" dirty="0" smtClean="0">
                <a:solidFill>
                  <a:srgbClr val="00B0F0"/>
                </a:solidFill>
              </a:rPr>
              <a:t>Learning Objectives</a:t>
            </a:r>
            <a:endParaRPr lang="en-US" sz="3600" b="0" i="0" dirty="0">
              <a:solidFill>
                <a:srgbClr val="00B0F0"/>
              </a:solidFill>
            </a:endParaRP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250372" y="3822921"/>
            <a:ext cx="8729663" cy="2512565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 sz="2000" baseline="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</a:lstStyle>
          <a:p>
            <a:pPr lvl="0"/>
            <a:r>
              <a:rPr lang="en-US" dirty="0" smtClean="0"/>
              <a:t>Click to edit module learning objective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 smtClean="0"/>
              <a:t>Click to edit module learning objective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 smtClean="0"/>
              <a:t>Click to edit module learning objective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 smtClean="0"/>
              <a:t>Click to edit module learning objective</a:t>
            </a:r>
            <a:endParaRPr lang="en-US" dirty="0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50372" y="3109283"/>
            <a:ext cx="8729663" cy="47211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US" sz="32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en-US" sz="2400" b="0" i="0" dirty="0" smtClean="0">
                <a:solidFill>
                  <a:schemeClr val="tx1"/>
                </a:solidFill>
              </a:rPr>
              <a:t>After</a:t>
            </a:r>
            <a:r>
              <a:rPr lang="en-US" sz="2400" b="0" i="0" baseline="0" dirty="0" smtClean="0">
                <a:solidFill>
                  <a:schemeClr val="tx1"/>
                </a:solidFill>
              </a:rPr>
              <a:t> this module, you should be able to:</a:t>
            </a:r>
            <a:endParaRPr lang="en-US" sz="2400" b="0" i="0" dirty="0">
              <a:solidFill>
                <a:schemeClr val="tx1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23850" y="3634488"/>
            <a:ext cx="8505825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5" name="Text Placeholder 34"/>
          <p:cNvSpPr>
            <a:spLocks noGrp="1"/>
          </p:cNvSpPr>
          <p:nvPr>
            <p:ph type="body" sz="quarter" idx="14" hasCustomPrompt="1"/>
          </p:nvPr>
        </p:nvSpPr>
        <p:spPr>
          <a:xfrm>
            <a:off x="250825" y="893763"/>
            <a:ext cx="2709863" cy="149225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500" b="1" i="1">
                <a:latin typeface="Palatino Linotype" panose="02040502050505030304" pitchFamily="18" charset="0"/>
              </a:defRPr>
            </a:lvl1pPr>
          </a:lstStyle>
          <a:p>
            <a:pPr lvl="0"/>
            <a:r>
              <a:rPr lang="en-US" dirty="0" smtClean="0">
                <a:latin typeface="Palatino Linotype" panose="02040502050505030304" pitchFamily="18" charset="0"/>
              </a:rPr>
              <a:t>##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918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376816"/>
            <a:ext cx="4267200" cy="497318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  <a:lvl2pPr>
              <a:lnSpc>
                <a:spcPct val="100000"/>
              </a:lnSpc>
              <a:spcBef>
                <a:spcPts val="0"/>
              </a:spcBef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defRPr sz="2000"/>
            </a:lvl3pPr>
            <a:lvl4pPr>
              <a:lnSpc>
                <a:spcPct val="100000"/>
              </a:lnSpc>
              <a:spcBef>
                <a:spcPts val="0"/>
              </a:spcBef>
              <a:defRPr sz="1800"/>
            </a:lvl4pPr>
            <a:lvl5pPr>
              <a:lnSpc>
                <a:spcPct val="100000"/>
              </a:lnSpc>
              <a:spcBef>
                <a:spcPts val="0"/>
              </a:spcBef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914400" cy="365125"/>
          </a:xfrm>
        </p:spPr>
        <p:txBody>
          <a:bodyPr/>
          <a:lstStyle/>
          <a:p>
            <a:fld id="{5D4DF9E3-C569-4BEA-A311-07CC02B56561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92875"/>
            <a:ext cx="73152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492874"/>
            <a:ext cx="914400" cy="365125"/>
          </a:xfrm>
        </p:spPr>
        <p:txBody>
          <a:bodyPr/>
          <a:lstStyle/>
          <a:p>
            <a:fld id="{0C54109D-A3AB-4766-A2F2-B2E46EC209F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4737100" y="1376816"/>
            <a:ext cx="4267200" cy="497318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  <a:lvl2pPr>
              <a:lnSpc>
                <a:spcPct val="100000"/>
              </a:lnSpc>
              <a:spcBef>
                <a:spcPts val="0"/>
              </a:spcBef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defRPr sz="2000"/>
            </a:lvl3pPr>
            <a:lvl4pPr>
              <a:lnSpc>
                <a:spcPct val="100000"/>
              </a:lnSpc>
              <a:spcBef>
                <a:spcPts val="0"/>
              </a:spcBef>
              <a:defRPr sz="1800"/>
            </a:lvl4pPr>
            <a:lvl5pPr>
              <a:lnSpc>
                <a:spcPct val="100000"/>
              </a:lnSpc>
              <a:spcBef>
                <a:spcPts val="0"/>
              </a:spcBef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693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510" y="1284720"/>
            <a:ext cx="4343400" cy="600097"/>
          </a:xfrm>
        </p:spPr>
        <p:txBody>
          <a:bodyPr anchor="b">
            <a:normAutofit/>
          </a:bodyPr>
          <a:lstStyle>
            <a:lvl1pPr marL="0" indent="0" algn="ctr">
              <a:buNone/>
              <a:defRPr sz="3200" b="0" u="sng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742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5"/>
          </p:nvPr>
        </p:nvSpPr>
        <p:spPr>
          <a:xfrm>
            <a:off x="4659084" y="1284720"/>
            <a:ext cx="4343400" cy="600097"/>
          </a:xfrm>
        </p:spPr>
        <p:txBody>
          <a:bodyPr anchor="b">
            <a:normAutofit/>
          </a:bodyPr>
          <a:lstStyle>
            <a:lvl1pPr marL="0" indent="0" algn="ctr">
              <a:buNone/>
              <a:defRPr sz="3200" b="0" u="sng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914400" cy="365125"/>
          </a:xfrm>
        </p:spPr>
        <p:txBody>
          <a:bodyPr/>
          <a:lstStyle/>
          <a:p>
            <a:fld id="{5D4DF9E3-C569-4BEA-A311-07CC02B56561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92875"/>
            <a:ext cx="73152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492874"/>
            <a:ext cx="914400" cy="365125"/>
          </a:xfrm>
        </p:spPr>
        <p:txBody>
          <a:bodyPr/>
          <a:lstStyle/>
          <a:p>
            <a:fld id="{0C54109D-A3AB-4766-A2F2-B2E46EC209F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ontent Placeholder 2"/>
          <p:cNvSpPr>
            <a:spLocks noGrp="1"/>
          </p:cNvSpPr>
          <p:nvPr>
            <p:ph sz="half" idx="16"/>
          </p:nvPr>
        </p:nvSpPr>
        <p:spPr>
          <a:xfrm>
            <a:off x="141510" y="1972108"/>
            <a:ext cx="4343400" cy="437789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  <a:lvl2pPr>
              <a:lnSpc>
                <a:spcPct val="100000"/>
              </a:lnSpc>
              <a:spcBef>
                <a:spcPts val="0"/>
              </a:spcBef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defRPr sz="2000"/>
            </a:lvl3pPr>
            <a:lvl4pPr>
              <a:lnSpc>
                <a:spcPct val="100000"/>
              </a:lnSpc>
              <a:spcBef>
                <a:spcPts val="0"/>
              </a:spcBef>
              <a:defRPr sz="1800"/>
            </a:lvl4pPr>
            <a:lvl5pPr>
              <a:lnSpc>
                <a:spcPct val="100000"/>
              </a:lnSpc>
              <a:spcBef>
                <a:spcPts val="0"/>
              </a:spcBef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sz="half" idx="17"/>
          </p:nvPr>
        </p:nvSpPr>
        <p:spPr>
          <a:xfrm>
            <a:off x="4666704" y="1972108"/>
            <a:ext cx="4343400" cy="437789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  <a:lvl2pPr>
              <a:lnSpc>
                <a:spcPct val="100000"/>
              </a:lnSpc>
              <a:spcBef>
                <a:spcPts val="0"/>
              </a:spcBef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defRPr sz="2000"/>
            </a:lvl3pPr>
            <a:lvl4pPr>
              <a:lnSpc>
                <a:spcPct val="100000"/>
              </a:lnSpc>
              <a:spcBef>
                <a:spcPts val="0"/>
              </a:spcBef>
              <a:defRPr sz="1800"/>
            </a:lvl4pPr>
            <a:lvl5pPr>
              <a:lnSpc>
                <a:spcPct val="100000"/>
              </a:lnSpc>
              <a:spcBef>
                <a:spcPts val="0"/>
              </a:spcBef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664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914400" cy="365125"/>
          </a:xfrm>
        </p:spPr>
        <p:txBody>
          <a:bodyPr/>
          <a:lstStyle/>
          <a:p>
            <a:fld id="{5D4DF9E3-C569-4BEA-A311-07CC02B56561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92875"/>
            <a:ext cx="73152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492874"/>
            <a:ext cx="914400" cy="365125"/>
          </a:xfrm>
        </p:spPr>
        <p:txBody>
          <a:bodyPr/>
          <a:lstStyle/>
          <a:p>
            <a:fld id="{0C54109D-A3AB-4766-A2F2-B2E46EC20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91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7429"/>
          </a:xfrm>
          <a:prstGeom prst="rect">
            <a:avLst/>
          </a:prstGeom>
          <a:solidFill>
            <a:srgbClr val="0073A7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lnSpc>
                <a:spcPct val="100000"/>
              </a:lnSpc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253" y="1379311"/>
            <a:ext cx="8787493" cy="4923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83803"/>
            <a:ext cx="9144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DF9E3-C569-4BEA-A311-07CC02B56561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6483803"/>
            <a:ext cx="7315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483803"/>
            <a:ext cx="9144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4109D-A3AB-4766-A2F2-B2E46EC20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864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lang="en-US" sz="4400" b="0" i="1" kern="1200" dirty="0">
          <a:solidFill>
            <a:schemeClr val="bg1"/>
          </a:solidFill>
          <a:latin typeface="Palatino Linotype" panose="0204050205050503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75000"/>
        <a:buFont typeface="Wingdings" panose="05000000000000000000" pitchFamily="2" charset="2"/>
        <a:buChar char="§"/>
        <a:defRPr sz="36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buSzPct val="75000"/>
        <a:buFont typeface="Calibri Light" panose="020F0302020204030204" pitchFamily="34" charset="0"/>
        <a:buChar char="‒"/>
        <a:defRPr sz="32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Calibri Light" panose="020F0302020204030204" pitchFamily="34" charset="0"/>
        <a:buChar char="»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Image:Hog_confinement_barn_interior.jp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c/c2/Rice_terraces.png" TargetMode="External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hyperlink" Target="http://www.answers.com/main/Record2?a=NR&amp;url=http://commons.wikimedia.org/wiki/Image:TerracesBuffers.JPG" TargetMode="External"/><Relationship Id="rId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://www.businessinsider.com/10-crops-that-feed-the-world-2011-9?op=1/#wheat-9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995575"/>
            <a:ext cx="9144000" cy="2885867"/>
          </a:xfrm>
          <a:solidFill>
            <a:srgbClr val="64A03C"/>
          </a:solidFill>
          <a:ln w="38100">
            <a:solidFill>
              <a:schemeClr val="tx1"/>
            </a:solidFill>
          </a:ln>
        </p:spPr>
        <p:txBody>
          <a:bodyPr/>
          <a:lstStyle/>
          <a:p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Feeding The World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lowchart: Terminator 6"/>
          <p:cNvSpPr/>
          <p:nvPr/>
        </p:nvSpPr>
        <p:spPr>
          <a:xfrm>
            <a:off x="2743545" y="1501810"/>
            <a:ext cx="3656909" cy="987529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Chapter 11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85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Undernutrition and malnutrition occur primarily because of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poverty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359" y="1379310"/>
            <a:ext cx="8886431" cy="5478689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If we produce enough food for over 8 billion people, why do we still have hunger and malnutrition?</a:t>
            </a:r>
          </a:p>
          <a:p>
            <a:pPr lvl="1"/>
            <a:r>
              <a:rPr lang="en-US" sz="2200" kern="0" dirty="0">
                <a:solidFill>
                  <a:srgbClr val="000000"/>
                </a:solidFill>
                <a:latin typeface="Arial"/>
                <a:ea typeface="MS PGothic" pitchFamily="34" charset="-128"/>
              </a:rPr>
              <a:t>An estimated 6 million children die each year from undernutrition or nonfatal diseases made worse by their poor diet.</a:t>
            </a:r>
          </a:p>
          <a:p>
            <a:pPr marL="0" indent="0">
              <a:buNone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Several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factors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contribute: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Poverty</a:t>
            </a:r>
          </a:p>
          <a:p>
            <a:pPr marL="0" lvl="0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Political unrest and poor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governance</a:t>
            </a:r>
          </a:p>
          <a:p>
            <a:pPr lvl="0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Agricultural resources diverted to livestock</a:t>
            </a: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40% of global grain feeds livestock instead of people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7873" y="3197038"/>
            <a:ext cx="3015917" cy="21752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5685" y="3802607"/>
            <a:ext cx="61111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1" indent="-228600">
              <a:buSzPct val="75000"/>
              <a:buFont typeface="Calibri Light" panose="020F0302020204030204" pitchFamily="34" charset="0"/>
              <a:buChar char="‒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enough food, but it is unevenly distributed. The food exists, but not everyone has access, or only has access to less nutritious food.</a:t>
            </a:r>
          </a:p>
        </p:txBody>
      </p:sp>
    </p:spTree>
    <p:extLst>
      <p:ext uri="{BB962C8B-B14F-4D97-AF65-F5344CB8AC3E}">
        <p14:creationId xmlns:p14="http://schemas.microsoft.com/office/powerpoint/2010/main" val="370501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/>
          <p:cNvSpPr txBox="1">
            <a:spLocks/>
          </p:cNvSpPr>
          <p:nvPr/>
        </p:nvSpPr>
        <p:spPr>
          <a:xfrm>
            <a:off x="311382" y="2945331"/>
            <a:ext cx="8832618" cy="35709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 typeface="Wingdings" panose="05000000000000000000" pitchFamily="2" charset="2"/>
              <a:buChar char="§"/>
              <a:defRPr sz="3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75000"/>
              <a:buFont typeface="Calibri Light" panose="020F0302020204030204" pitchFamily="34" charset="0"/>
              <a:buChar char="‒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alibri Light" panose="020F0302020204030204" pitchFamily="34" charset="0"/>
              <a:buChar char="»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SzTx/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Objectives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SzTx/>
              <a:buFont typeface="Wingdings" panose="05000000000000000000" pitchFamily="2" charset="2"/>
              <a:buNone/>
            </a:pP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this module, you should be able to:</a:t>
            </a:r>
          </a:p>
          <a:p>
            <a:pPr marL="0" indent="0">
              <a:lnSpc>
                <a:spcPct val="70000"/>
              </a:lnSpc>
              <a:buFont typeface="Wingdings" panose="05000000000000000000" pitchFamily="2" charset="2"/>
              <a:buNone/>
            </a:pPr>
            <a:endParaRPr lang="en-US" sz="28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describe modern, large-scale agricultural methods.</a:t>
            </a:r>
          </a:p>
          <a:p>
            <a:pPr lvl="0"/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explain the benefits and consequences of genetically modified organisms.</a:t>
            </a:r>
          </a:p>
          <a:p>
            <a:pPr lvl="0"/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discuss the large-scale raising of meat and fish.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269218"/>
            <a:ext cx="9144000" cy="2429895"/>
          </a:xfrm>
          <a:prstGeom prst="rect">
            <a:avLst/>
          </a:prstGeom>
          <a:solidFill>
            <a:srgbClr val="64A03C"/>
          </a:solidFill>
          <a:ln w="38100">
            <a:solidFill>
              <a:schemeClr val="tx1"/>
            </a:solidFill>
          </a:ln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1" kern="1200" dirty="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28255" y="0"/>
            <a:ext cx="2945330" cy="29453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</a:t>
            </a:r>
          </a:p>
          <a:p>
            <a:pPr algn="ctr"/>
            <a:r>
              <a:rPr lang="en-US" sz="8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88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8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11382" y="3859731"/>
            <a:ext cx="8258478" cy="96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3173585" y="956927"/>
            <a:ext cx="5834743" cy="116958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1" kern="1200" dirty="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Modern Large-Scale Farming Methods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5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Modern industrial farming methods have transformed agriculture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253" y="1379310"/>
            <a:ext cx="8965747" cy="2118801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Traditional Agriculture</a:t>
            </a:r>
            <a:endParaRPr lang="en-US" sz="2800" b="1" dirty="0">
              <a:solidFill>
                <a:srgbClr val="64A0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4675" lvl="1"/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Produces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enough crops or livestock to feed the farmer’s family and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 small amount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to sell</a:t>
            </a:r>
          </a:p>
          <a:p>
            <a:pPr marL="574675" lvl="1"/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In developed countries, agriculture started out as this</a:t>
            </a:r>
          </a:p>
          <a:p>
            <a:pPr marL="574675" lvl="1"/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Now, found mostly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in developing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countries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100" y="4647591"/>
            <a:ext cx="2857500" cy="2000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53" y="4642173"/>
            <a:ext cx="3011514" cy="20056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4345"/>
          <a:stretch/>
        </p:blipFill>
        <p:spPr>
          <a:xfrm>
            <a:off x="3282580" y="3646967"/>
            <a:ext cx="2723707" cy="199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63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2651" y="1410589"/>
            <a:ext cx="8941982" cy="3384695"/>
          </a:xfrm>
        </p:spPr>
        <p:txBody>
          <a:bodyPr>
            <a:noAutofit/>
          </a:bodyPr>
          <a:lstStyle/>
          <a:p>
            <a:r>
              <a:rPr lang="en-US" altLang="en-US" sz="2800" b="1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 Agriculture 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n-US" alt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Agribusiness</a:t>
            </a:r>
          </a:p>
          <a:p>
            <a:pPr marL="574675" lvl="1"/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relatively small group of farmers produce large quantities of a </a:t>
            </a:r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monoculture or livestock through large amounts of fossil fuel energy, water, commercial fertilizers, and pesticides</a:t>
            </a:r>
          </a:p>
          <a:p>
            <a:pPr marL="574675" lvl="1"/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Mostly </a:t>
            </a:r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in developed countries</a:t>
            </a:r>
          </a:p>
          <a:p>
            <a:pPr eaLnBrk="1" hangingPunct="1"/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About 80% of the world’s food supply is produced by industrialized agriculture.</a:t>
            </a:r>
          </a:p>
        </p:txBody>
      </p:sp>
      <p:pic>
        <p:nvPicPr>
          <p:cNvPr id="14339" name="Picture 5" descr="Tractor moving through a ridge-till cornfield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51" y="4990583"/>
            <a:ext cx="23622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7" descr="John Deere  STS Comb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913" y="4965976"/>
            <a:ext cx="2819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" descr="http://s3.images.com/huge.69.3478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832" y="4976295"/>
            <a:ext cx="2514600" cy="16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Modern industrial farming methods have transformed agriculture </a:t>
            </a:r>
          </a:p>
        </p:txBody>
      </p:sp>
    </p:spTree>
    <p:extLst>
      <p:ext uri="{BB962C8B-B14F-4D97-AF65-F5344CB8AC3E}">
        <p14:creationId xmlns:p14="http://schemas.microsoft.com/office/powerpoint/2010/main" val="344739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 Energy Subsidy in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Agriculture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1126" y="1421842"/>
            <a:ext cx="4922874" cy="5191609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</a:t>
            </a:r>
            <a:r>
              <a:rPr 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subsidy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fossil fuel energy and human energy input per calorie of food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produced.</a:t>
            </a:r>
          </a:p>
          <a:p>
            <a:r>
              <a:rPr lang="en-US" sz="2800" dirty="0" smtClean="0">
                <a:solidFill>
                  <a:srgbClr val="010001"/>
                </a:solidFill>
                <a:latin typeface="Arial"/>
                <a:cs typeface="Arial"/>
              </a:rPr>
              <a:t>Energy </a:t>
            </a:r>
            <a:r>
              <a:rPr lang="en-US" sz="2800" dirty="0">
                <a:solidFill>
                  <a:srgbClr val="010001"/>
                </a:solidFill>
                <a:latin typeface="Arial"/>
                <a:cs typeface="Arial"/>
              </a:rPr>
              <a:t>input per calorie of food obtained is greater for modern agricultural practices than for traditional </a:t>
            </a:r>
            <a:r>
              <a:rPr lang="en-US" sz="2800" dirty="0" smtClean="0">
                <a:solidFill>
                  <a:srgbClr val="010001"/>
                </a:solidFill>
                <a:latin typeface="Arial"/>
                <a:cs typeface="Arial"/>
              </a:rPr>
              <a:t>agriculture.</a:t>
            </a:r>
          </a:p>
          <a:p>
            <a:pPr lvl="1"/>
            <a:r>
              <a:rPr lang="en-US" sz="2400" dirty="0" smtClean="0">
                <a:solidFill>
                  <a:srgbClr val="010001"/>
                </a:solidFill>
                <a:latin typeface="Arial"/>
                <a:cs typeface="Arial"/>
              </a:rPr>
              <a:t>Energy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inputs for hunting and gathering and for small-scale food production are mostly in the form of human </a:t>
            </a:r>
            <a:r>
              <a:rPr lang="en-US" sz="2400" dirty="0" smtClean="0">
                <a:solidFill>
                  <a:srgbClr val="010001"/>
                </a:solidFill>
                <a:latin typeface="Arial"/>
                <a:cs typeface="Arial"/>
              </a:rPr>
              <a:t>energy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32" y="1230450"/>
            <a:ext cx="4288633" cy="539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3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33826" y="5390707"/>
            <a:ext cx="8734425" cy="1258186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Industrialized agriculture uses about 17% of all commercial energy in the U.S. and food travels an average 2,400 kilometers from farm to plate.</a:t>
            </a:r>
          </a:p>
        </p:txBody>
      </p:sp>
      <p:pic>
        <p:nvPicPr>
          <p:cNvPr id="31747" name="Picture1" descr="12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0"/>
          <a:stretch>
            <a:fillRect/>
          </a:stretch>
        </p:blipFill>
        <p:spPr bwMode="auto">
          <a:xfrm>
            <a:off x="89693" y="3151598"/>
            <a:ext cx="8964613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88720"/>
          </a:xfrm>
          <a:solidFill>
            <a:srgbClr val="64A03C"/>
          </a:solidFill>
        </p:spPr>
        <p:txBody>
          <a:bodyPr/>
          <a:lstStyle/>
          <a:p>
            <a:pPr algn="ctr" eaLnBrk="1" hangingPunct="1"/>
            <a:r>
              <a:rPr lang="en-US" alt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Industrialized Food Production </a:t>
            </a:r>
            <a:br>
              <a:rPr lang="en-US" alt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Requires Huge Inputs of Energy</a:t>
            </a:r>
          </a:p>
        </p:txBody>
      </p:sp>
      <p:sp>
        <p:nvSpPr>
          <p:cNvPr id="3" name="Rectangle 2"/>
          <p:cNvSpPr/>
          <p:nvPr/>
        </p:nvSpPr>
        <p:spPr>
          <a:xfrm>
            <a:off x="233826" y="1405375"/>
            <a:ext cx="8910174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of the energy subsidies in modern agriculture are in the form of fossil fuels used to produce fertilizers and pesticides, and to harvest food and prepare it for transport.</a:t>
            </a:r>
          </a:p>
        </p:txBody>
      </p:sp>
    </p:spTree>
    <p:extLst>
      <p:ext uri="{BB962C8B-B14F-4D97-AF65-F5344CB8AC3E}">
        <p14:creationId xmlns:p14="http://schemas.microsoft.com/office/powerpoint/2010/main" val="304525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43"/>
            <a:ext cx="9143999" cy="1188720"/>
          </a:xfrm>
          <a:solidFill>
            <a:srgbClr val="64A03C"/>
          </a:solidFill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Green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Revolution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253" y="1379310"/>
            <a:ext cx="8787493" cy="547868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Revolution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shift in agricultural practices in the twentieth century that included new management techniques, mechanization, fertilization, irrigation, and improved crop varieties, and that resulted in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 more than doubling of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food output.</a:t>
            </a:r>
          </a:p>
          <a:p>
            <a:pPr lvl="1"/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The abundance of food supplied by agriculture is one factor that has led to the exponential growth of the human population.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03" t="2139" r="1929" b="14419"/>
          <a:stretch/>
        </p:blipFill>
        <p:spPr>
          <a:xfrm>
            <a:off x="116956" y="4646079"/>
            <a:ext cx="5220587" cy="21250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398840" y="4327454"/>
            <a:ext cx="3628203" cy="2454282"/>
            <a:chOff x="1057939" y="-522315"/>
            <a:chExt cx="6858001" cy="499643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b="17618"/>
            <a:stretch/>
          </p:blipFill>
          <p:spPr>
            <a:xfrm>
              <a:off x="1057940" y="-522315"/>
              <a:ext cx="6858000" cy="474732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t="94898"/>
            <a:stretch/>
          </p:blipFill>
          <p:spPr>
            <a:xfrm>
              <a:off x="1057939" y="4180096"/>
              <a:ext cx="6858001" cy="2940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57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 Green Revolution: </a:t>
            </a:r>
            <a:r>
              <a:rPr lang="en-US" sz="4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Mechanization</a:t>
            </a:r>
            <a:endParaRPr lang="en-US" sz="4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253" y="1379312"/>
            <a:ext cx="8787491" cy="853526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Farming involves many different kinds of work:</a:t>
            </a: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Plowing, planting, weeding harvesting, etc.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8252" y="5120448"/>
            <a:ext cx="8787493" cy="160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Economies of scale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observation that average costs of production fall as output increases.</a:t>
            </a:r>
          </a:p>
          <a:p>
            <a:pPr marL="685800" lvl="1" indent="-228600">
              <a:buSzPct val="75000"/>
              <a:buFont typeface="Calibri Light" panose="020F0302020204030204" pitchFamily="34" charset="0"/>
              <a:buChar char="‒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Also, with profit margins so small, a farmer can only make a living with large amounts of land in production.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78252" y="2331171"/>
            <a:ext cx="6669115" cy="27254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 typeface="Wingdings" panose="05000000000000000000" pitchFamily="2" charset="2"/>
              <a:buChar char="§"/>
              <a:defRPr sz="3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75000"/>
              <a:buFont typeface="Calibri Light" panose="020F0302020204030204" pitchFamily="34" charset="0"/>
              <a:buChar char="‒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alibri Light" panose="020F0302020204030204" pitchFamily="34" charset="0"/>
              <a:buChar char="»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Machines can do a lot more work, more easily, and faster than manual labor.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Single crop farms (monocultures) are more efficient and easier to mechanize than polycultures.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Requires large amounts of fossil fuels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9658" t="27711" r="6503"/>
          <a:stretch/>
        </p:blipFill>
        <p:spPr>
          <a:xfrm>
            <a:off x="7006856" y="2324517"/>
            <a:ext cx="1958888" cy="11304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6856" y="3567956"/>
            <a:ext cx="1958888" cy="146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5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 Green Revolution: </a:t>
            </a:r>
            <a:r>
              <a:rPr lang="en-US" sz="4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Irrigation</a:t>
            </a:r>
            <a:endParaRPr lang="en-US" sz="4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253" y="1379311"/>
            <a:ext cx="8787493" cy="1315764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Irrigation increases crop growth, but most obviously, allows crops to grow in areas they normally couldn’t.</a:t>
            </a: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40% of global food comes from irrigated land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53" y="2876957"/>
            <a:ext cx="5184058" cy="18503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029" y="4837695"/>
            <a:ext cx="4682505" cy="1880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7088" y="3234867"/>
            <a:ext cx="3348658" cy="334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2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48" y="1194325"/>
            <a:ext cx="4653694" cy="5663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 Green Revolution: </a:t>
            </a:r>
            <a:r>
              <a:rPr lang="en-US" sz="4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Irrigation</a:t>
            </a:r>
            <a:endParaRPr lang="en-US" sz="4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6063" y="1299409"/>
            <a:ext cx="4547936" cy="5522495"/>
          </a:xfrm>
        </p:spPr>
        <p:txBody>
          <a:bodyPr>
            <a:noAutofit/>
          </a:bodyPr>
          <a:lstStyle/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Irrigation can create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certain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problems:</a:t>
            </a:r>
          </a:p>
          <a:p>
            <a:pPr marL="577850"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Depletion of groundwater aquifers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7850" lvl="1"/>
            <a:r>
              <a:rPr lang="en-US" sz="24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Waterlogging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When soil remains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under water for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long periods of time and  the roots of plants cannot get oxygen.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7850" lvl="1"/>
            <a:r>
              <a:rPr lang="en-US" sz="24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Salinization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When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small amount of salts in irrigation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water are left behind as water evaporates and becomes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highly concentrated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soil.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90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/>
          <p:cNvSpPr txBox="1">
            <a:spLocks/>
          </p:cNvSpPr>
          <p:nvPr/>
        </p:nvSpPr>
        <p:spPr>
          <a:xfrm>
            <a:off x="311382" y="2945331"/>
            <a:ext cx="8832618" cy="35709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 typeface="Wingdings" panose="05000000000000000000" pitchFamily="2" charset="2"/>
              <a:buChar char="§"/>
              <a:defRPr sz="3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75000"/>
              <a:buFont typeface="Calibri Light" panose="020F0302020204030204" pitchFamily="34" charset="0"/>
              <a:buChar char="‒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alibri Light" panose="020F0302020204030204" pitchFamily="34" charset="0"/>
              <a:buChar char="»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SzTx/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Objectives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SzTx/>
              <a:buFont typeface="Wingdings" panose="05000000000000000000" pitchFamily="2" charset="2"/>
              <a:buNone/>
            </a:pP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this module, you should be able to:</a:t>
            </a:r>
          </a:p>
          <a:p>
            <a:pPr marL="0" indent="0">
              <a:lnSpc>
                <a:spcPct val="70000"/>
              </a:lnSpc>
              <a:buFont typeface="Wingdings" panose="05000000000000000000" pitchFamily="2" charset="2"/>
              <a:buNone/>
            </a:pPr>
            <a:endParaRPr lang="en-US" sz="28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describe human nutritional requirements.</a:t>
            </a:r>
          </a:p>
          <a:p>
            <a:pPr lvl="0"/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explain why nutritional requirements are not being met in various parts of the world.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269218"/>
            <a:ext cx="9144000" cy="2429895"/>
          </a:xfrm>
          <a:prstGeom prst="rect">
            <a:avLst/>
          </a:prstGeom>
          <a:solidFill>
            <a:srgbClr val="64A03C"/>
          </a:solidFill>
          <a:ln w="38100">
            <a:solidFill>
              <a:schemeClr val="tx1"/>
            </a:solidFill>
          </a:ln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1" kern="1200" dirty="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28255" y="0"/>
            <a:ext cx="2945330" cy="29453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</a:t>
            </a:r>
          </a:p>
          <a:p>
            <a:pPr algn="ctr"/>
            <a:r>
              <a:rPr lang="en-US" sz="88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endParaRPr lang="en-US" sz="8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11382" y="3859731"/>
            <a:ext cx="8258478" cy="96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3173585" y="956927"/>
            <a:ext cx="5834743" cy="116958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1" kern="1200" dirty="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Human Nutritional Needs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60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 Green Revolution: </a:t>
            </a:r>
            <a:r>
              <a:rPr lang="en-US" sz="4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Fertilizers</a:t>
            </a:r>
            <a:endParaRPr lang="en-US" sz="4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663" y="1419726"/>
            <a:ext cx="8807116" cy="5293895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Fertilizers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increase plant growth and speed maturing time so crops are larger and ready to harvest sooner.</a:t>
            </a: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Industrialized agriculture heavily relies on fertilizer use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fertilizers replace essential nutrients that may be lacking in the soil.</a:t>
            </a:r>
          </a:p>
          <a:p>
            <a:pPr lvl="1"/>
            <a:r>
              <a:rPr lang="en-US" sz="26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Organic </a:t>
            </a:r>
            <a:r>
              <a:rPr lang="en-US" sz="2600" b="1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fertilizers 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Animal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manure</a:t>
            </a:r>
          </a:p>
          <a:p>
            <a:pPr lvl="2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Green manure – freshly cut vegetation plowed into soil</a:t>
            </a:r>
          </a:p>
          <a:p>
            <a:pPr lvl="2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Compost – broken-down organic matter</a:t>
            </a:r>
          </a:p>
          <a:p>
            <a:pPr lvl="1"/>
            <a:r>
              <a:rPr lang="en-US" sz="2600" b="1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Synthetic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2600" b="1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inorganic </a:t>
            </a:r>
            <a:r>
              <a:rPr lang="en-US" sz="26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fertilizers</a:t>
            </a:r>
          </a:p>
          <a:p>
            <a:pPr lvl="2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Made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minerals with the use of fossil fuels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Active ingredients contain nitrogen (N), phosphorous (P), and potassium (K) and other trace nutrients</a:t>
            </a: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78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0788" y="1359567"/>
            <a:ext cx="8767011" cy="2310065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Fertilizers can help restore soil nutrients, 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but also </a:t>
            </a:r>
          </a:p>
          <a:p>
            <a:pPr lvl="1"/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Very energy intensive and uses lots of fossil fuels</a:t>
            </a:r>
          </a:p>
          <a:p>
            <a:pPr lvl="1"/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Doesn’t actually add organic matter, just the nutrients</a:t>
            </a:r>
          </a:p>
          <a:p>
            <a:pPr lvl="2"/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Organic matter also soil to hold water and absorb carbon</a:t>
            </a:r>
          </a:p>
          <a:p>
            <a:pPr lvl="1"/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Runoff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inorganic fertilizers can cause water 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pollution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High nitrate levels in bodies of water leads to eutrophication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1197429"/>
          </a:xfrm>
          <a:prstGeom prst="rect">
            <a:avLst/>
          </a:prstGeom>
          <a:solidFill>
            <a:srgbClr val="64A03C"/>
          </a:solidFill>
        </p:spPr>
        <p:txBody>
          <a:bodyPr anchor="ctr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1" kern="1200" dirty="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The Green Revolution: </a:t>
            </a:r>
            <a:r>
              <a:rPr lang="en-US" sz="4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Fertilizers</a:t>
            </a:r>
            <a:endParaRPr lang="en-US" sz="4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36" y="4093742"/>
            <a:ext cx="4017194" cy="23163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2071" y="4093742"/>
            <a:ext cx="3657600" cy="2400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3031" t="20881" r="27158" b="25209"/>
          <a:stretch/>
        </p:blipFill>
        <p:spPr>
          <a:xfrm>
            <a:off x="4636165" y="5539097"/>
            <a:ext cx="1515979" cy="114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5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  <a:solidFill>
            <a:srgbClr val="64A03C"/>
          </a:solidFill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 Green Revolution: </a:t>
            </a:r>
            <a:r>
              <a:rPr lang="en-US" sz="4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Monocropping</a:t>
            </a:r>
            <a:endParaRPr lang="en-US" sz="4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253" y="1379311"/>
            <a:ext cx="8881526" cy="1592489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Mechanization of farming has led to monocropping (only one species of crop) because it is easier to plant and harvest very large areas all at once.</a:t>
            </a: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Also, any fertilizing or pesticides can be applied all at once.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78253" y="4740442"/>
            <a:ext cx="8881526" cy="20213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 typeface="Wingdings" panose="05000000000000000000" pitchFamily="2" charset="2"/>
              <a:buChar char="§"/>
              <a:defRPr sz="3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75000"/>
              <a:buFont typeface="Calibri Light" panose="020F0302020204030204" pitchFamily="34" charset="0"/>
              <a:buChar char="‒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alibri Light" panose="020F0302020204030204" pitchFamily="34" charset="0"/>
              <a:buChar char="»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Problems:</a:t>
            </a: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Obviously, decreased biodiversity</a:t>
            </a: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Soil erosion from large areas being bare before planting and after harvest</a:t>
            </a: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Much more vulnerable to pests (like a large buffet for them)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6652" y="3090201"/>
            <a:ext cx="3164807" cy="197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91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915400" cy="55626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What is a </a:t>
            </a:r>
            <a:r>
              <a:rPr lang="en-US" alt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pest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	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Only about 100 species of plants (weeds), animals (mostly insects), fungi, microbes cause the most damage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Chemists have developed hundreds of 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chemicals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that can 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kill, repel, or control pest populations.</a:t>
            </a: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alt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Pesticides</a:t>
            </a:r>
            <a:r>
              <a:rPr lang="en-US" altLang="en-US" sz="2800" b="1" dirty="0" smtClean="0">
                <a:solidFill>
                  <a:srgbClr val="1F8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substance, either natural or synthetic, that kills or controls organisms that people consider pests.</a:t>
            </a:r>
          </a:p>
          <a:p>
            <a:pPr lvl="1" eaLnBrk="1" hangingPunct="1">
              <a:lnSpc>
                <a:spcPct val="90000"/>
              </a:lnSpc>
              <a:buClr>
                <a:srgbClr val="111111"/>
              </a:buClr>
            </a:pPr>
            <a:r>
              <a:rPr lang="en-US" altLang="en-US" sz="2800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Insecticides</a:t>
            </a:r>
          </a:p>
          <a:p>
            <a:pPr lvl="1" eaLnBrk="1" hangingPunct="1">
              <a:lnSpc>
                <a:spcPct val="90000"/>
              </a:lnSpc>
              <a:buClr>
                <a:srgbClr val="111111"/>
              </a:buClr>
            </a:pPr>
            <a:r>
              <a:rPr lang="en-US" altLang="en-US" sz="2800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Herbicides</a:t>
            </a:r>
          </a:p>
          <a:p>
            <a:pPr lvl="1" eaLnBrk="1" hangingPunct="1">
              <a:lnSpc>
                <a:spcPct val="90000"/>
              </a:lnSpc>
              <a:buClr>
                <a:srgbClr val="111111"/>
              </a:buClr>
            </a:pPr>
            <a:r>
              <a:rPr lang="en-US" altLang="en-US" sz="2800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Fungicides</a:t>
            </a:r>
          </a:p>
          <a:p>
            <a:pPr lvl="1" eaLnBrk="1" hangingPunct="1">
              <a:lnSpc>
                <a:spcPct val="90000"/>
              </a:lnSpc>
              <a:buClr>
                <a:srgbClr val="111111"/>
              </a:buClr>
            </a:pPr>
            <a:r>
              <a:rPr lang="en-US" altLang="en-US" sz="2800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Rodenticides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2.6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million tons of 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pesticides used annually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600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different active 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chemicals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796" name="Picture 7" descr="budworm5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58"/>
          <a:stretch>
            <a:fillRect/>
          </a:stretch>
        </p:blipFill>
        <p:spPr bwMode="auto">
          <a:xfrm>
            <a:off x="4462129" y="4268393"/>
            <a:ext cx="2156858" cy="1790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9" descr="october%20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076" y="4268393"/>
            <a:ext cx="1817948" cy="2423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  <a:solidFill>
            <a:srgbClr val="64A03C"/>
          </a:solidFill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 Green Revolution: </a:t>
            </a:r>
            <a:r>
              <a:rPr lang="en-US" sz="4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Pesticides</a:t>
            </a:r>
            <a:endParaRPr lang="en-US" sz="4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01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95400"/>
            <a:ext cx="8991600" cy="5562599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 smtClean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Pesticides allow farmers to respond quickly and easily to reduce pest populations, many times in a single application.</a:t>
            </a:r>
          </a:p>
          <a:p>
            <a:pPr lvl="1">
              <a:lnSpc>
                <a:spcPct val="90000"/>
              </a:lnSpc>
            </a:pPr>
            <a:r>
              <a:rPr lang="en-US" altLang="en-US" sz="2600" dirty="0" smtClean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Greater crop yields </a:t>
            </a:r>
          </a:p>
          <a:p>
            <a:pPr eaLnBrk="1" hangingPunct="1">
              <a:lnSpc>
                <a:spcPct val="90000"/>
              </a:lnSpc>
              <a:buClr>
                <a:srgbClr val="111111"/>
              </a:buClr>
            </a:pPr>
            <a:r>
              <a:rPr lang="en-US" alt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Broad-spectrum pesticide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Toxic to many different pests </a:t>
            </a:r>
            <a:r>
              <a:rPr lang="en-US" altLang="en-US" sz="2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non-pest species</a:t>
            </a:r>
          </a:p>
          <a:p>
            <a:pPr eaLnBrk="1" hangingPunct="1">
              <a:lnSpc>
                <a:spcPct val="90000"/>
              </a:lnSpc>
              <a:buClr>
                <a:srgbClr val="111111"/>
              </a:buClr>
            </a:pPr>
            <a:r>
              <a:rPr lang="en-US" alt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Selective pesticide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Effective against a </a:t>
            </a:r>
            <a:r>
              <a:rPr lang="en-US" altLang="en-US" sz="2600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specific</a:t>
            </a:r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group of species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Pesticides vary in how long they remain deadly in the environment</a:t>
            </a:r>
          </a:p>
          <a:p>
            <a:pPr lvl="1">
              <a:lnSpc>
                <a:spcPct val="90000"/>
              </a:lnSpc>
            </a:pPr>
            <a:r>
              <a:rPr 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Persistent pesticide </a:t>
            </a:r>
            <a:r>
              <a:rPr lang="en-US" sz="2600" dirty="0" smtClean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remains for a long time</a:t>
            </a:r>
          </a:p>
          <a:p>
            <a:pPr lvl="1">
              <a:lnSpc>
                <a:spcPct val="90000"/>
              </a:lnSpc>
            </a:pPr>
            <a:r>
              <a:rPr 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Non-persistent pesticide </a:t>
            </a:r>
            <a:r>
              <a:rPr lang="en-US" sz="2600" dirty="0" smtClean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only lasts weeks to months, so reapplication is often needed</a:t>
            </a:r>
            <a:endParaRPr lang="en-US" altLang="en-US" sz="2600" dirty="0" smtClean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7429"/>
          </a:xfrm>
          <a:solidFill>
            <a:srgbClr val="64A03C"/>
          </a:solidFill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 Green Revolution: </a:t>
            </a:r>
            <a:r>
              <a:rPr lang="en-US" sz="4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Pesticides</a:t>
            </a:r>
            <a:endParaRPr lang="en-US" sz="4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74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253" y="1379311"/>
            <a:ext cx="8965747" cy="1278829"/>
          </a:xfrm>
        </p:spPr>
        <p:txBody>
          <a:bodyPr>
            <a:noAutofit/>
          </a:bodyPr>
          <a:lstStyle/>
          <a:p>
            <a:pPr>
              <a:buClr>
                <a:srgbClr val="111111"/>
              </a:buClr>
            </a:pPr>
            <a:r>
              <a:rPr lang="en-US" sz="2800" b="1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Pesticide </a:t>
            </a:r>
            <a:r>
              <a:rPr 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resistance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Since pesticides don’t kill ALL the pests, the ones that survive can eventually evolve into a population that is resistant.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 Green Revolution: </a:t>
            </a:r>
            <a:r>
              <a:rPr lang="en-US" sz="4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Pesticides</a:t>
            </a:r>
            <a:endParaRPr lang="en-US" sz="4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581" y="2672301"/>
            <a:ext cx="5688419" cy="37713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8253" y="2672301"/>
            <a:ext cx="342618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3363" indent="-233363">
              <a:buClr>
                <a:srgbClr val="111111"/>
              </a:buClr>
              <a:buSzPct val="85000"/>
              <a:buFont typeface="Wingdings" panose="05000000000000000000" pitchFamily="2" charset="2"/>
              <a:buChar char="§"/>
            </a:pPr>
            <a:r>
              <a:rPr lang="en-US" sz="2600" b="1" dirty="0">
                <a:solidFill>
                  <a:srgbClr val="64A03C"/>
                </a:solidFill>
                <a:latin typeface="Arial"/>
                <a:cs typeface="Arial"/>
              </a:rPr>
              <a:t>The pesticide </a:t>
            </a:r>
            <a:r>
              <a:rPr lang="en-US" sz="2600" b="1" dirty="0" smtClean="0">
                <a:solidFill>
                  <a:srgbClr val="64A03C"/>
                </a:solidFill>
                <a:latin typeface="Arial"/>
                <a:cs typeface="Arial"/>
              </a:rPr>
              <a:t>treadmill</a:t>
            </a:r>
            <a:r>
              <a:rPr lang="en-US" sz="2600" dirty="0" smtClean="0">
                <a:solidFill>
                  <a:srgbClr val="010001"/>
                </a:solidFill>
                <a:latin typeface="Arial"/>
                <a:cs typeface="Arial"/>
              </a:rPr>
              <a:t>: Pest resistance requires </a:t>
            </a:r>
            <a:r>
              <a:rPr lang="en-US" sz="2600" dirty="0">
                <a:solidFill>
                  <a:srgbClr val="010001"/>
                </a:solidFill>
                <a:latin typeface="Arial"/>
                <a:cs typeface="Arial"/>
              </a:rPr>
              <a:t>farmers to use higher doses or to develop new </a:t>
            </a:r>
            <a:r>
              <a:rPr lang="en-US" sz="2600" dirty="0" smtClean="0">
                <a:solidFill>
                  <a:srgbClr val="010001"/>
                </a:solidFill>
                <a:latin typeface="Arial"/>
                <a:cs typeface="Arial"/>
              </a:rPr>
              <a:t>pesticides, to which the pests also then become resistant.</a:t>
            </a:r>
            <a:endParaRPr lang="en-US" sz="2600" dirty="0">
              <a:solidFill>
                <a:srgbClr val="01000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83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94168" y="1404301"/>
            <a:ext cx="8610600" cy="2462405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ideal pesticide has these qualities**:</a:t>
            </a:r>
          </a:p>
          <a:p>
            <a:pPr lvl="1" eaLnBrk="1" hangingPunct="1"/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Kill only target pest</a:t>
            </a:r>
          </a:p>
          <a:p>
            <a:pPr lvl="1" eaLnBrk="1" hangingPunct="1"/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Not cause genetic resistance in the target organism</a:t>
            </a:r>
          </a:p>
          <a:p>
            <a:pPr lvl="1" eaLnBrk="1" hangingPunct="1"/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Disappear/break down into harmless chemicals </a:t>
            </a:r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quickly after </a:t>
            </a:r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doing its job</a:t>
            </a:r>
          </a:p>
          <a:p>
            <a:pPr lvl="1" eaLnBrk="1" hangingPunct="1"/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Be more cost-effective than doing nothing</a:t>
            </a:r>
          </a:p>
        </p:txBody>
      </p:sp>
      <p:pic>
        <p:nvPicPr>
          <p:cNvPr id="35843" name="Picture 5" descr="pesticid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05" b="22408"/>
          <a:stretch>
            <a:fillRect/>
          </a:stretch>
        </p:blipFill>
        <p:spPr bwMode="auto">
          <a:xfrm>
            <a:off x="526312" y="3946688"/>
            <a:ext cx="3907465" cy="2188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7" descr="pesticid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813" y="3944084"/>
            <a:ext cx="3312041" cy="219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720855" y="6342117"/>
            <a:ext cx="4423145" cy="515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53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SzTx/>
              <a:tabLst/>
              <a:defRPr/>
            </a:pPr>
            <a:r>
              <a:rPr kumimoji="0" lang="en-US" altLang="en-US" sz="2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Lucida Grande" charset="0"/>
              </a:rPr>
              <a:t>**</a:t>
            </a:r>
            <a:r>
              <a:rPr kumimoji="0" lang="en-US" altLang="en-US" sz="2600" b="0" i="1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Lucida Grande" charset="0"/>
              </a:rPr>
              <a:t> This doesn’t really exist…</a:t>
            </a:r>
            <a:endParaRPr kumimoji="0" lang="en-US" altLang="en-US" sz="2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  <a:sym typeface="Lucida Grande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1197429"/>
          </a:xfrm>
          <a:prstGeom prst="rect">
            <a:avLst/>
          </a:prstGeom>
          <a:solidFill>
            <a:srgbClr val="64A03C"/>
          </a:solidFill>
        </p:spPr>
        <p:txBody>
          <a:bodyPr anchor="ctr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1" kern="1200" dirty="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The Green Revolution: </a:t>
            </a:r>
            <a:r>
              <a:rPr lang="en-US" sz="4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Pesticides</a:t>
            </a:r>
            <a:endParaRPr lang="en-US" sz="4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05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1" descr="122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4" b="5679"/>
          <a:stretch/>
        </p:blipFill>
        <p:spPr bwMode="auto">
          <a:xfrm>
            <a:off x="230370" y="1399959"/>
            <a:ext cx="8683259" cy="4334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3"/>
          <p:cNvSpPr>
            <a:spLocks noChangeArrowheads="1"/>
          </p:cNvSpPr>
          <p:nvPr/>
        </p:nvSpPr>
        <p:spPr bwMode="auto">
          <a:xfrm>
            <a:off x="304800" y="5897530"/>
            <a:ext cx="8839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882" marR="0" lvl="0" indent="-342882" algn="l" defTabSz="914353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111111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Lucida Grande" charset="0"/>
              </a:rPr>
              <a:t>Each year &gt; 250,000 people in the U.S. become ill from household pesticides</a:t>
            </a:r>
          </a:p>
        </p:txBody>
      </p:sp>
      <p:sp>
        <p:nvSpPr>
          <p:cNvPr id="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64A03C"/>
          </a:solidFill>
        </p:spPr>
        <p:txBody>
          <a:bodyPr anchor="ctr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1" kern="1200" dirty="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The Green Revolution: </a:t>
            </a:r>
            <a:r>
              <a:rPr lang="en-US" sz="4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Pesticides</a:t>
            </a:r>
            <a:endParaRPr lang="en-US" sz="4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11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8602" y="1329069"/>
            <a:ext cx="9097926" cy="5411972"/>
          </a:xfrm>
        </p:spPr>
        <p:txBody>
          <a:bodyPr>
            <a:noAutofit/>
          </a:bodyPr>
          <a:lstStyle/>
          <a:p>
            <a:pPr>
              <a:buClr>
                <a:srgbClr val="111111"/>
              </a:buClr>
            </a:pPr>
            <a:r>
              <a:rPr lang="en-US" altLang="en-US" sz="2800" b="1" i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</a:t>
            </a:r>
            <a:r>
              <a:rPr lang="en-US" altLang="en-US" sz="2800" b="1" i="1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Insecticide, Fungicide and Rodenticide Act</a:t>
            </a:r>
            <a:r>
              <a:rPr lang="en-US" altLang="en-US" sz="2800" b="1" dirty="0">
                <a:solidFill>
                  <a:srgbClr val="1F8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2800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FIFRA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 provides for federal control of pesticide distribution, sale, and use.</a:t>
            </a:r>
            <a:r>
              <a:rPr lang="en-US" altLang="en-US" sz="2800" b="1" dirty="0" smtClean="0">
                <a:solidFill>
                  <a:srgbClr val="1F8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Pesticides, and users, must be registered</a:t>
            </a:r>
          </a:p>
          <a:p>
            <a:pPr lvl="1"/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Acceptable dosage levels are established</a:t>
            </a:r>
          </a:p>
          <a:p>
            <a:pPr lvl="1"/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Protection of public health and environment are emphasized</a:t>
            </a:r>
          </a:p>
          <a:p>
            <a:endParaRPr lang="en-US" alt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Problems:</a:t>
            </a:r>
          </a:p>
          <a:p>
            <a:pPr lvl="1"/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EPA has only evaluated the health effects of 10% of the active ingredients of all pesticides.</a:t>
            </a:r>
          </a:p>
          <a:p>
            <a:pPr lvl="1"/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Cite lack of funding for complex and lengthy project.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0"/>
            <a:ext cx="9144000" cy="1188720"/>
          </a:xfrm>
          <a:prstGeom prst="rect">
            <a:avLst/>
          </a:prstGeom>
          <a:solidFill>
            <a:srgbClr val="64A03C"/>
          </a:solidFill>
        </p:spPr>
        <p:txBody>
          <a:bodyPr/>
          <a:lstStyle/>
          <a:p>
            <a:pPr marL="0" marR="0" lvl="0" indent="0" algn="ctr" defTabSz="9143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Lucida Grande" charset="0"/>
              </a:rPr>
              <a:t>Laws </a:t>
            </a:r>
            <a:r>
              <a:rPr kumimoji="0" lang="en-US" sz="3600" b="0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Lucida Grande" charset="0"/>
              </a:rPr>
              <a:t>Can 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Lucida Grande" charset="0"/>
              </a:rPr>
              <a:t>Help to Protect Us from the Harmful Effects of Pesticides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53" y="3718403"/>
            <a:ext cx="8422869" cy="149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40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8601" y="1295400"/>
            <a:ext cx="9087293" cy="364874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en-US" sz="2800" b="1" i="1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Quality Protection Act</a:t>
            </a:r>
            <a:r>
              <a:rPr lang="en-US" altLang="en-US" sz="2800" b="1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FQPA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 strengthens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FIFRA 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by:</a:t>
            </a:r>
          </a:p>
          <a:p>
            <a:pPr lvl="1"/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Establishing food residue tolerances</a:t>
            </a:r>
          </a:p>
          <a:p>
            <a:pPr lvl="1"/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Considers cumulative exposures</a:t>
            </a:r>
          </a:p>
          <a:p>
            <a:pPr lvl="1"/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Considers greater risk to infants and children</a:t>
            </a:r>
          </a:p>
          <a:p>
            <a:pPr lvl="2"/>
            <a:r>
              <a:rPr lang="en-US" alt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They eat proportionally more fruits and vegetables</a:t>
            </a:r>
          </a:p>
          <a:p>
            <a:pPr lvl="1"/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Reducing </a:t>
            </a:r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the allowable level of chemicals by a factor of 10 for which the health effects are still </a:t>
            </a:r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unknown</a:t>
            </a:r>
          </a:p>
          <a:p>
            <a:pPr lvl="2"/>
            <a:r>
              <a:rPr lang="en-US" alt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Precautionary Principle “</a:t>
            </a:r>
            <a:r>
              <a:rPr lang="en-US" alt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Better safe than sorry</a:t>
            </a:r>
            <a:r>
              <a:rPr lang="en-US" alt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0"/>
            <a:ext cx="9144000" cy="1188720"/>
          </a:xfrm>
          <a:prstGeom prst="rect">
            <a:avLst/>
          </a:prstGeom>
          <a:solidFill>
            <a:srgbClr val="64A03C"/>
          </a:solidFill>
        </p:spPr>
        <p:txBody>
          <a:bodyPr/>
          <a:lstStyle/>
          <a:p>
            <a:pPr marL="0" marR="0" lvl="0" indent="0" algn="ctr" defTabSz="9143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Lucida Grande" charset="0"/>
              </a:rPr>
              <a:t>Laws </a:t>
            </a:r>
            <a:r>
              <a:rPr kumimoji="0" lang="en-US" sz="3600" b="0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Lucida Grande" charset="0"/>
              </a:rPr>
              <a:t>Can 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Lucida Grande" charset="0"/>
              </a:rPr>
              <a:t>Help to Protect Us from the Harmful Effects of Pesticides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155" y="5034696"/>
            <a:ext cx="1971896" cy="16672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5525" y="5034696"/>
            <a:ext cx="2737882" cy="154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82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88720"/>
          </a:xfrm>
          <a:solidFill>
            <a:srgbClr val="64A03C"/>
          </a:solidFill>
        </p:spPr>
        <p:txBody>
          <a:bodyPr/>
          <a:lstStyle/>
          <a:p>
            <a:pPr algn="ctr" eaLnBrk="1" hangingPunct="1"/>
            <a:r>
              <a:rPr lang="en-US" alt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Key Nutrients for a Healthy Human Life</a:t>
            </a:r>
          </a:p>
        </p:txBody>
      </p:sp>
      <p:pic>
        <p:nvPicPr>
          <p:cNvPr id="6147" name="Picture1" descr="12T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0" b="9808"/>
          <a:stretch/>
        </p:blipFill>
        <p:spPr bwMode="auto">
          <a:xfrm>
            <a:off x="551365" y="2360427"/>
            <a:ext cx="8191341" cy="3240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81000" y="1219201"/>
            <a:ext cx="8763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36" marR="0" lvl="0" indent="-285736" algn="l" defTabSz="91435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11111"/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Lucida Grande" charset="0"/>
              </a:rPr>
              <a:t>We need </a:t>
            </a:r>
            <a:r>
              <a:rPr kumimoji="0" lang="en-US" sz="28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Lucida Grande" charset="0"/>
              </a:rPr>
              <a:t>large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Lucida Grande" charset="0"/>
              </a:rPr>
              <a:t> amounts of </a:t>
            </a:r>
            <a:r>
              <a:rPr kumimoji="0" lang="en-US" sz="2800" b="1" i="1" u="sng" strike="noStrike" kern="0" cap="none" spc="0" normalizeH="0" baseline="0" noProof="0" dirty="0">
                <a:ln>
                  <a:noFill/>
                </a:ln>
                <a:solidFill>
                  <a:srgbClr val="64A03C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Lucida Grande" charset="0"/>
              </a:rPr>
              <a:t>macro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64A03C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Lucida Grande" charset="0"/>
              </a:rPr>
              <a:t>nutrients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Lucida Grande" charset="0"/>
              </a:rPr>
              <a:t> </a:t>
            </a:r>
            <a:endParaRPr lang="en-US" sz="2800" kern="0" dirty="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  <a:sym typeface="Lucida Grande" charset="0"/>
            </a:endParaRPr>
          </a:p>
          <a:p>
            <a:pPr marL="457200" marR="0" lvl="0" algn="l" defTabSz="91435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11111"/>
              </a:buClr>
              <a:buSzPct val="85000"/>
              <a:tabLst/>
              <a:defRPr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Lucida Grande" charset="0"/>
              </a:rPr>
              <a:t>(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Lucida Grande" charset="0"/>
              </a:rPr>
              <a:t>protein, carbohydrates, and fats)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81000" y="54864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882" marR="0" lvl="0" indent="-342882" algn="l" defTabSz="91435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  <a:sym typeface="Lucida Grande" charset="0"/>
            </a:endParaRPr>
          </a:p>
          <a:p>
            <a:pPr marL="285736" marR="0" lvl="0" indent="-285736" algn="l" defTabSz="91435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11111"/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Lucida Grande" charset="0"/>
              </a:rPr>
              <a:t>We also need </a:t>
            </a:r>
            <a:r>
              <a:rPr kumimoji="0" lang="en-US" sz="2800" b="0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Lucida Grande" charset="0"/>
              </a:rPr>
              <a:t>smaller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Lucida Grande" charset="0"/>
              </a:rPr>
              <a:t> amounts of </a:t>
            </a:r>
            <a:r>
              <a:rPr kumimoji="0" lang="en-US" sz="2800" b="1" i="1" u="sng" strike="noStrike" kern="0" cap="none" spc="0" normalizeH="0" baseline="0" noProof="0" dirty="0" smtClean="0">
                <a:ln>
                  <a:noFill/>
                </a:ln>
                <a:solidFill>
                  <a:srgbClr val="64A03C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Lucida Grande" charset="0"/>
              </a:rPr>
              <a:t>micro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64A03C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Lucida Grande" charset="0"/>
              </a:rPr>
              <a:t>nutrients</a:t>
            </a:r>
            <a:endParaRPr lang="en-US" sz="2800" kern="0" dirty="0">
              <a:solidFill>
                <a:srgbClr val="64A03C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  <a:sym typeface="Lucida Grande" charset="0"/>
            </a:endParaRPr>
          </a:p>
          <a:p>
            <a:pPr marL="457200" marR="0" lvl="0" algn="l" defTabSz="91435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11111"/>
              </a:buClr>
              <a:buSzPct val="85000"/>
              <a:tabLst/>
              <a:defRPr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Lucida Grande" charset="0"/>
              </a:rPr>
              <a:t>(vitamins such as A,C, and E and various minerals)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64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1" y="1295400"/>
            <a:ext cx="8839199" cy="3428999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Modern industrial agriculture has a </a:t>
            </a:r>
            <a:r>
              <a:rPr lang="en-US" altLang="en-US" sz="2800" i="1" u="sng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greater harmful environmental impact than any human activity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 eaLnBrk="1" hangingPunct="1"/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Loss of biodiversity as a result of monocultures</a:t>
            </a:r>
          </a:p>
          <a:p>
            <a:pPr lvl="2" eaLnBrk="1" hangingPunct="1"/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Loss of genetic variability in crops and livestock</a:t>
            </a:r>
          </a:p>
          <a:p>
            <a:pPr lvl="1" eaLnBrk="1" hangingPunct="1"/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High input of chemicals</a:t>
            </a:r>
          </a:p>
          <a:p>
            <a:pPr lvl="2" eaLnBrk="1" hangingPunct="1"/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Air, water pollution</a:t>
            </a:r>
          </a:p>
          <a:p>
            <a:pPr lvl="1" eaLnBrk="1" hangingPunct="1"/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Greater soil erosion</a:t>
            </a:r>
          </a:p>
          <a:p>
            <a:pPr lvl="1" eaLnBrk="1" hangingPunct="1"/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All of this multiplied by a HUGE area</a:t>
            </a:r>
          </a:p>
        </p:txBody>
      </p:sp>
      <p:pic>
        <p:nvPicPr>
          <p:cNvPr id="25603" name="Picture 7" descr="Severe soil erosion in a wheat field near Washington State University, US (c.2005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95"/>
          <a:stretch>
            <a:fillRect/>
          </a:stretch>
        </p:blipFill>
        <p:spPr bwMode="auto">
          <a:xfrm>
            <a:off x="4572000" y="4831079"/>
            <a:ext cx="1944032" cy="181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9" descr="corn_fiel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59"/>
          <a:stretch>
            <a:fillRect/>
          </a:stretch>
        </p:blipFill>
        <p:spPr bwMode="auto">
          <a:xfrm>
            <a:off x="6851532" y="3124200"/>
            <a:ext cx="2140067" cy="219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88720"/>
          </a:xfrm>
          <a:solidFill>
            <a:srgbClr val="64A03C"/>
          </a:solidFill>
        </p:spPr>
        <p:txBody>
          <a:bodyPr/>
          <a:lstStyle/>
          <a:p>
            <a:pPr algn="ctr" eaLnBrk="1" hangingPunct="1"/>
            <a:r>
              <a:rPr lang="en-US" alt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Producing Food Has </a:t>
            </a:r>
            <a:br>
              <a:rPr lang="en-US" alt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Major Environmental Impacts</a:t>
            </a:r>
          </a:p>
        </p:txBody>
      </p:sp>
      <p:pic>
        <p:nvPicPr>
          <p:cNvPr id="25606" name="Picture 2" descr="http://c.photoshelter.com/img-get/I0000kRBG91iroeM/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820" y="4831079"/>
            <a:ext cx="2697162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81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1" descr="120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" t="1302" r="1413" b="5773"/>
          <a:stretch/>
        </p:blipFill>
        <p:spPr bwMode="auto">
          <a:xfrm>
            <a:off x="117300" y="1275907"/>
            <a:ext cx="8920374" cy="5458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88720"/>
          </a:xfrm>
          <a:solidFill>
            <a:srgbClr val="64A03C"/>
          </a:solidFill>
        </p:spPr>
        <p:txBody>
          <a:bodyPr/>
          <a:lstStyle/>
          <a:p>
            <a:pPr algn="ctr" eaLnBrk="1" hangingPunct="1"/>
            <a:r>
              <a:rPr lang="en-US" alt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Producing Food Has </a:t>
            </a:r>
            <a:br>
              <a:rPr lang="en-US" alt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Major Environmental Impacts</a:t>
            </a:r>
          </a:p>
        </p:txBody>
      </p:sp>
    </p:spTree>
    <p:extLst>
      <p:ext uri="{BB962C8B-B14F-4D97-AF65-F5344CB8AC3E}">
        <p14:creationId xmlns:p14="http://schemas.microsoft.com/office/powerpoint/2010/main" val="289468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faculty.ksu.edu.sa/73565/Pictures%20Library/Plant%20genetic%20engineer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633" y="3992065"/>
            <a:ext cx="2722144" cy="270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622632" cy="5105400"/>
          </a:xfrm>
        </p:spPr>
        <p:txBody>
          <a:bodyPr>
            <a:noAutofit/>
          </a:bodyPr>
          <a:lstStyle/>
          <a:p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Artificial selection has been used for centuries to develop genetically improved varieties of crops.</a:t>
            </a:r>
          </a:p>
          <a:p>
            <a:pPr eaLnBrk="1" hangingPunct="1"/>
            <a:r>
              <a:rPr lang="en-US" alt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Genetic Engineering 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– inserting genes from one organism into another (</a:t>
            </a:r>
            <a:r>
              <a:rPr lang="en-US" alt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sometimes another species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Genetic engineering develops improved strains at an exponential pace compared to artificial selection.</a:t>
            </a:r>
          </a:p>
          <a:p>
            <a:pPr lvl="1"/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Add beneficial genes</a:t>
            </a:r>
          </a:p>
          <a:p>
            <a:pPr lvl="1"/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Delete negative genes</a:t>
            </a:r>
          </a:p>
          <a:p>
            <a:pPr lvl="1"/>
            <a:endParaRPr lang="en-US" alt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en-US" sz="2400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GMO = </a:t>
            </a:r>
            <a:r>
              <a:rPr lang="en-US" altLang="en-US" sz="2400" i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Genetically Modified Organisms</a:t>
            </a:r>
          </a:p>
          <a:p>
            <a:pPr marL="0" indent="0">
              <a:buNone/>
            </a:pPr>
            <a:r>
              <a:rPr lang="en-US" altLang="en-US" sz="2400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GMF = </a:t>
            </a:r>
            <a:r>
              <a:rPr lang="en-US" altLang="en-US" sz="2400" i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Genetically Modified Foods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Genetic engineering is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revolutionizing agriculture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26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Genetic engineering is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revolutionizing agriculture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061" y="1355247"/>
            <a:ext cx="9110126" cy="3012215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Benefits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of genetic engineering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lvl="1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Greater yield</a:t>
            </a:r>
          </a:p>
          <a:p>
            <a:pPr lvl="1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Greater food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quality (more nutrients)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Reduction of world hunger by increased food production</a:t>
            </a:r>
          </a:p>
          <a:p>
            <a:pPr lvl="1"/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Reductions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in pesticide use</a:t>
            </a:r>
          </a:p>
          <a:p>
            <a:pPr lvl="1"/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Increased profits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06061" y="5919537"/>
            <a:ext cx="8863263" cy="938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 typeface="Wingdings" panose="05000000000000000000" pitchFamily="2" charset="2"/>
              <a:buChar char="§"/>
              <a:defRPr sz="3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75000"/>
              <a:buFont typeface="Calibri Light" panose="020F0302020204030204" pitchFamily="34" charset="0"/>
              <a:buChar char="‒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alibri Light" panose="020F0302020204030204" pitchFamily="34" charset="0"/>
              <a:buChar char="»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Developing crops that are resistant to:</a:t>
            </a:r>
          </a:p>
          <a:p>
            <a:pPr lvl="1"/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Heat/cold, herbicides, insects, drought, salty or acidic soil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704" y="4138864"/>
            <a:ext cx="3452932" cy="144175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003758" y="3118127"/>
            <a:ext cx="2695074" cy="2717190"/>
            <a:chOff x="6212042" y="2999439"/>
            <a:chExt cx="3048264" cy="289603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t="21970" b="13674"/>
            <a:stretch/>
          </p:blipFill>
          <p:spPr>
            <a:xfrm>
              <a:off x="6212306" y="3633537"/>
              <a:ext cx="3048000" cy="226193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b="76551"/>
            <a:stretch/>
          </p:blipFill>
          <p:spPr>
            <a:xfrm>
              <a:off x="6212042" y="2999439"/>
              <a:ext cx="3048264" cy="711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48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Genetic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253" y="1379310"/>
            <a:ext cx="8787493" cy="5361731"/>
          </a:xfrm>
        </p:spPr>
        <p:txBody>
          <a:bodyPr>
            <a:noAutofit/>
          </a:bodyPr>
          <a:lstStyle/>
          <a:p>
            <a:pPr marL="287338" lvl="0" indent="-287338" defTabSz="914353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11111"/>
              </a:buClr>
              <a:buSzPct val="85000"/>
              <a:defRPr/>
            </a:pPr>
            <a:r>
              <a:rPr lang="en-US" sz="2800" kern="0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Lucida Grande" charset="0"/>
              </a:rPr>
              <a:t>Controversy has arisen over the use of genetically modified foods (GMF’s)</a:t>
            </a:r>
          </a:p>
          <a:p>
            <a:pPr lvl="1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Safety for human consumption</a:t>
            </a:r>
          </a:p>
          <a:p>
            <a:pPr lvl="2" defTabSz="914353" fontAlgn="base">
              <a:spcBef>
                <a:spcPct val="20000"/>
              </a:spcBef>
              <a:spcAft>
                <a:spcPct val="0"/>
              </a:spcAft>
              <a:buClr>
                <a:srgbClr val="111111"/>
              </a:buClr>
              <a:buSzPct val="85000"/>
              <a:defRPr/>
            </a:pPr>
            <a:r>
              <a:rPr lang="en-US" sz="2200" kern="0" dirty="0" smtClea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Lucida Grande" charset="0"/>
              </a:rPr>
              <a:t>…but there is not yet any evidence of harm</a:t>
            </a:r>
            <a:endParaRPr lang="en-US" sz="2200" kern="0" dirty="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  <a:sym typeface="Lucida Grande" charset="0"/>
            </a:endParaRPr>
          </a:p>
          <a:p>
            <a:pPr lvl="1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Effects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biodiversity</a:t>
            </a:r>
          </a:p>
          <a:p>
            <a:pPr lvl="2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Breeding with wild organisms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Regulation of genetically modified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organisms</a:t>
            </a:r>
          </a:p>
          <a:p>
            <a:pPr lvl="2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Labelling is the most likely regulation</a:t>
            </a:r>
          </a:p>
          <a:p>
            <a:pPr lvl="2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kern="0" dirty="0" smtClea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Lucida Grande" charset="0"/>
              </a:rPr>
              <a:t>Overall, critics 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Lucida Grande" charset="0"/>
              </a:rPr>
              <a:t>fear that we know too little about the long-term potential harm to human health and the environment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32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599"/>
            <a:ext cx="8839200" cy="2753833"/>
          </a:xfrm>
        </p:spPr>
        <p:txBody>
          <a:bodyPr>
            <a:noAutofit/>
          </a:bodyPr>
          <a:lstStyle/>
          <a:p>
            <a:pPr marL="287338" indent="-287338" eaLnBrk="1" hangingPunct="1">
              <a:buClr>
                <a:srgbClr val="111111"/>
              </a:buClr>
              <a:buSzPct val="85000"/>
            </a:pP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Meat production increased 4X from 1961–2007</a:t>
            </a:r>
          </a:p>
          <a:p>
            <a:pPr marL="287338" indent="-287338" eaLnBrk="1" hangingPunct="1">
              <a:buClr>
                <a:srgbClr val="111111"/>
              </a:buClr>
              <a:buSzPct val="85000"/>
            </a:pP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Industrialized livestock production:</a:t>
            </a:r>
          </a:p>
          <a:p>
            <a:pPr marL="690563" lvl="1" indent="-233363" eaLnBrk="1" hangingPunct="1">
              <a:buClr>
                <a:srgbClr val="111111"/>
              </a:buClr>
              <a:buSzPct val="85000"/>
              <a:buFontTx/>
              <a:buChar char="̶"/>
            </a:pPr>
            <a:r>
              <a:rPr lang="en-US" sz="26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Concentrated </a:t>
            </a:r>
            <a:r>
              <a:rPr lang="en-US" sz="2600" b="1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animal feeding operation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600" b="1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CAFO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or often called a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Feedlot </a:t>
            </a:r>
          </a:p>
          <a:p>
            <a:pPr marL="690563" lvl="1" indent="-233363" eaLnBrk="1" hangingPunct="1">
              <a:buClr>
                <a:srgbClr val="111111"/>
              </a:buClr>
              <a:buSzPct val="85000"/>
              <a:buFontTx/>
              <a:buChar char="̶"/>
            </a:pPr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System uses a lot of energy and water and produce huge amounts of animal waste</a:t>
            </a:r>
          </a:p>
        </p:txBody>
      </p:sp>
      <p:pic>
        <p:nvPicPr>
          <p:cNvPr id="20483" name="Picture 7" descr="Interior of a hog confinement barn">
            <a:hlinkClick r:id="rId3" tooltip="Interior of a hog confinement barn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4726775"/>
            <a:ext cx="2727773" cy="195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1" descr="120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3" b="4089"/>
          <a:stretch>
            <a:fillRect/>
          </a:stretch>
        </p:blipFill>
        <p:spPr bwMode="auto">
          <a:xfrm>
            <a:off x="2956374" y="4029740"/>
            <a:ext cx="3293798" cy="1986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Modern agribusiness includes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farming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meat and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fish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0171" y="4916326"/>
            <a:ext cx="2817629" cy="187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1" descr="121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7" b="4350"/>
          <a:stretch/>
        </p:blipFill>
        <p:spPr bwMode="auto">
          <a:xfrm>
            <a:off x="1628554" y="1372471"/>
            <a:ext cx="5886892" cy="530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Modern agribusiness includes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farming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meat and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fish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90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7137"/>
            <a:ext cx="8818157" cy="3486371"/>
          </a:xfrm>
        </p:spPr>
        <p:txBody>
          <a:bodyPr>
            <a:noAutofit/>
          </a:bodyPr>
          <a:lstStyle/>
          <a:p>
            <a:pPr>
              <a:buClr>
                <a:srgbClr val="111111"/>
              </a:buClr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Fish – 3rd most common food after grain and meat.</a:t>
            </a:r>
          </a:p>
          <a:p>
            <a:pPr>
              <a:buClr>
                <a:srgbClr val="111111"/>
              </a:buClr>
            </a:pPr>
            <a:r>
              <a:rPr 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Fishery </a:t>
            </a:r>
            <a:r>
              <a:rPr lang="en-US" sz="2800" b="1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collapse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decline of a fish population by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90% or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more.</a:t>
            </a:r>
          </a:p>
          <a:p>
            <a:pPr lvl="1"/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About 75% of the world’s commercially valuable marine fish species are overfished or fished near their sustainable limits.</a:t>
            </a:r>
          </a:p>
          <a:p>
            <a:pPr lvl="1"/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Big fish are becoming scarce.</a:t>
            </a:r>
          </a:p>
          <a:p>
            <a:pPr lvl="1"/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Smaller fish are next.</a:t>
            </a:r>
          </a:p>
        </p:txBody>
      </p:sp>
      <p:pic>
        <p:nvPicPr>
          <p:cNvPr id="921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5" t="2512" b="26256"/>
          <a:stretch>
            <a:fillRect/>
          </a:stretch>
        </p:blipFill>
        <p:spPr bwMode="auto">
          <a:xfrm>
            <a:off x="6856007" y="3766584"/>
            <a:ext cx="21907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670" y="4385928"/>
            <a:ext cx="1772094" cy="132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28600" y="5715000"/>
            <a:ext cx="8915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R="0" lvl="1" indent="-288925" algn="l" defTabSz="914306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11111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64A03C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Lucida Grande" charset="0"/>
              </a:rPr>
              <a:t>Bycatch</a:t>
            </a: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Lucida Grande" charset="0"/>
              </a:rPr>
              <a:t> – organisms caught unintentionally in nets</a:t>
            </a:r>
          </a:p>
          <a:p>
            <a:pPr marL="744538" lvl="2" indent="-169863" defTabSz="914306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11111"/>
              </a:buClr>
              <a:buSzPct val="75000"/>
              <a:buFont typeface="Arial" panose="020B0604020202020204" pitchFamily="34" charset="0"/>
              <a:buChar char="̶"/>
              <a:defRPr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Lucida Grande" charset="0"/>
              </a:rPr>
              <a:t>We 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Lucida Grande" charset="0"/>
              </a:rPr>
              <a:t>throw away 30% of the fish we catch.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Harvesting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Fish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05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88720"/>
          </a:xfrm>
          <a:solidFill>
            <a:srgbClr val="64A03C"/>
          </a:solidFill>
        </p:spPr>
        <p:txBody>
          <a:bodyPr/>
          <a:lstStyle/>
          <a:p>
            <a:pPr algn="ctr" eaLnBrk="1" hangingPunct="1"/>
            <a:r>
              <a:rPr lang="en-US" alt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Major Commercial Fishing Methods </a:t>
            </a:r>
          </a:p>
        </p:txBody>
      </p:sp>
      <p:pic>
        <p:nvPicPr>
          <p:cNvPr id="10243" name="Picture1" descr="11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0" b="3661"/>
          <a:stretch>
            <a:fillRect/>
          </a:stretch>
        </p:blipFill>
        <p:spPr bwMode="auto">
          <a:xfrm>
            <a:off x="196701" y="1389328"/>
            <a:ext cx="6249988" cy="528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1" descr="1103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9"/>
          <a:stretch>
            <a:fillRect/>
          </a:stretch>
        </p:blipFill>
        <p:spPr bwMode="auto">
          <a:xfrm>
            <a:off x="6705600" y="1325530"/>
            <a:ext cx="22860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1" descr="1103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20"/>
          <a:stretch>
            <a:fillRect/>
          </a:stretch>
        </p:blipFill>
        <p:spPr bwMode="auto">
          <a:xfrm>
            <a:off x="6705600" y="4584817"/>
            <a:ext cx="2286000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05600" y="4203819"/>
            <a:ext cx="2286000" cy="43088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30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Lucida Grande" charset="0"/>
              </a:rPr>
              <a:t>Trawler damage</a:t>
            </a:r>
          </a:p>
        </p:txBody>
      </p:sp>
    </p:spTree>
    <p:extLst>
      <p:ext uri="{BB962C8B-B14F-4D97-AF65-F5344CB8AC3E}">
        <p14:creationId xmlns:p14="http://schemas.microsoft.com/office/powerpoint/2010/main" val="19077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/>
          <p:cNvSpPr txBox="1">
            <a:spLocks/>
          </p:cNvSpPr>
          <p:nvPr/>
        </p:nvSpPr>
        <p:spPr>
          <a:xfrm>
            <a:off x="311382" y="2945331"/>
            <a:ext cx="8832618" cy="35709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 typeface="Wingdings" panose="05000000000000000000" pitchFamily="2" charset="2"/>
              <a:buChar char="§"/>
              <a:defRPr sz="3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75000"/>
              <a:buFont typeface="Calibri Light" panose="020F0302020204030204" pitchFamily="34" charset="0"/>
              <a:buChar char="‒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alibri Light" panose="020F0302020204030204" pitchFamily="34" charset="0"/>
              <a:buChar char="»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Learning Objectives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After this module, you should be able to:</a:t>
            </a: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/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describe alternatives to conventional farming methods.</a:t>
            </a:r>
          </a:p>
          <a:p>
            <a:pPr lvl="0"/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explain alternative techniques used in farming animals and in fishing and aquaculture.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269218"/>
            <a:ext cx="9144000" cy="2429895"/>
          </a:xfrm>
          <a:prstGeom prst="rect">
            <a:avLst/>
          </a:prstGeom>
          <a:solidFill>
            <a:srgbClr val="64A03C"/>
          </a:solidFill>
          <a:ln w="38100">
            <a:solidFill>
              <a:schemeClr val="tx1"/>
            </a:solidFill>
          </a:ln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1" kern="1200" dirty="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28255" y="0"/>
            <a:ext cx="2945330" cy="29453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Module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33</a:t>
            </a:r>
            <a:endParaRPr kumimoji="0" lang="en-US" sz="8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11382" y="3859731"/>
            <a:ext cx="8258478" cy="96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3173585" y="883761"/>
            <a:ext cx="5834743" cy="120080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1" kern="1200" dirty="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Alternatives to Industrial Farming Methods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87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88720"/>
          </a:xfrm>
          <a:solidFill>
            <a:srgbClr val="64A03C"/>
          </a:solidFill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Human nutritional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requirements</a:t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are not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always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satisfied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984" y="1464371"/>
            <a:ext cx="8795626" cy="5149078"/>
          </a:xfrm>
        </p:spPr>
        <p:txBody>
          <a:bodyPr>
            <a:noAutofit/>
          </a:bodyPr>
          <a:lstStyle/>
          <a:p>
            <a:pPr>
              <a:buClr>
                <a:srgbClr val="111111"/>
              </a:buClr>
            </a:pPr>
            <a:r>
              <a:rPr 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security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People in a given area have access to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sufficient, safe, and nutritious food that meets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their dietary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needs for an active and healthy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life.</a:t>
            </a:r>
          </a:p>
          <a:p>
            <a:pPr>
              <a:buClr>
                <a:srgbClr val="111111"/>
              </a:buClr>
            </a:pP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2800" kern="0" dirty="0" smtClean="0">
                <a:solidFill>
                  <a:srgbClr val="000000"/>
                </a:solidFill>
                <a:latin typeface="Arial"/>
                <a:ea typeface="MS PGothic" pitchFamily="34" charset="-128"/>
              </a:rPr>
              <a:t>Global </a:t>
            </a:r>
            <a:r>
              <a:rPr lang="en-US" altLang="en-US" sz="2800" kern="0" dirty="0">
                <a:solidFill>
                  <a:srgbClr val="000000"/>
                </a:solidFill>
                <a:latin typeface="Arial"/>
                <a:ea typeface="MS PGothic" pitchFamily="34" charset="-128"/>
              </a:rPr>
              <a:t>food production has stayed ahead of population </a:t>
            </a:r>
            <a:r>
              <a:rPr lang="en-US" altLang="en-US" sz="2800" kern="0" dirty="0" smtClean="0">
                <a:solidFill>
                  <a:srgbClr val="000000"/>
                </a:solidFill>
                <a:latin typeface="Arial"/>
                <a:ea typeface="MS PGothic" pitchFamily="34" charset="-128"/>
              </a:rPr>
              <a:t>growth.</a:t>
            </a:r>
          </a:p>
          <a:p>
            <a:pPr lvl="1"/>
            <a:r>
              <a:rPr lang="en-US" altLang="en-US" sz="2200" kern="0" dirty="0" smtClean="0">
                <a:solidFill>
                  <a:srgbClr val="000000"/>
                </a:solidFill>
                <a:latin typeface="Arial"/>
                <a:ea typeface="MS PGothic" pitchFamily="34" charset="-128"/>
              </a:rPr>
              <a:t>The number of starving people in the world has declined by  200 million since the early 1990’s.</a:t>
            </a:r>
          </a:p>
          <a:p>
            <a:pPr lvl="1"/>
            <a:r>
              <a:rPr lang="en-US" altLang="en-US" sz="2400" kern="0" dirty="0" smtClean="0">
                <a:solidFill>
                  <a:srgbClr val="000000"/>
                </a:solidFill>
                <a:latin typeface="Arial"/>
                <a:ea typeface="MS PGothic" pitchFamily="34" charset="-128"/>
              </a:rPr>
              <a:t>HOWEVER, that still leaves over 800 million people</a:t>
            </a:r>
            <a:endParaRPr lang="en-US" altLang="en-US" sz="2400" kern="0" dirty="0">
              <a:solidFill>
                <a:srgbClr val="000000"/>
              </a:solidFill>
              <a:latin typeface="Arial"/>
              <a:ea typeface="MS PGothic" pitchFamily="34" charset="-128"/>
            </a:endParaRP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111111"/>
              </a:buClr>
            </a:pPr>
            <a:r>
              <a:rPr lang="en-US" sz="2800" b="1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</a:t>
            </a:r>
            <a:r>
              <a:rPr 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insecurity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condition in which people do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not have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adequate access to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food, and therefore, suffer from chronic hunger and poor nutrition.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90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Alternatives to industrial farming methods are gaining more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attention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254" y="1379311"/>
            <a:ext cx="8816890" cy="3586094"/>
          </a:xfrm>
        </p:spPr>
        <p:txBody>
          <a:bodyPr>
            <a:noAutofit/>
          </a:bodyPr>
          <a:lstStyle/>
          <a:p>
            <a:pPr lvl="0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Industrial agriculture is now considered conventional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When cost of labor is not the most important consideration, traditional farming techniques may be economically viable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3363" lvl="0" indent="-233363" defTabSz="914353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11111"/>
              </a:buClr>
              <a:buSzPct val="85000"/>
              <a:defRPr/>
            </a:pPr>
            <a:r>
              <a:rPr lang="en-US" sz="2800" b="1" i="1" kern="0" dirty="0">
                <a:solidFill>
                  <a:srgbClr val="64A03C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Lucida Grande" charset="0"/>
              </a:rPr>
              <a:t>Plantation agriculture</a:t>
            </a:r>
            <a:r>
              <a:rPr lang="en-US" sz="2800" b="1" kern="0" dirty="0">
                <a:solidFill>
                  <a:srgbClr val="64A03C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Lucida Grande" charset="0"/>
              </a:rPr>
              <a:t> </a:t>
            </a:r>
            <a:r>
              <a:rPr lang="en-US" sz="2800" kern="0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Lucida Grande" charset="0"/>
              </a:rPr>
              <a:t>primarily in tropical </a:t>
            </a:r>
            <a:r>
              <a:rPr lang="en-US" sz="2800" kern="0" dirty="0" smtClea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Lucida Grande" charset="0"/>
              </a:rPr>
              <a:t>less developed </a:t>
            </a:r>
            <a:r>
              <a:rPr lang="en-US" sz="2800" kern="0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Lucida Grande" charset="0"/>
              </a:rPr>
              <a:t>countries (bananas, coffee, </a:t>
            </a:r>
            <a:r>
              <a:rPr lang="en-US" sz="2800" kern="0" dirty="0" smtClea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Lucida Grande" charset="0"/>
              </a:rPr>
              <a:t>sugarcane)</a:t>
            </a:r>
          </a:p>
          <a:p>
            <a:pPr marL="690563" lvl="1" indent="-287338" defTabSz="914353" fontAlgn="base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SzTx/>
              <a:defRPr/>
            </a:pPr>
            <a:r>
              <a:rPr lang="en-US" sz="2400" i="1" kern="0" dirty="0" smtClea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Lucida Grande" charset="0"/>
              </a:rPr>
              <a:t>Cash </a:t>
            </a:r>
            <a:r>
              <a:rPr lang="en-US" sz="2400" i="1" kern="0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Lucida Grande" charset="0"/>
              </a:rPr>
              <a:t>crops – crops intended for sale, not consumption </a:t>
            </a:r>
            <a:r>
              <a:rPr lang="en-US" sz="2400" i="1" kern="0" dirty="0" smtClea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Lucida Grande" charset="0"/>
              </a:rPr>
              <a:t>   or animals</a:t>
            </a:r>
            <a:endParaRPr lang="en-US" sz="2400" i="1" kern="0" dirty="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  <a:sym typeface="Lucida Grande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7395" y="4732315"/>
            <a:ext cx="2836981" cy="19967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4917" y="4847150"/>
            <a:ext cx="3141590" cy="188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4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Shifting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Agriculture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253" y="1379311"/>
            <a:ext cx="8965747" cy="3277749"/>
          </a:xfrm>
        </p:spPr>
        <p:txBody>
          <a:bodyPr>
            <a:noAutofit/>
          </a:bodyPr>
          <a:lstStyle/>
          <a:p>
            <a:pPr>
              <a:buClr>
                <a:srgbClr val="111111"/>
              </a:buClr>
              <a:buSzPct val="85000"/>
            </a:pPr>
            <a:r>
              <a:rPr lang="en-US" sz="2800" b="1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Shifting </a:t>
            </a:r>
            <a:r>
              <a:rPr 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agriculture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 agricultural method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 which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land is cleared and used for a few years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until the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soil is depleted of nutrients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33363" lvl="1" indent="-233363" defTabSz="914353" fontAlgn="base">
              <a:spcBef>
                <a:spcPct val="20000"/>
              </a:spcBef>
              <a:spcAft>
                <a:spcPct val="0"/>
              </a:spcAft>
              <a:buClr>
                <a:srgbClr val="111111"/>
              </a:buClr>
              <a:buSzPct val="85000"/>
              <a:buFont typeface="Wingdings" pitchFamily="2" charset="2"/>
              <a:buChar char="§"/>
              <a:defRPr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Sometimes referred to as </a:t>
            </a:r>
            <a:r>
              <a:rPr lang="en-US" sz="2600" kern="0" dirty="0">
                <a:solidFill>
                  <a:srgbClr val="64A03C"/>
                </a:solidFill>
                <a:latin typeface="Arial"/>
                <a:ea typeface="MS PGothic" panose="020B0600070205080204" pitchFamily="34" charset="-128"/>
                <a:sym typeface="Lucida Grande" charset="0"/>
              </a:rPr>
              <a:t>Slash-and-burn </a:t>
            </a:r>
            <a:r>
              <a:rPr lang="en-US" sz="2600" kern="0" dirty="0" smtClean="0">
                <a:solidFill>
                  <a:srgbClr val="64A03C"/>
                </a:solidFill>
                <a:latin typeface="Arial"/>
                <a:ea typeface="MS PGothic" panose="020B0600070205080204" pitchFamily="34" charset="-128"/>
                <a:sym typeface="Lucida Grande" charset="0"/>
              </a:rPr>
              <a:t>agriculture</a:t>
            </a:r>
          </a:p>
          <a:p>
            <a:pPr lvl="1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Soil in the rainforest is very poor</a:t>
            </a:r>
          </a:p>
          <a:p>
            <a:pPr lvl="1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Farmers burn the trees down to provide nutrients for the soil</a:t>
            </a:r>
          </a:p>
          <a:p>
            <a:pPr lvl="1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Heavy rain leaches away the nutrients so they move to another area and burn 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again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414" y="4705821"/>
            <a:ext cx="2662205" cy="19658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286" y="4705821"/>
            <a:ext cx="3414048" cy="196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1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4638" y="1370069"/>
            <a:ext cx="8484060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Desertification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The transformation of arable, productive land to desert or unproductive land due to climate change or destructive land use.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73079" y="2625797"/>
            <a:ext cx="6797842" cy="4174958"/>
            <a:chOff x="1335505" y="1443789"/>
            <a:chExt cx="6797842" cy="417495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1585" t="2060" r="1676" b="8711"/>
            <a:stretch/>
          </p:blipFill>
          <p:spPr>
            <a:xfrm>
              <a:off x="1335505" y="1443789"/>
              <a:ext cx="6797842" cy="4174958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t="92062" r="90052" b="5022"/>
            <a:stretch/>
          </p:blipFill>
          <p:spPr>
            <a:xfrm>
              <a:off x="7291137" y="5309894"/>
              <a:ext cx="842210" cy="164474"/>
            </a:xfrm>
            <a:prstGeom prst="rect">
              <a:avLst/>
            </a:prstGeom>
          </p:spPr>
        </p:pic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Desertification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00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916" y="2911425"/>
            <a:ext cx="4144805" cy="394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  <a:solidFill>
            <a:srgbClr val="64A03C"/>
          </a:solidFill>
        </p:spPr>
        <p:txBody>
          <a:bodyPr/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Sustainable Agriculture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477" y="1383947"/>
            <a:ext cx="8788667" cy="168886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 </a:t>
            </a:r>
            <a:r>
              <a:rPr 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agriculture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Agriculture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that grows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food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while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enhancing the quality of the soil, minimizing the use of nonrenewable resources, and allowing economic viability for the farmer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355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  <a:solidFill>
            <a:srgbClr val="64A03C"/>
          </a:solidFill>
        </p:spPr>
        <p:txBody>
          <a:bodyPr/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Sustainable Agriculture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477" y="1352050"/>
            <a:ext cx="8937523" cy="55059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Practices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used in sustainable agriculture :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5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Intercropping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An agricultural method in which two or more crop species are planted in the same field at the same time to promote a synergistic interaction.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500" b="1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 </a:t>
            </a:r>
            <a:r>
              <a:rPr lang="en-US" sz="25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rotation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An agricultural technique in which crop species in a field are rotated from season to season.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5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Agroforestry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An agricultural technique in which trees and vegetables are intercropped.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500" b="1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Contour </a:t>
            </a:r>
            <a:r>
              <a:rPr lang="en-US" sz="25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plowing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An agricultural technique in which plowing and harvesting are done parallel to the topographic contours of the land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spcBef>
                <a:spcPts val="600"/>
              </a:spcBef>
            </a:pPr>
            <a:r>
              <a:rPr lang="en-US" sz="2500" b="1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No-till agriculture</a:t>
            </a:r>
            <a:r>
              <a:rPr lang="en-US" sz="2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agricultural method in which farmers do not turn the soil between seasons as a means of reducing topsoil erosion</a:t>
            </a:r>
            <a:r>
              <a:rPr lang="en-US" sz="2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US" sz="196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71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2651" y="2188417"/>
            <a:ext cx="5167423" cy="1267164"/>
          </a:xfrm>
        </p:spPr>
        <p:txBody>
          <a:bodyPr>
            <a:noAutofit/>
          </a:bodyPr>
          <a:lstStyle/>
          <a:p>
            <a:pPr eaLnBrk="1" hangingPunct="1">
              <a:buClr>
                <a:srgbClr val="111111"/>
              </a:buClr>
            </a:pPr>
            <a:r>
              <a:rPr lang="en-US" altLang="en-US" sz="2800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 erosion 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is the movement of soil components, especially 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topsoil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by wind or water.</a:t>
            </a:r>
          </a:p>
        </p:txBody>
      </p:sp>
      <p:pic>
        <p:nvPicPr>
          <p:cNvPr id="27651" name="Picture1" descr="13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7"/>
          <a:stretch>
            <a:fillRect/>
          </a:stretch>
        </p:blipFill>
        <p:spPr bwMode="auto">
          <a:xfrm>
            <a:off x="5660064" y="2308423"/>
            <a:ext cx="3055089" cy="184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88720"/>
          </a:xfrm>
          <a:solidFill>
            <a:srgbClr val="64A03C"/>
          </a:solidFill>
        </p:spPr>
        <p:txBody>
          <a:bodyPr/>
          <a:lstStyle/>
          <a:p>
            <a:pPr algn="ctr" eaLnBrk="1" hangingPunct="1"/>
            <a:r>
              <a:rPr lang="en-US" alt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Topsoil </a:t>
            </a:r>
            <a:r>
              <a:rPr lang="en-US" alt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Erosion</a:t>
            </a:r>
            <a:endParaRPr lang="en-US" altLang="en-US" sz="40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12651" y="4265881"/>
            <a:ext cx="8534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7338" marR="0" lvl="0" indent="-287338" algn="l" defTabSz="91435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11111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Lucida Grande" charset="0"/>
              </a:rPr>
              <a:t>Soil erosion increases through activities such as farming, logging, construction, overgrazing, and off-road vehicles.</a:t>
            </a:r>
          </a:p>
          <a:p>
            <a:pPr marL="287338" marR="0" lvl="0" indent="-287338" algn="l" defTabSz="91435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11111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Lucida Grande" charset="0"/>
              </a:rPr>
              <a:t>Soil erosion lowers soil fertility and can overload nearby bodies of water with eroded sediment.</a:t>
            </a:r>
          </a:p>
          <a:p>
            <a:pPr marL="342882" marR="0" lvl="0" indent="-342882" algn="l" defTabSz="91435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  <a:sym typeface="Lucida Grande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12651" y="1306836"/>
            <a:ext cx="8782493" cy="8834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 typeface="Wingdings" panose="05000000000000000000" pitchFamily="2" charset="2"/>
              <a:buChar char="§"/>
              <a:defRPr sz="3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75000"/>
              <a:buFont typeface="Calibri Light" panose="020F0302020204030204" pitchFamily="34" charset="0"/>
              <a:buChar char="‒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alibri Light" panose="020F0302020204030204" pitchFamily="34" charset="0"/>
              <a:buChar char="»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Many of the sustainable agriculture practices are designed to prevent soil erosion.</a:t>
            </a: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04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2651" y="1306836"/>
            <a:ext cx="7483159" cy="1298141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There are many different </a:t>
            </a:r>
            <a:r>
              <a:rPr lang="en-US" altLang="en-US" sz="2800" b="1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 conservation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techniques that can be employed to reduce soil erosion:</a:t>
            </a:r>
          </a:p>
        </p:txBody>
      </p:sp>
      <p:pic>
        <p:nvPicPr>
          <p:cNvPr id="41987" name="Picture 5" descr="Image:Rice terraces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67" b="15012"/>
          <a:stretch>
            <a:fillRect/>
          </a:stretch>
        </p:blipFill>
        <p:spPr bwMode="auto">
          <a:xfrm>
            <a:off x="2514210" y="4634023"/>
            <a:ext cx="51816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7" descr="Terraces, conservation tillage, and conservation buffers save soil and improve water quality on this Iowa farm. 1999. Photo by Lynn Betts, USDA Natural Resources Conservation Service.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15" y="3341798"/>
            <a:ext cx="23812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Rectangle 8"/>
          <p:cNvSpPr>
            <a:spLocks noChangeArrowheads="1"/>
          </p:cNvSpPr>
          <p:nvPr/>
        </p:nvSpPr>
        <p:spPr bwMode="auto">
          <a:xfrm>
            <a:off x="2407885" y="4342089"/>
            <a:ext cx="1564467" cy="461665"/>
          </a:xfrm>
          <a:prstGeom prst="rect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5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80000"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  <a:sym typeface="Lucida Grande" charset="0"/>
              </a:rPr>
              <a:t>Terracing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911410" y="2307127"/>
            <a:ext cx="4078677" cy="2195513"/>
            <a:chOff x="4572000" y="2133601"/>
            <a:chExt cx="4078677" cy="2195513"/>
          </a:xfrm>
        </p:grpSpPr>
        <p:pic>
          <p:nvPicPr>
            <p:cNvPr id="41990" name="Picture1" descr="131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762" b="5147"/>
            <a:stretch>
              <a:fillRect/>
            </a:stretch>
          </p:blipFill>
          <p:spPr bwMode="auto">
            <a:xfrm>
              <a:off x="4572000" y="2133601"/>
              <a:ext cx="3646967" cy="2195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91" name="Rectangle 10"/>
            <p:cNvSpPr>
              <a:spLocks noChangeArrowheads="1"/>
            </p:cNvSpPr>
            <p:nvPr/>
          </p:nvSpPr>
          <p:spPr bwMode="auto">
            <a:xfrm>
              <a:off x="5983677" y="3867449"/>
              <a:ext cx="2667000" cy="461665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5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9999"/>
                </a:buClr>
                <a:buSzPct val="80000"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 panose="020B0604020202020204" pitchFamily="34" charset="0"/>
                  <a:sym typeface="Lucida Grande" charset="0"/>
                </a:rPr>
                <a:t>Contour planting</a:t>
              </a: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6861"/>
            <a:ext cx="9144000" cy="1197429"/>
          </a:xfrm>
          <a:solidFill>
            <a:srgbClr val="64A03C"/>
          </a:solidFill>
        </p:spPr>
        <p:txBody>
          <a:bodyPr/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Soil Conservation Methods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86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30628" y="1402557"/>
            <a:ext cx="4038600" cy="2366664"/>
            <a:chOff x="228506" y="1295401"/>
            <a:chExt cx="3810095" cy="2366664"/>
          </a:xfrm>
        </p:grpSpPr>
        <p:pic>
          <p:nvPicPr>
            <p:cNvPr id="43010" name="Picture 21" descr="221950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1" y="1295401"/>
              <a:ext cx="3505200" cy="2341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13" name="Rectangle 12"/>
            <p:cNvSpPr>
              <a:spLocks noChangeArrowheads="1"/>
            </p:cNvSpPr>
            <p:nvPr/>
          </p:nvSpPr>
          <p:spPr bwMode="auto">
            <a:xfrm>
              <a:off x="228506" y="3200400"/>
              <a:ext cx="2284601" cy="461665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5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9999"/>
                </a:buClr>
                <a:buSzPct val="80000"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 panose="020B0604020202020204" pitchFamily="34" charset="0"/>
                  <a:sym typeface="Lucida Grande" charset="0"/>
                </a:rPr>
                <a:t>Strip cropping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671254" y="3976857"/>
            <a:ext cx="4277749" cy="2771775"/>
            <a:chOff x="4962899" y="3976857"/>
            <a:chExt cx="3986103" cy="2771775"/>
          </a:xfrm>
        </p:grpSpPr>
        <p:pic>
          <p:nvPicPr>
            <p:cNvPr id="43011" name="Picture 19" descr="Aerial view of field windbreaks in North Dakota.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2802" y="3976857"/>
              <a:ext cx="3886200" cy="277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14" name="Rectangle 15"/>
            <p:cNvSpPr>
              <a:spLocks noChangeArrowheads="1"/>
            </p:cNvSpPr>
            <p:nvPr/>
          </p:nvSpPr>
          <p:spPr bwMode="auto">
            <a:xfrm>
              <a:off x="4962899" y="3980329"/>
              <a:ext cx="1926040" cy="461665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5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9999"/>
                </a:buClr>
                <a:buSzPct val="80000"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 panose="020B0604020202020204" pitchFamily="34" charset="0"/>
                  <a:sym typeface="Lucida Grande" charset="0"/>
                </a:rPr>
                <a:t>Windbreaks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8600" y="3886200"/>
            <a:ext cx="4240627" cy="2850207"/>
            <a:chOff x="228600" y="3886200"/>
            <a:chExt cx="4240627" cy="2850207"/>
          </a:xfrm>
        </p:grpSpPr>
        <p:pic>
          <p:nvPicPr>
            <p:cNvPr id="43012" name="Picture 9" descr="Residue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3886200"/>
              <a:ext cx="4038600" cy="2776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15" name="Rectangle 17"/>
            <p:cNvSpPr>
              <a:spLocks noChangeArrowheads="1"/>
            </p:cNvSpPr>
            <p:nvPr/>
          </p:nvSpPr>
          <p:spPr bwMode="auto">
            <a:xfrm>
              <a:off x="430627" y="6274742"/>
              <a:ext cx="4038600" cy="461665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5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9999"/>
                </a:buClr>
                <a:buSzPct val="80000"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 panose="020B0604020202020204" pitchFamily="34" charset="0"/>
                  <a:sym typeface="Lucida Grande" charset="0"/>
                </a:rPr>
                <a:t>No-till or minimum tillage</a:t>
              </a:r>
            </a:p>
          </p:txBody>
        </p:sp>
      </p:grpSp>
      <p:sp>
        <p:nvSpPr>
          <p:cNvPr id="430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202"/>
            <a:ext cx="9144000" cy="1188720"/>
          </a:xfrm>
          <a:solidFill>
            <a:srgbClr val="64A03C"/>
          </a:solidFill>
        </p:spPr>
        <p:txBody>
          <a:bodyPr/>
          <a:lstStyle/>
          <a:p>
            <a:pPr algn="ctr" eaLnBrk="1" hangingPunct="1"/>
            <a:r>
              <a:rPr lang="en-US" alt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Soil Conservation Methods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284381" y="1402557"/>
            <a:ext cx="3664621" cy="2366664"/>
            <a:chOff x="4711996" y="1477020"/>
            <a:chExt cx="3545890" cy="2217738"/>
          </a:xfrm>
        </p:grpSpPr>
        <p:pic>
          <p:nvPicPr>
            <p:cNvPr id="43017" name="Picture 11" descr="http://forestry.ky.gov/LandownerServices/PublishingImages/alley%20cropping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1996" y="1477020"/>
              <a:ext cx="3333750" cy="2217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18" name="Rectangle 12"/>
            <p:cNvSpPr>
              <a:spLocks noChangeArrowheads="1"/>
            </p:cNvSpPr>
            <p:nvPr/>
          </p:nvSpPr>
          <p:spPr bwMode="auto">
            <a:xfrm>
              <a:off x="5938020" y="1489785"/>
              <a:ext cx="2319866" cy="461665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5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9999"/>
                </a:buClr>
                <a:buSzPct val="80000"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 panose="020B0604020202020204" pitchFamily="34" charset="0"/>
                  <a:sym typeface="Lucida Grande" charset="0"/>
                </a:rPr>
                <a:t>Alley cropping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647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Integrated Pest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646" y="1456082"/>
            <a:ext cx="8732926" cy="3679441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pest management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b="1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 agricultural practice that uses a variety of techniques designed to minimize pesticide inputs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30316" y="2774517"/>
            <a:ext cx="6170484" cy="32009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 typeface="Wingdings" panose="05000000000000000000" pitchFamily="2" charset="2"/>
              <a:buChar char="§"/>
              <a:defRPr sz="3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75000"/>
              <a:buFont typeface="Calibri Light" panose="020F0302020204030204" pitchFamily="34" charset="0"/>
              <a:buChar char="‒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alibri Light" panose="020F0302020204030204" pitchFamily="34" charset="0"/>
              <a:buChar char="»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Characteristics of IPM:</a:t>
            </a:r>
          </a:p>
          <a:p>
            <a:pPr marL="574675" lvl="1"/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Crop rotation</a:t>
            </a:r>
          </a:p>
          <a:p>
            <a:pPr marL="574675" lvl="1"/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Intercropping</a:t>
            </a:r>
          </a:p>
          <a:p>
            <a:pPr marL="574675" lvl="1"/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Creating habitats for predators</a:t>
            </a:r>
          </a:p>
          <a:p>
            <a:pPr marL="574675" lvl="1"/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Planting pest resistant crop varieties</a:t>
            </a:r>
          </a:p>
          <a:p>
            <a:pPr marL="574675" lvl="1"/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Limited use of pesticides</a:t>
            </a:r>
          </a:p>
          <a:p>
            <a:pPr marL="1031875" lvl="2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Pesticides are used as a last option. Ultimately, much less it needed.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70120" y="6092456"/>
            <a:ext cx="692002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53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Lucida Grande" charset="0"/>
              </a:rPr>
              <a:t>Both 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Lucida Grande" charset="0"/>
              </a:rPr>
              <a:t>tomato plants were exposed to destructive caterpillars. The genetically altered plant (right) shows little damage.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998" y="5449272"/>
            <a:ext cx="1981372" cy="12863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4921" b="2236"/>
          <a:stretch/>
        </p:blipFill>
        <p:spPr>
          <a:xfrm>
            <a:off x="6084009" y="2327881"/>
            <a:ext cx="2953661" cy="292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49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2593" y="3083443"/>
            <a:ext cx="5811407" cy="37316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Integrated Pest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78253" y="1379312"/>
            <a:ext cx="6764807" cy="2522838"/>
          </a:xfrm>
        </p:spPr>
        <p:txBody>
          <a:bodyPr/>
          <a:lstStyle/>
          <a:p>
            <a:pPr lvl="0">
              <a:defRPr/>
            </a:pPr>
            <a:r>
              <a:rPr lang="en-US" sz="2800" i="1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Biological pest control</a:t>
            </a:r>
            <a:endParaRPr lang="en-US" sz="2800" dirty="0">
              <a:solidFill>
                <a:srgbClr val="64A03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4675" lvl="1">
              <a:defRPr/>
            </a:pPr>
            <a:r>
              <a:rPr lang="en-US" sz="2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pheromones to lure pests into traps.</a:t>
            </a:r>
          </a:p>
          <a:p>
            <a:pPr marL="574675" lvl="1">
              <a:defRPr/>
            </a:pPr>
            <a:r>
              <a:rPr lang="en-US" sz="2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hormones to disrupt life cycles.</a:t>
            </a:r>
          </a:p>
          <a:p>
            <a:pPr marL="574675" lvl="1">
              <a:defRPr/>
            </a:pPr>
            <a:r>
              <a:rPr lang="en-US" sz="2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homes for the pest enemies.</a:t>
            </a:r>
          </a:p>
          <a:p>
            <a:pPr marL="574675" lvl="1">
              <a:defRPr/>
            </a:pPr>
            <a:r>
              <a:rPr lang="en-US" sz="2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Bring 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natural enemies</a:t>
            </a:r>
            <a:r>
              <a:rPr lang="en-US" sz="2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20" y="4184543"/>
            <a:ext cx="2128606" cy="191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94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88720"/>
          </a:xfrm>
          <a:solidFill>
            <a:srgbClr val="64A03C"/>
          </a:solidFill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Human nutritional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requirements</a:t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not always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satisfied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253" y="1379311"/>
            <a:ext cx="8787493" cy="1502112"/>
          </a:xfrm>
        </p:spPr>
        <p:txBody>
          <a:bodyPr>
            <a:noAutofit/>
          </a:bodyPr>
          <a:lstStyle/>
          <a:p>
            <a:pPr marL="0" lvl="1" indent="0" fontAlgn="base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SzTx/>
              <a:buNone/>
              <a:defRPr/>
            </a:pPr>
            <a:r>
              <a:rPr lang="en-US" sz="2800" kern="0" dirty="0">
                <a:solidFill>
                  <a:srgbClr val="000000"/>
                </a:solidFill>
                <a:latin typeface="Arial"/>
                <a:ea typeface="MS PGothic" pitchFamily="34" charset="-128"/>
              </a:rPr>
              <a:t>Some people cannot meet their basic </a:t>
            </a:r>
            <a:r>
              <a:rPr lang="en-US" sz="2800" b="1" i="1" u="sng" kern="0" dirty="0">
                <a:solidFill>
                  <a:srgbClr val="000000"/>
                </a:solidFill>
                <a:latin typeface="Arial"/>
                <a:ea typeface="MS PGothic" pitchFamily="34" charset="-128"/>
              </a:rPr>
              <a:t>energy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MS PGothic" pitchFamily="34" charset="-128"/>
              </a:rPr>
              <a:t> needs:</a:t>
            </a:r>
          </a:p>
          <a:p>
            <a:pPr>
              <a:buClr>
                <a:srgbClr val="111111"/>
              </a:buClr>
              <a:buSzPct val="85000"/>
            </a:pPr>
            <a:r>
              <a:rPr 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Undernutrition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condition in which not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enough calories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are ingested to maintain health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894" y="4082902"/>
            <a:ext cx="3237900" cy="216090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78253" y="3455581"/>
            <a:ext cx="5350677" cy="32347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 typeface="Wingdings" panose="05000000000000000000" pitchFamily="2" charset="2"/>
              <a:buChar char="§"/>
              <a:defRPr sz="3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75000"/>
              <a:buFont typeface="Calibri Light" panose="020F0302020204030204" pitchFamily="34" charset="0"/>
              <a:buChar char="‒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alibri Light" panose="020F0302020204030204" pitchFamily="34" charset="0"/>
              <a:buChar char="»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82" indent="-342882" defTabSz="914353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11111"/>
              </a:buClr>
              <a:buSzPct val="85000"/>
              <a:defRPr/>
            </a:pPr>
            <a:r>
              <a:rPr lang="en-US" sz="2800" b="1" kern="0" dirty="0" smtClean="0">
                <a:solidFill>
                  <a:srgbClr val="64A03C"/>
                </a:solidFill>
                <a:latin typeface="Arial"/>
                <a:ea typeface="MS PGothic" panose="020B0600070205080204" pitchFamily="34" charset="-128"/>
                <a:sym typeface="Lucida Grande" charset="0"/>
              </a:rPr>
              <a:t>Famine</a:t>
            </a:r>
            <a:r>
              <a:rPr lang="en-US" sz="2800" b="1" kern="0" dirty="0" smtClean="0">
                <a:solidFill>
                  <a:srgbClr val="1F881A"/>
                </a:solidFill>
                <a:latin typeface="Arial"/>
                <a:ea typeface="MS PGothic" panose="020B0600070205080204" pitchFamily="34" charset="-128"/>
                <a:sym typeface="Lucida Grande" charset="0"/>
              </a:rPr>
              <a:t> </a:t>
            </a:r>
            <a:r>
              <a:rPr lang="en-US" sz="2800" kern="0" dirty="0" smtClean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Lucida Grande" charset="0"/>
              </a:rPr>
              <a:t>– a shortage of food in an area along with mass starvation, economic and social chaos</a:t>
            </a:r>
          </a:p>
          <a:p>
            <a:pPr marL="800082" lvl="1" indent="-342882" defTabSz="914353" fontAlgn="base">
              <a:spcBef>
                <a:spcPct val="20000"/>
              </a:spcBef>
              <a:spcAft>
                <a:spcPct val="0"/>
              </a:spcAft>
              <a:buClr>
                <a:srgbClr val="111111"/>
              </a:buClr>
              <a:buSzPct val="85000"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Lucida Grande" charset="0"/>
              </a:rPr>
              <a:t>Usually caused by crop failures from drought, flooding, war, or other catastrophic events</a:t>
            </a:r>
            <a:endParaRPr lang="en-US" sz="2400" kern="0" dirty="0">
              <a:solidFill>
                <a:srgbClr val="CC3300"/>
              </a:solidFill>
              <a:latin typeface="Arial"/>
              <a:ea typeface="MS PGothic" panose="020B0600070205080204" pitchFamily="34" charset="-128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09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  <a:solidFill>
            <a:srgbClr val="64A03C"/>
          </a:solidFill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Organic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Agriculture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008" y="1387022"/>
            <a:ext cx="8787493" cy="4014318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Organic </a:t>
            </a:r>
            <a:r>
              <a:rPr 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agriculture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Production of crops without the use of synthetic pesticides or fertilizers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Principles of organic agriculture:</a:t>
            </a:r>
          </a:p>
          <a:p>
            <a:pPr marL="404813"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Use ecological principles and work with natural systems. </a:t>
            </a:r>
          </a:p>
          <a:p>
            <a:pPr marL="404813"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Keep as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much organic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matter and nutrients in the soil and on the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farm as possible.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4813"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Avoid the use of synthetic fertilizers and synthetic pesticides. </a:t>
            </a:r>
          </a:p>
          <a:p>
            <a:pPr marL="404813"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Maintain soil by increasing soil mass, biological activity, and beneficial chemical properties. </a:t>
            </a:r>
          </a:p>
          <a:p>
            <a:pPr marL="404813"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Reduce the adverse environmental effects of agriculture.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632" t="12975" r="9617"/>
          <a:stretch/>
        </p:blipFill>
        <p:spPr>
          <a:xfrm>
            <a:off x="3817022" y="2313857"/>
            <a:ext cx="1423740" cy="13506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4637" b="30342"/>
          <a:stretch/>
        </p:blipFill>
        <p:spPr>
          <a:xfrm>
            <a:off x="5884031" y="2313857"/>
            <a:ext cx="2505057" cy="171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89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Alternatives techniques for farming animals and fish are becoming more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popular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27" y="1472398"/>
            <a:ext cx="7338346" cy="5164376"/>
          </a:xfrm>
        </p:spPr>
        <p:txBody>
          <a:bodyPr>
            <a:noAutofit/>
          </a:bodyPr>
          <a:lstStyle/>
          <a:p>
            <a:pPr lvl="0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Free-range beef and chicken are becoming increasingly popular.</a:t>
            </a:r>
          </a:p>
          <a:p>
            <a:pPr lvl="0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Advantages:</a:t>
            </a: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Does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not require treatment and disposal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of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massive quantities of manure.</a:t>
            </a: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Less need for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antibiotics and other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medications.</a:t>
            </a: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Meat is more lean, less saturated fat, and tastes better.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Disadvantages:</a:t>
            </a: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Free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range farming uses more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land, takes longer to get the animals to market weight,   and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cost is significantly higher than CAFOs.</a:t>
            </a:r>
          </a:p>
          <a:p>
            <a:endParaRPr lang="en-US" sz="22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655" y="4178594"/>
            <a:ext cx="1959134" cy="14693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410" y="2004081"/>
            <a:ext cx="2311916" cy="146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98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1" y="1295400"/>
            <a:ext cx="8734425" cy="2362200"/>
          </a:xfrm>
        </p:spPr>
        <p:txBody>
          <a:bodyPr>
            <a:noAutofit/>
          </a:bodyPr>
          <a:lstStyle/>
          <a:p>
            <a:pPr eaLnBrk="1" hangingPunct="1">
              <a:buClr>
                <a:srgbClr val="111111"/>
              </a:buClr>
            </a:pPr>
            <a:r>
              <a:rPr lang="en-US" alt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Aquaculture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– raising large numbers of fish and shellfish in ponds and cages </a:t>
            </a:r>
          </a:p>
          <a:p>
            <a:pPr lvl="1" eaLnBrk="1" hangingPunct="1"/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world’s fastest growing type of food production</a:t>
            </a:r>
          </a:p>
          <a:p>
            <a:pPr eaLnBrk="1" hangingPunct="1"/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Fish farming involves cultivating fish in a controlled environment and harvesting them in captivity.</a:t>
            </a:r>
          </a:p>
        </p:txBody>
      </p:sp>
      <p:pic>
        <p:nvPicPr>
          <p:cNvPr id="22531" name="Picture 5" descr="Aquaculture plays an increasingly important role in meeting the world’s soaring demand for seafo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081" y="3997842"/>
            <a:ext cx="2649786" cy="2555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7" descr="An Israeli Aquaculture Far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35" y="3997842"/>
            <a:ext cx="2475781" cy="2555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3219" y="3455582"/>
            <a:ext cx="3535956" cy="237194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Aquaculture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29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1" descr="121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17" b="4326"/>
          <a:stretch/>
        </p:blipFill>
        <p:spPr bwMode="auto">
          <a:xfrm>
            <a:off x="492886" y="1297172"/>
            <a:ext cx="8158227" cy="543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88720"/>
          </a:xfrm>
          <a:solidFill>
            <a:srgbClr val="64A03C"/>
          </a:solidFill>
        </p:spPr>
        <p:txBody>
          <a:bodyPr/>
          <a:lstStyle/>
          <a:p>
            <a:pPr algn="ctr" eaLnBrk="1" hangingPunct="1"/>
            <a:r>
              <a:rPr lang="en-US" alt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Aquaculture</a:t>
            </a:r>
          </a:p>
        </p:txBody>
      </p:sp>
    </p:spTree>
    <p:extLst>
      <p:ext uri="{BB962C8B-B14F-4D97-AF65-F5344CB8AC3E}">
        <p14:creationId xmlns:p14="http://schemas.microsoft.com/office/powerpoint/2010/main" val="357926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88720"/>
          </a:xfrm>
          <a:solidFill>
            <a:srgbClr val="64A03C"/>
          </a:solidFill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Human nutritional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requirements</a:t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not always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satisfied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253" y="1379311"/>
            <a:ext cx="8787493" cy="1884884"/>
          </a:xfrm>
        </p:spPr>
        <p:txBody>
          <a:bodyPr>
            <a:noAutofit/>
          </a:bodyPr>
          <a:lstStyle/>
          <a:p>
            <a:pPr marL="0" lvl="1" indent="0" fontAlgn="base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SzTx/>
              <a:buNone/>
              <a:defRPr/>
            </a:pPr>
            <a:r>
              <a:rPr lang="en-US" sz="2800" kern="0" dirty="0" smtClean="0">
                <a:solidFill>
                  <a:srgbClr val="000000"/>
                </a:solidFill>
                <a:latin typeface="Arial"/>
                <a:ea typeface="MS PGothic" pitchFamily="34" charset="-128"/>
              </a:rPr>
              <a:t>Others 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MS PGothic" pitchFamily="34" charset="-128"/>
              </a:rPr>
              <a:t>lack proteins and key </a:t>
            </a:r>
            <a:r>
              <a:rPr lang="en-US" sz="2800" b="1" i="1" u="sng" kern="0" dirty="0">
                <a:solidFill>
                  <a:srgbClr val="000000"/>
                </a:solidFill>
                <a:latin typeface="Arial"/>
                <a:ea typeface="MS PGothic" pitchFamily="34" charset="-128"/>
              </a:rPr>
              <a:t>nutrient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MS PGothic" pitchFamily="34" charset="-128"/>
              </a:rPr>
              <a:t> needs:</a:t>
            </a:r>
          </a:p>
          <a:p>
            <a:r>
              <a:rPr 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Malnourished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Having a diet that lacks the correct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balance of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proteins, carbohydrates, vitamins, and minerals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178252" y="3388241"/>
            <a:ext cx="8699933" cy="29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2" indent="-34288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12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anose="02020603050405020304" pitchFamily="18" charset="0"/>
              <a:buChar char="•"/>
              <a:defRPr sz="26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2942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118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anose="02020603050405020304" pitchFamily="18" charset="0"/>
              <a:buChar char="•"/>
              <a:defRPr sz="22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295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471" indent="-228588" algn="l" rtl="0" fontAlgn="base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648" indent="-228588" algn="l" rtl="0" fontAlgn="base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825" indent="-228588" algn="l" rtl="0" fontAlgn="base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001" indent="-228588" algn="l" rtl="0" fontAlgn="base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882" marR="0" lvl="0" indent="-342882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11111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One in three people has a deficiency of one or more vitamins and minerals, especially:</a:t>
            </a:r>
          </a:p>
          <a:p>
            <a:pPr marL="741363" lvl="1" indent="-284163">
              <a:buClr>
                <a:srgbClr val="111111"/>
              </a:buClr>
              <a:buSzPct val="85000"/>
              <a:buFont typeface="Arial" panose="020B0604020202020204" pitchFamily="34" charset="0"/>
              <a:buChar char="̶"/>
            </a:pPr>
            <a:r>
              <a:rPr kumimoji="0" lang="en-US" altLang="en-US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</a:rPr>
              <a:t>iron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</a:rPr>
              <a:t> – anemia</a:t>
            </a:r>
          </a:p>
          <a:p>
            <a:pPr marL="741363" lvl="1" indent="-284163">
              <a:buClr>
                <a:srgbClr val="111111"/>
              </a:buClr>
              <a:buSzPct val="85000"/>
              <a:buFont typeface="Arial" panose="020B0604020202020204" pitchFamily="34" charset="0"/>
              <a:buChar char="̶"/>
            </a:pPr>
            <a:r>
              <a:rPr kumimoji="0" lang="en-US" altLang="en-US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</a:rPr>
              <a:t>vitamin A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</a:rPr>
              <a:t> – blindness</a:t>
            </a:r>
          </a:p>
          <a:p>
            <a:pPr marL="741363" lvl="1" indent="-284163">
              <a:buClr>
                <a:srgbClr val="111111"/>
              </a:buClr>
              <a:buSzPct val="85000"/>
              <a:buFont typeface="Arial" panose="020B0604020202020204" pitchFamily="34" charset="0"/>
              <a:buChar char="̶"/>
            </a:pPr>
            <a:r>
              <a:rPr kumimoji="0" lang="en-US" altLang="en-US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</a:rPr>
              <a:t>iodine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</a:rPr>
              <a:t> – goiter or enlarged thyroid gland</a:t>
            </a:r>
          </a:p>
          <a:p>
            <a:pPr lvl="2" indent="-342882">
              <a:buClr>
                <a:srgbClr val="111111"/>
              </a:buClr>
              <a:buSzPct val="85000"/>
              <a:buFont typeface="Arial" panose="020B0604020202020204" pitchFamily="34" charset="0"/>
              <a:buChar char="•"/>
            </a:pPr>
            <a:r>
              <a:rPr kumimoji="0" lang="en-US" altLang="en-US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</a:rPr>
              <a:t>Can lead to deafness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0542" y="4646428"/>
            <a:ext cx="1880264" cy="18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11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301" y="1424760"/>
            <a:ext cx="8874640" cy="3125972"/>
          </a:xfrm>
        </p:spPr>
        <p:txBody>
          <a:bodyPr>
            <a:noAutofit/>
          </a:bodyPr>
          <a:lstStyle/>
          <a:p>
            <a:r>
              <a:rPr lang="en-US" altLang="en-US" sz="2800" b="1" dirty="0" err="1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Overnutrition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– excess calories and lack of exercise can lead to reduced life quality, poor health, and premature death</a:t>
            </a:r>
          </a:p>
          <a:p>
            <a:pPr marL="457200" lvl="1" indent="0">
              <a:buNone/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…the </a:t>
            </a:r>
            <a:r>
              <a:rPr lang="en-US" altLang="en-US" sz="2400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en-US" alt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health problems as undernutrition!</a:t>
            </a:r>
          </a:p>
          <a:p>
            <a:endParaRPr lang="en-US" altLang="en-US" sz="12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According to the National Institutes of Health:</a:t>
            </a:r>
          </a:p>
          <a:p>
            <a:pPr lvl="1"/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68% </a:t>
            </a:r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of American adults are overweight</a:t>
            </a:r>
          </a:p>
          <a:p>
            <a:pPr lvl="1"/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36% </a:t>
            </a:r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obese</a:t>
            </a:r>
            <a:endParaRPr lang="en-US" alt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88720"/>
          </a:xfrm>
          <a:solidFill>
            <a:srgbClr val="64A03C"/>
          </a:solidFill>
        </p:spPr>
        <p:txBody>
          <a:bodyPr/>
          <a:lstStyle/>
          <a:p>
            <a:pPr algn="ctr" eaLnBrk="1" hangingPunct="1"/>
            <a:r>
              <a:rPr lang="en-US" alt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Many People Have Health Problems from Eating Too Much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28" r="11482"/>
          <a:stretch/>
        </p:blipFill>
        <p:spPr>
          <a:xfrm>
            <a:off x="6045246" y="4784650"/>
            <a:ext cx="2833843" cy="1807532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63035" y="4784650"/>
            <a:ext cx="5642343" cy="20733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 typeface="Wingdings" panose="05000000000000000000" pitchFamily="2" charset="2"/>
              <a:buChar char="§"/>
              <a:defRPr sz="3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75000"/>
              <a:buFont typeface="Calibri Light" panose="020F0302020204030204" pitchFamily="34" charset="0"/>
              <a:buChar char="‒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alibri Light" panose="020F0302020204030204" pitchFamily="34" charset="0"/>
              <a:buChar char="»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Americans spend $42 billion per year trying to </a:t>
            </a:r>
            <a:r>
              <a:rPr lang="en-US" altLang="en-US" sz="2800" i="1" u="sng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lose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weight.</a:t>
            </a:r>
          </a:p>
          <a:p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An estimated $24 billion per year would </a:t>
            </a:r>
            <a:r>
              <a:rPr lang="en-US" altLang="en-US" sz="2800" i="1" u="sng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eliminate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world hunger.</a:t>
            </a:r>
          </a:p>
        </p:txBody>
      </p:sp>
    </p:spTree>
    <p:extLst>
      <p:ext uri="{BB962C8B-B14F-4D97-AF65-F5344CB8AC3E}">
        <p14:creationId xmlns:p14="http://schemas.microsoft.com/office/powerpoint/2010/main" val="34282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16469"/>
          <a:stretch/>
        </p:blipFill>
        <p:spPr>
          <a:xfrm>
            <a:off x="7187609" y="5544896"/>
            <a:ext cx="1820024" cy="1213956"/>
          </a:xfrm>
          <a:prstGeom prst="rect">
            <a:avLst/>
          </a:prstGeom>
        </p:spPr>
      </p:pic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95401"/>
            <a:ext cx="8855235" cy="292530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Three 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primary systems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produce most of our food:</a:t>
            </a:r>
          </a:p>
          <a:p>
            <a:pPr lvl="1" eaLnBrk="1" hangingPunct="1"/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Grain from croplands: </a:t>
            </a:r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82%</a:t>
            </a:r>
            <a:endParaRPr lang="en-US" alt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Meat from rangelands, pastures, and feedlots: </a:t>
            </a:r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12%</a:t>
            </a:r>
            <a:endParaRPr lang="en-US" alt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Fish from fisheries/Aquaculture: </a:t>
            </a:r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6%</a:t>
            </a:r>
          </a:p>
          <a:p>
            <a:pPr marL="341313" lvl="0" indent="-341313">
              <a:buClr>
                <a:srgbClr val="111111"/>
              </a:buClr>
              <a:buSzPct val="85000"/>
            </a:pP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Humans </a:t>
            </a:r>
            <a:r>
              <a:rPr lang="en-US" sz="2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 a 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variety of foods, but o</a:t>
            </a:r>
            <a:r>
              <a:rPr lang="en-US" alt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all the biodiversity on the planet, only </a:t>
            </a:r>
            <a:r>
              <a:rPr lang="en-US" altLang="en-US" sz="2600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plant </a:t>
            </a:r>
            <a:r>
              <a:rPr lang="en-US" alt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en-US" sz="2600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animal </a:t>
            </a:r>
            <a:r>
              <a:rPr lang="en-US" alt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species make up over 90% of the world’s consumed calories.</a:t>
            </a:r>
          </a:p>
          <a:p>
            <a:endParaRPr lang="en-US" alt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Human Nutritional Needs</a:t>
            </a:r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52400" y="4052144"/>
            <a:ext cx="5227674" cy="27314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 typeface="Wingdings" panose="05000000000000000000" pitchFamily="2" charset="2"/>
              <a:buChar char="§"/>
              <a:defRPr sz="3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75000"/>
              <a:buFont typeface="Calibri Light" panose="020F0302020204030204" pitchFamily="34" charset="0"/>
              <a:buChar char="‒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alibri Light" panose="020F0302020204030204" pitchFamily="34" charset="0"/>
              <a:buChar char="»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8513" lvl="1" indent="-341313">
              <a:lnSpc>
                <a:spcPct val="90000"/>
              </a:lnSpc>
              <a:spcBef>
                <a:spcPts val="1000"/>
              </a:spcBef>
              <a:buClr>
                <a:srgbClr val="111111"/>
              </a:buClr>
              <a:buSzPct val="85000"/>
            </a:pPr>
            <a:r>
              <a:rPr lang="en-US" sz="2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plant species (corn, rice, wheat) constitute 60% of the human energy intake. </a:t>
            </a:r>
            <a:r>
              <a:rPr lang="en-US" sz="2600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List of plants</a:t>
            </a:r>
            <a:endParaRPr lang="en-US" sz="2600" dirty="0" smtClean="0">
              <a:solidFill>
                <a:srgbClr val="64A0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98513" lvl="1" indent="-341313">
              <a:lnSpc>
                <a:spcPct val="90000"/>
              </a:lnSpc>
              <a:spcBef>
                <a:spcPts val="1000"/>
              </a:spcBef>
              <a:buClr>
                <a:srgbClr val="111111"/>
              </a:buClr>
              <a:buSzPct val="85000"/>
            </a:pPr>
            <a:r>
              <a:rPr lang="en-US" sz="2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Predominant animals consumed are cows, pigs, chickens, turkeys.</a:t>
            </a:r>
            <a:endParaRPr lang="en-US" sz="2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7097" y="4220702"/>
            <a:ext cx="1660537" cy="1328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0074" y="5405875"/>
            <a:ext cx="1807534" cy="13529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0074" y="4220702"/>
            <a:ext cx="1967022" cy="135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79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8601" y="4069081"/>
            <a:ext cx="8734425" cy="2484119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Since 1950, high-input agriculture has produced more crops per unit of land.</a:t>
            </a:r>
          </a:p>
          <a:p>
            <a:pPr lvl="1" eaLnBrk="1" hangingPunct="1"/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Grain production has tripled during this timeframe</a:t>
            </a:r>
          </a:p>
          <a:p>
            <a:pPr lvl="1" eaLnBrk="1" hangingPunct="1"/>
            <a:endParaRPr lang="en-US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Why has per Capita grain production gone </a:t>
            </a:r>
            <a:r>
              <a:rPr lang="en-US" altLang="en-US" sz="2800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down</a:t>
            </a:r>
            <a:r>
              <a:rPr lang="en-US" alt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since the early 1980’s?</a:t>
            </a:r>
          </a:p>
        </p:txBody>
      </p:sp>
      <p:pic>
        <p:nvPicPr>
          <p:cNvPr id="17411" name="Picture1" descr="120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15" b="6091"/>
          <a:stretch/>
        </p:blipFill>
        <p:spPr bwMode="auto">
          <a:xfrm>
            <a:off x="76200" y="1447801"/>
            <a:ext cx="4488758" cy="248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88720"/>
          </a:xfrm>
          <a:solidFill>
            <a:srgbClr val="64A03C"/>
          </a:solidFill>
        </p:spPr>
        <p:txBody>
          <a:bodyPr/>
          <a:lstStyle/>
          <a:p>
            <a:pPr algn="ctr" eaLnBrk="1" hangingPunct="1"/>
            <a:r>
              <a:rPr lang="en-US" alt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 Closer Look at Crop Production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53917"/>
          <a:stretch/>
        </p:blipFill>
        <p:spPr>
          <a:xfrm>
            <a:off x="4774834" y="1447801"/>
            <a:ext cx="4369165" cy="248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93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PES Default Theme">
  <a:themeElements>
    <a:clrScheme name="OliphantCustom">
      <a:dk1>
        <a:srgbClr val="000000"/>
      </a:dk1>
      <a:lt1>
        <a:sysClr val="window" lastClr="FFFFFF"/>
      </a:lt1>
      <a:dk2>
        <a:srgbClr val="0072A6"/>
      </a:dk2>
      <a:lt2>
        <a:srgbClr val="E7E6E6"/>
      </a:lt2>
      <a:accent1>
        <a:srgbClr val="0073A7"/>
      </a:accent1>
      <a:accent2>
        <a:srgbClr val="DA4716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4EC8FF"/>
      </a:hlink>
      <a:folHlink>
        <a:srgbClr val="7030A0"/>
      </a:folHlink>
    </a:clrScheme>
    <a:fontScheme name="Custom 1">
      <a:majorFont>
        <a:latin typeface="Palatino Linotype"/>
        <a:ea typeface=""/>
        <a:cs typeface=""/>
      </a:majorFont>
      <a:minorFont>
        <a:latin typeface="Microsoft Sans Serif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PES Default Theme" id="{9E9BFFBE-5C37-4FA3-886C-C1559DFE8BC6}" vid="{21C016D5-CB40-459D-B7BA-86BD5742D3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APES Default Theme</Template>
  <TotalTime>7403</TotalTime>
  <Words>2869</Words>
  <Application>Microsoft Office PowerPoint</Application>
  <PresentationFormat>On-screen Show (4:3)</PresentationFormat>
  <Paragraphs>356</Paragraphs>
  <Slides>53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2" baseType="lpstr">
      <vt:lpstr>MS PGothic</vt:lpstr>
      <vt:lpstr>Arial</vt:lpstr>
      <vt:lpstr>Calibri</vt:lpstr>
      <vt:lpstr>Calibri Light</vt:lpstr>
      <vt:lpstr>Lucida Grande</vt:lpstr>
      <vt:lpstr>Microsoft Sans Serif</vt:lpstr>
      <vt:lpstr>Palatino Linotype</vt:lpstr>
      <vt:lpstr>Wingdings</vt:lpstr>
      <vt:lpstr>APES Default Theme</vt:lpstr>
      <vt:lpstr>Feeding The World</vt:lpstr>
      <vt:lpstr>PowerPoint Presentation</vt:lpstr>
      <vt:lpstr>Key Nutrients for a Healthy Human Life</vt:lpstr>
      <vt:lpstr>Human nutritional requirements are not always satisfied</vt:lpstr>
      <vt:lpstr>Human nutritional requirements are not always satisfied</vt:lpstr>
      <vt:lpstr>Human nutritional requirements are not always satisfied</vt:lpstr>
      <vt:lpstr>Many People Have Health Problems from Eating Too Much</vt:lpstr>
      <vt:lpstr>Human Nutritional Needs</vt:lpstr>
      <vt:lpstr>A Closer Look at Crop Production</vt:lpstr>
      <vt:lpstr>Undernutrition and malnutrition occur primarily because of poverty</vt:lpstr>
      <vt:lpstr>PowerPoint Presentation</vt:lpstr>
      <vt:lpstr>Modern industrial farming methods have transformed agriculture </vt:lpstr>
      <vt:lpstr>Modern industrial farming methods have transformed agriculture </vt:lpstr>
      <vt:lpstr>The Energy Subsidy in Agriculture</vt:lpstr>
      <vt:lpstr>Industrialized Food Production  Requires Huge Inputs of Energy</vt:lpstr>
      <vt:lpstr>The Green Revolution</vt:lpstr>
      <vt:lpstr>The Green Revolution: Mechanization</vt:lpstr>
      <vt:lpstr>The Green Revolution: Irrigation</vt:lpstr>
      <vt:lpstr>The Green Revolution: Irrigation</vt:lpstr>
      <vt:lpstr>The Green Revolution: Fertilizers</vt:lpstr>
      <vt:lpstr>PowerPoint Presentation</vt:lpstr>
      <vt:lpstr>The Green Revolution: Monocropping</vt:lpstr>
      <vt:lpstr>The Green Revolution: Pesticides</vt:lpstr>
      <vt:lpstr>The Green Revolution: Pesticides</vt:lpstr>
      <vt:lpstr>The Green Revolution: Pesticides</vt:lpstr>
      <vt:lpstr>PowerPoint Presentation</vt:lpstr>
      <vt:lpstr>The Green Revolution: Pesticides</vt:lpstr>
      <vt:lpstr>PowerPoint Presentation</vt:lpstr>
      <vt:lpstr>PowerPoint Presentation</vt:lpstr>
      <vt:lpstr>Producing Food Has  Major Environmental Impacts</vt:lpstr>
      <vt:lpstr>Producing Food Has  Major Environmental Impacts</vt:lpstr>
      <vt:lpstr>Genetic engineering is  revolutionizing agriculture</vt:lpstr>
      <vt:lpstr>Genetic engineering is  revolutionizing agriculture</vt:lpstr>
      <vt:lpstr>Genetic Engineering</vt:lpstr>
      <vt:lpstr>Modern agribusiness includes  farming meat and fish</vt:lpstr>
      <vt:lpstr>Modern agribusiness includes  farming meat and fish</vt:lpstr>
      <vt:lpstr>Harvesting Fish</vt:lpstr>
      <vt:lpstr>Major Commercial Fishing Methods </vt:lpstr>
      <vt:lpstr>PowerPoint Presentation</vt:lpstr>
      <vt:lpstr>Alternatives to industrial farming methods are gaining more attention</vt:lpstr>
      <vt:lpstr>Shifting Agriculture</vt:lpstr>
      <vt:lpstr>Desertification</vt:lpstr>
      <vt:lpstr>Sustainable Agriculture</vt:lpstr>
      <vt:lpstr>Sustainable Agriculture</vt:lpstr>
      <vt:lpstr>Topsoil Erosion</vt:lpstr>
      <vt:lpstr>Soil Conservation Methods</vt:lpstr>
      <vt:lpstr>Soil Conservation Methods</vt:lpstr>
      <vt:lpstr>Integrated Pest Management</vt:lpstr>
      <vt:lpstr>Integrated Pest Management</vt:lpstr>
      <vt:lpstr>Organic Agriculture</vt:lpstr>
      <vt:lpstr>Alternatives techniques for farming animals and fish are becoming more popular</vt:lpstr>
      <vt:lpstr>Aquaculture</vt:lpstr>
      <vt:lpstr>Aquaculture</vt:lpstr>
    </vt:vector>
  </TitlesOfParts>
  <Company>Cedar Rapids Community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Evolution of Biodiversity</dc:title>
  <dc:creator>Oliphant Matt</dc:creator>
  <cp:lastModifiedBy>Young Robert</cp:lastModifiedBy>
  <cp:revision>284</cp:revision>
  <dcterms:created xsi:type="dcterms:W3CDTF">2016-06-18T19:56:13Z</dcterms:created>
  <dcterms:modified xsi:type="dcterms:W3CDTF">2016-12-09T05:02:51Z</dcterms:modified>
</cp:coreProperties>
</file>