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83" r:id="rId3"/>
    <p:sldId id="286" r:id="rId4"/>
    <p:sldId id="408" r:id="rId5"/>
    <p:sldId id="407" r:id="rId6"/>
    <p:sldId id="288" r:id="rId7"/>
    <p:sldId id="289" r:id="rId8"/>
    <p:sldId id="409" r:id="rId9"/>
    <p:sldId id="292" r:id="rId10"/>
    <p:sldId id="293" r:id="rId11"/>
    <p:sldId id="294" r:id="rId12"/>
    <p:sldId id="332" r:id="rId13"/>
    <p:sldId id="406" r:id="rId14"/>
    <p:sldId id="410" r:id="rId15"/>
    <p:sldId id="297" r:id="rId16"/>
    <p:sldId id="411" r:id="rId17"/>
    <p:sldId id="298" r:id="rId18"/>
    <p:sldId id="412" r:id="rId19"/>
    <p:sldId id="300" r:id="rId20"/>
    <p:sldId id="414" r:id="rId21"/>
    <p:sldId id="415" r:id="rId22"/>
    <p:sldId id="417" r:id="rId23"/>
    <p:sldId id="405" r:id="rId24"/>
    <p:sldId id="301" r:id="rId25"/>
    <p:sldId id="302" r:id="rId26"/>
    <p:sldId id="421" r:id="rId27"/>
    <p:sldId id="303" r:id="rId28"/>
    <p:sldId id="420" r:id="rId29"/>
    <p:sldId id="422" r:id="rId30"/>
    <p:sldId id="308" r:id="rId31"/>
    <p:sldId id="439" r:id="rId32"/>
    <p:sldId id="440" r:id="rId33"/>
    <p:sldId id="441" r:id="rId34"/>
    <p:sldId id="442" r:id="rId35"/>
    <p:sldId id="425" r:id="rId36"/>
    <p:sldId id="424" r:id="rId37"/>
    <p:sldId id="423" r:id="rId38"/>
    <p:sldId id="311" r:id="rId39"/>
    <p:sldId id="314" r:id="rId40"/>
    <p:sldId id="315" r:id="rId41"/>
    <p:sldId id="426" r:id="rId42"/>
    <p:sldId id="427" r:id="rId43"/>
    <p:sldId id="428" r:id="rId44"/>
    <p:sldId id="429" r:id="rId45"/>
    <p:sldId id="318" r:id="rId46"/>
    <p:sldId id="434" r:id="rId47"/>
    <p:sldId id="319" r:id="rId48"/>
    <p:sldId id="432" r:id="rId49"/>
    <p:sldId id="433" r:id="rId50"/>
    <p:sldId id="431" r:id="rId51"/>
    <p:sldId id="435" r:id="rId52"/>
    <p:sldId id="436" r:id="rId53"/>
    <p:sldId id="437" r:id="rId54"/>
    <p:sldId id="438" r:id="rId55"/>
    <p:sldId id="333" r:id="rId56"/>
    <p:sldId id="324" r:id="rId57"/>
    <p:sldId id="326" r:id="rId58"/>
    <p:sldId id="444" r:id="rId59"/>
    <p:sldId id="327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A03C"/>
    <a:srgbClr val="996633"/>
    <a:srgbClr val="00C000"/>
    <a:srgbClr val="FFFFCC"/>
    <a:srgbClr val="00B0F0"/>
    <a:srgbClr val="70AD47"/>
    <a:srgbClr val="0073A7"/>
    <a:srgbClr val="75B2DD"/>
    <a:srgbClr val="00AFFE"/>
    <a:srgbClr val="4E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4341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056" y="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8" d="100"/>
        <a:sy n="88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325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6057E-18B7-4CCA-AD12-E190C74F49D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88F54-6033-4337-AE91-2718137FB5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93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BE917-2789-4178-853E-38A952BFA4EA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C8B38-0979-4AA7-ABC7-989D6CA83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2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0E7C19-E8B6-43BE-9874-5F98691E6F9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5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6CB29B-2E19-4A7F-AFB6-6E798B7C43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8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6E13D9-3A98-45F2-B031-0BE1298DE3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15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76CAC-5187-4096-A9AE-E28CD8E7EA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05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62FA7D-B5FE-46B6-92B3-83104B44FA9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175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29BC7-DF7F-4449-AB1A-F9730DCEB2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075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12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454827-CC76-4A7A-837F-D0EE999A59F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405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F9DE32-9D03-438A-B911-0D023A7D4CD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99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907F84-641E-4994-9AF8-A8921D19A4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10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0AF41D-9974-4A21-82B7-6DCFB74A6C5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767F1D-727A-4E12-9C1B-B3503BB192B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636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342967-3641-4D8C-8B77-9CEBBEED83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83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BC0930-FA8B-44F8-885C-498B76BC93A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6" tIns="45714" rIns="91426" bIns="45714"/>
          <a:lstStyle/>
          <a:p>
            <a:pPr eaLnBrk="1" hangingPunct="1"/>
            <a:endParaRPr lang="el-GR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97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B64BC-7C6A-49AC-98BC-6F87FCB1551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1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65F39D-4D32-4284-A2AD-87DBE0876A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79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AFB242-EEFD-4201-82A7-E65E6EAE1B0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104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54E38A-5F7B-463B-AAAC-3CC69D66AA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245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41BCCE-931F-43AC-9132-1833674992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073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E3966E-C604-4E6B-A199-79B724B5190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949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AD6FD6-8A6C-4078-962D-2E15FCD8F1B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57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625301-EFDE-438B-92F2-732C74A1DE7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96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82875"/>
            <a:ext cx="9144000" cy="2429895"/>
          </a:xfrm>
          <a:solidFill>
            <a:srgbClr val="0073A7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lang="en-US" sz="5400" b="0" i="0" dirty="0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97828"/>
            <a:ext cx="6858000" cy="176348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526832"/>
            <a:ext cx="2352675" cy="515938"/>
          </a:xfrm>
          <a:prstGeom prst="homePlate">
            <a:avLst/>
          </a:prstGeom>
          <a:solidFill>
            <a:srgbClr val="00B0F0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Chapter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6913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340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949178" cy="1600200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3314" y="163286"/>
            <a:ext cx="5878286" cy="61996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785256"/>
            <a:ext cx="2949178" cy="457766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17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82875"/>
            <a:ext cx="9144000" cy="2429895"/>
          </a:xfrm>
          <a:solidFill>
            <a:srgbClr val="0073A7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lang="en-US" sz="5400" b="0" i="0" dirty="0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97828"/>
            <a:ext cx="6858000" cy="176348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577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3A7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178253" y="1379311"/>
            <a:ext cx="8787493" cy="4923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2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 userDrawn="1"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chemeClr val="accent2"/>
                </a:solidFill>
              </a:rPr>
              <a:t>Learning Objectives</a:t>
            </a:r>
            <a:endParaRPr lang="en-US" sz="3600" b="0" i="0" dirty="0">
              <a:solidFill>
                <a:schemeClr val="accent2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 userDrawn="1"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74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 userDrawn="1"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rgbClr val="70AD47"/>
                </a:solidFill>
              </a:rPr>
              <a:t>Learning Objectives</a:t>
            </a:r>
            <a:endParaRPr lang="en-US" sz="3600" b="0" i="0" dirty="0">
              <a:solidFill>
                <a:srgbClr val="70AD47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 userDrawn="1"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8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 userDrawn="1"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rgbClr val="00B0F0"/>
                </a:solidFill>
              </a:rPr>
              <a:t>Learning Objectives</a:t>
            </a:r>
            <a:endParaRPr lang="en-US" sz="3600" b="0" i="0" dirty="0">
              <a:solidFill>
                <a:srgbClr val="00B0F0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 userDrawn="1"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344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6816"/>
            <a:ext cx="4267200" cy="497318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737100" y="1376816"/>
            <a:ext cx="4267200" cy="497318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12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510" y="1284720"/>
            <a:ext cx="4343400" cy="60009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4659084" y="1284720"/>
            <a:ext cx="4343400" cy="60009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6"/>
          </p:nvPr>
        </p:nvSpPr>
        <p:spPr>
          <a:xfrm>
            <a:off x="141510" y="1972108"/>
            <a:ext cx="4343400" cy="43778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666704" y="1972108"/>
            <a:ext cx="4343400" cy="43778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57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3A7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178253" y="1379311"/>
            <a:ext cx="8787493" cy="4923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416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dule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chemeClr val="accent2"/>
                </a:solidFill>
              </a:rPr>
              <a:t>Learning Objectives</a:t>
            </a:r>
            <a:endParaRPr lang="en-US" sz="3600" b="0" i="0" dirty="0">
              <a:solidFill>
                <a:schemeClr val="accent2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1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dule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rgbClr val="70AD47"/>
                </a:solidFill>
              </a:rPr>
              <a:t>Learning Objectives</a:t>
            </a:r>
            <a:endParaRPr lang="en-US" sz="3600" b="0" i="0" dirty="0">
              <a:solidFill>
                <a:srgbClr val="70AD47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96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dule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chemeClr val="accent4"/>
                </a:solidFill>
              </a:rPr>
              <a:t>Learning Objectives</a:t>
            </a:r>
            <a:endParaRPr lang="en-US" sz="3600" b="0" i="0" dirty="0">
              <a:solidFill>
                <a:schemeClr val="accent4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80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dule Hea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0" y="446312"/>
            <a:ext cx="9144000" cy="2035629"/>
          </a:xfrm>
          <a:custGeom>
            <a:avLst/>
            <a:gdLst>
              <a:gd name="connsiteX0" fmla="*/ 2507742 w 9144000"/>
              <a:gd name="connsiteY0" fmla="*/ 0 h 2035629"/>
              <a:gd name="connsiteX1" fmla="*/ 9144000 w 9144000"/>
              <a:gd name="connsiteY1" fmla="*/ 0 h 2035629"/>
              <a:gd name="connsiteX2" fmla="*/ 9144000 w 9144000"/>
              <a:gd name="connsiteY2" fmla="*/ 2035629 h 2035629"/>
              <a:gd name="connsiteX3" fmla="*/ 2489274 w 9144000"/>
              <a:gd name="connsiteY3" fmla="*/ 2035629 h 2035629"/>
              <a:gd name="connsiteX4" fmla="*/ 2563966 w 9144000"/>
              <a:gd name="connsiteY4" fmla="*/ 1967744 h 2035629"/>
              <a:gd name="connsiteX5" fmla="*/ 2960916 w 9144000"/>
              <a:gd name="connsiteY5" fmla="*/ 1009422 h 2035629"/>
              <a:gd name="connsiteX6" fmla="*/ 2563966 w 9144000"/>
              <a:gd name="connsiteY6" fmla="*/ 51100 h 2035629"/>
              <a:gd name="connsiteX7" fmla="*/ 0 w 9144000"/>
              <a:gd name="connsiteY7" fmla="*/ 0 h 2035629"/>
              <a:gd name="connsiteX8" fmla="*/ 703546 w 9144000"/>
              <a:gd name="connsiteY8" fmla="*/ 0 h 2035629"/>
              <a:gd name="connsiteX9" fmla="*/ 647322 w 9144000"/>
              <a:gd name="connsiteY9" fmla="*/ 51100 h 2035629"/>
              <a:gd name="connsiteX10" fmla="*/ 250372 w 9144000"/>
              <a:gd name="connsiteY10" fmla="*/ 1009422 h 2035629"/>
              <a:gd name="connsiteX11" fmla="*/ 647322 w 9144000"/>
              <a:gd name="connsiteY11" fmla="*/ 1967744 h 2035629"/>
              <a:gd name="connsiteX12" fmla="*/ 722014 w 9144000"/>
              <a:gd name="connsiteY12" fmla="*/ 2035629 h 2035629"/>
              <a:gd name="connsiteX13" fmla="*/ 0 w 9144000"/>
              <a:gd name="connsiteY13" fmla="*/ 2035629 h 20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2035629">
                <a:moveTo>
                  <a:pt x="2507742" y="0"/>
                </a:moveTo>
                <a:lnTo>
                  <a:pt x="9144000" y="0"/>
                </a:lnTo>
                <a:lnTo>
                  <a:pt x="9144000" y="2035629"/>
                </a:lnTo>
                <a:lnTo>
                  <a:pt x="2489274" y="2035629"/>
                </a:lnTo>
                <a:lnTo>
                  <a:pt x="2563966" y="1967744"/>
                </a:lnTo>
                <a:cubicBezTo>
                  <a:pt x="2809222" y="1722488"/>
                  <a:pt x="2960916" y="1383670"/>
                  <a:pt x="2960916" y="1009422"/>
                </a:cubicBezTo>
                <a:cubicBezTo>
                  <a:pt x="2960916" y="635174"/>
                  <a:pt x="2809222" y="296356"/>
                  <a:pt x="2563966" y="51100"/>
                </a:cubicBezTo>
                <a:close/>
                <a:moveTo>
                  <a:pt x="0" y="0"/>
                </a:moveTo>
                <a:lnTo>
                  <a:pt x="703546" y="0"/>
                </a:lnTo>
                <a:lnTo>
                  <a:pt x="647322" y="51100"/>
                </a:lnTo>
                <a:cubicBezTo>
                  <a:pt x="402066" y="296356"/>
                  <a:pt x="250372" y="635174"/>
                  <a:pt x="250372" y="1009422"/>
                </a:cubicBezTo>
                <a:cubicBezTo>
                  <a:pt x="250372" y="1383670"/>
                  <a:pt x="402066" y="1722488"/>
                  <a:pt x="647322" y="1967744"/>
                </a:cubicBezTo>
                <a:lnTo>
                  <a:pt x="722014" y="2035629"/>
                </a:lnTo>
                <a:lnTo>
                  <a:pt x="0" y="203562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45972" y="446311"/>
            <a:ext cx="5834743" cy="2024393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module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0372" y="570476"/>
            <a:ext cx="271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u="none" dirty="0" smtClean="0">
                <a:solidFill>
                  <a:schemeClr val="tx1"/>
                </a:solidFill>
                <a:latin typeface="+mj-lt"/>
              </a:rPr>
              <a:t>Module</a:t>
            </a:r>
            <a:endParaRPr lang="en-US" sz="2800" b="0" i="1" u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72" y="2659137"/>
            <a:ext cx="5834743" cy="5993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rgbClr val="00B0F0"/>
                </a:solidFill>
              </a:rPr>
              <a:t>Learning Objectives</a:t>
            </a:r>
            <a:endParaRPr lang="en-US" sz="3600" b="0" i="0" dirty="0">
              <a:solidFill>
                <a:srgbClr val="00B0F0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50372" y="3822921"/>
            <a:ext cx="8729663" cy="2512565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 sz="2000" baseline="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Click to edit module learning objective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0372" y="3109283"/>
            <a:ext cx="8729663" cy="4721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32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i="0" dirty="0" smtClean="0">
                <a:solidFill>
                  <a:schemeClr val="tx1"/>
                </a:solidFill>
              </a:rPr>
              <a:t>After</a:t>
            </a:r>
            <a:r>
              <a:rPr lang="en-US" sz="2400" b="0" i="0" baseline="0" dirty="0" smtClean="0">
                <a:solidFill>
                  <a:schemeClr val="tx1"/>
                </a:solidFill>
              </a:rPr>
              <a:t> this module, you should be able to:</a:t>
            </a:r>
            <a:endParaRPr lang="en-US" sz="2400" b="0" i="0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23850" y="3634488"/>
            <a:ext cx="850582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93763"/>
            <a:ext cx="2709863" cy="14922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1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 dirty="0" smtClean="0">
                <a:latin typeface="Palatino Linotype" panose="02040502050505030304" pitchFamily="18" charset="0"/>
              </a:rPr>
              <a:t>##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87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6816"/>
            <a:ext cx="4267200" cy="497318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737100" y="1376816"/>
            <a:ext cx="4267200" cy="497318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4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510" y="1284720"/>
            <a:ext cx="4343400" cy="60009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4659084" y="1284720"/>
            <a:ext cx="4343400" cy="60009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6"/>
          </p:nvPr>
        </p:nvSpPr>
        <p:spPr>
          <a:xfrm>
            <a:off x="141510" y="1972108"/>
            <a:ext cx="4343400" cy="43778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4666704" y="1972108"/>
            <a:ext cx="4343400" cy="43778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680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914400" cy="365125"/>
          </a:xfrm>
        </p:spPr>
        <p:txBody>
          <a:bodyPr/>
          <a:lstStyle/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92875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4"/>
            <a:ext cx="914400" cy="365125"/>
          </a:xfrm>
        </p:spPr>
        <p:txBody>
          <a:bodyPr/>
          <a:lstStyle/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58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7429"/>
          </a:xfrm>
          <a:prstGeom prst="rect">
            <a:avLst/>
          </a:prstGeom>
          <a:solidFill>
            <a:srgbClr val="0073A7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253" y="1379311"/>
            <a:ext cx="8787493" cy="4923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3803"/>
            <a:ext cx="9144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E3647-3C0A-4521-9D34-2F514674BD81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83803"/>
            <a:ext cx="7315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83803"/>
            <a:ext cx="9144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6C52-D8F7-4B13-B081-C5CD9D129A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9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62" r:id="rId13"/>
    <p:sldLayoutId id="2147483663" r:id="rId14"/>
    <p:sldLayoutId id="2147483669" r:id="rId15"/>
    <p:sldLayoutId id="2147483671" r:id="rId16"/>
    <p:sldLayoutId id="2147483664" r:id="rId17"/>
    <p:sldLayoutId id="2147483665" r:id="rId1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4400" b="0" i="1" kern="1200" dirty="0">
          <a:solidFill>
            <a:schemeClr val="bg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75000"/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SzPct val="75000"/>
        <a:buFont typeface="Calibri Light" panose="020F0302020204030204" pitchFamily="34" charset="0"/>
        <a:buChar char="‒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alibri Light" panose="020F0302020204030204" pitchFamily="34" charset="0"/>
        <a:buChar char="»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ia.org/research-resources/solar-industry-dat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95575"/>
            <a:ext cx="9144000" cy="2885867"/>
          </a:xfrm>
          <a:solidFill>
            <a:srgbClr val="64A03C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Achieving Energy Sustainability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2743545" y="1501810"/>
            <a:ext cx="3656909" cy="987529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Chapter 13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7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Renewable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5546" y="1803331"/>
            <a:ext cx="7532908" cy="3317358"/>
            <a:chOff x="951874" y="1371600"/>
            <a:chExt cx="7532908" cy="33173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2655" r="691" b="27393"/>
            <a:stretch/>
          </p:blipFill>
          <p:spPr>
            <a:xfrm>
              <a:off x="951874" y="1371600"/>
              <a:ext cx="7532908" cy="331735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91680" r="90733" b="5295"/>
            <a:stretch/>
          </p:blipFill>
          <p:spPr>
            <a:xfrm>
              <a:off x="951874" y="4500875"/>
              <a:ext cx="921249" cy="188083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7069" y="1280111"/>
            <a:ext cx="3379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Global Energy Use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565" y="5465136"/>
            <a:ext cx="2983304" cy="13128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74034" y="5120689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U.S. Energy Use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Renewable Energy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2291" y="1713197"/>
            <a:ext cx="7770786" cy="3402419"/>
            <a:chOff x="1253056" y="1347088"/>
            <a:chExt cx="6756942" cy="27538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795" t="3051" r="2572" b="27513"/>
            <a:stretch/>
          </p:blipFill>
          <p:spPr>
            <a:xfrm>
              <a:off x="1364649" y="1347088"/>
              <a:ext cx="6645349" cy="275383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90319" r="90855" b="5993"/>
            <a:stretch/>
          </p:blipFill>
          <p:spPr>
            <a:xfrm>
              <a:off x="1253056" y="3848986"/>
              <a:ext cx="952657" cy="21265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7069" y="1280111"/>
            <a:ext cx="2959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U.S. Energy Use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861" y="5631384"/>
            <a:ext cx="2459849" cy="10826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74034" y="5120689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Global Energy Use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 txBox="1">
            <a:spLocks/>
          </p:cNvSpPr>
          <p:nvPr/>
        </p:nvSpPr>
        <p:spPr>
          <a:xfrm>
            <a:off x="311382" y="2945331"/>
            <a:ext cx="8637698" cy="25802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this module, you should be able to: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describe the various forms of biomass.</a:t>
            </a:r>
          </a:p>
          <a:p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explain how energy is harnessed from water.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69218"/>
            <a:ext cx="9144000" cy="2429895"/>
          </a:xfrm>
          <a:prstGeom prst="rect">
            <a:avLst/>
          </a:prstGeom>
          <a:solidFill>
            <a:srgbClr val="64A03C"/>
          </a:solidFill>
          <a:ln w="38100"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255" y="0"/>
            <a:ext cx="2945330" cy="2945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</a:p>
          <a:p>
            <a:pPr algn="ctr"/>
            <a:r>
              <a:rPr lang="en-US" sz="8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en-US" sz="8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1382" y="3859731"/>
            <a:ext cx="8258478" cy="9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173585" y="1257301"/>
            <a:ext cx="5834743" cy="6223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Biomass and Water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7" descr="Biomass-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1071" r="6976" b="1318"/>
          <a:stretch>
            <a:fillRect/>
          </a:stretch>
        </p:blipFill>
        <p:spPr bwMode="auto">
          <a:xfrm>
            <a:off x="5562600" y="1905000"/>
            <a:ext cx="358775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13" descr="biomass%20resources%20avaliable%20in%20the%20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2288"/>
            <a:ext cx="5665788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Biomass</a:t>
            </a:r>
          </a:p>
        </p:txBody>
      </p:sp>
    </p:spTree>
    <p:extLst>
      <p:ext uri="{BB962C8B-B14F-4D97-AF65-F5344CB8AC3E}">
        <p14:creationId xmlns:p14="http://schemas.microsoft.com/office/powerpoint/2010/main" val="20817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302176"/>
            <a:ext cx="8763000" cy="90762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Plant materials and animal wastes can be burned to provide heat/electricity or converted into biofuels.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86809" y="2209799"/>
            <a:ext cx="7573925" cy="4318591"/>
            <a:chOff x="990600" y="2209800"/>
            <a:chExt cx="7370134" cy="4114800"/>
          </a:xfrm>
        </p:grpSpPr>
        <p:pic>
          <p:nvPicPr>
            <p:cNvPr id="91142" name="Picture1" descr="17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" t="68504" b="2135"/>
            <a:stretch>
              <a:fillRect/>
            </a:stretch>
          </p:blipFill>
          <p:spPr bwMode="auto">
            <a:xfrm>
              <a:off x="4877759" y="4267200"/>
              <a:ext cx="3482975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3" name="Picture1" descr="17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79" b="66290"/>
            <a:stretch>
              <a:fillRect/>
            </a:stretch>
          </p:blipFill>
          <p:spPr bwMode="auto">
            <a:xfrm>
              <a:off x="2286000" y="2209800"/>
              <a:ext cx="30480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4" name="Picture1" descr="17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62" t="46758" b="34756"/>
            <a:stretch>
              <a:fillRect/>
            </a:stretch>
          </p:blipFill>
          <p:spPr bwMode="auto">
            <a:xfrm>
              <a:off x="6150934" y="2971800"/>
              <a:ext cx="22098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5" name="Picture1" descr="17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33" r="65099" b="34756"/>
            <a:stretch>
              <a:fillRect/>
            </a:stretch>
          </p:blipFill>
          <p:spPr bwMode="auto">
            <a:xfrm>
              <a:off x="990600" y="2667000"/>
              <a:ext cx="12954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6" name="Picture1" descr="17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" t="68504" r="44568" b="22797"/>
            <a:stretch>
              <a:fillRect/>
            </a:stretch>
          </p:blipFill>
          <p:spPr bwMode="auto">
            <a:xfrm flipH="1">
              <a:off x="6019800" y="2362200"/>
              <a:ext cx="18288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7" name="Picture1" descr="17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55" t="68504" r="42516" b="22797"/>
            <a:stretch>
              <a:fillRect/>
            </a:stretch>
          </p:blipFill>
          <p:spPr bwMode="auto">
            <a:xfrm flipH="1">
              <a:off x="5257800" y="2362200"/>
              <a:ext cx="7620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1140" name="Picture 5" descr="Biomas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73" y="4802446"/>
            <a:ext cx="3048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Biomass</a:t>
            </a:r>
          </a:p>
        </p:txBody>
      </p:sp>
    </p:spTree>
    <p:extLst>
      <p:ext uri="{BB962C8B-B14F-4D97-AF65-F5344CB8AC3E}">
        <p14:creationId xmlns:p14="http://schemas.microsoft.com/office/powerpoint/2010/main" val="31115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Modern Carbon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Fossil Carbon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8253" y="1379311"/>
            <a:ext cx="8965747" cy="2512205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carbon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biomass that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was recently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the atmosphere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27063"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“recycled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”; no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“new” CO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added to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Fossil carbon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fossil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fuels that has been out of the carbon cycle for a long period of time.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Another name for this is </a:t>
            </a:r>
            <a:r>
              <a:rPr lang="en-US" sz="2400" i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sequestered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561" y="3989427"/>
            <a:ext cx="3121423" cy="2706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18" y="4611274"/>
            <a:ext cx="2133785" cy="1463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342" y="4170843"/>
            <a:ext cx="21526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 descr="bioenergy_cycle_89616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" b="4729"/>
          <a:stretch>
            <a:fillRect/>
          </a:stretch>
        </p:blipFill>
        <p:spPr bwMode="auto">
          <a:xfrm>
            <a:off x="2013081" y="2133167"/>
            <a:ext cx="5270237" cy="456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4"/>
          <p:cNvSpPr txBox="1">
            <a:spLocks noChangeArrowheads="1"/>
          </p:cNvSpPr>
          <p:nvPr/>
        </p:nvSpPr>
        <p:spPr bwMode="auto">
          <a:xfrm>
            <a:off x="152400" y="5638800"/>
            <a:ext cx="899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1F881A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265237"/>
            <a:ext cx="861591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neutral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activity that does not change atmospheric CO</a:t>
            </a:r>
            <a:r>
              <a:rPr lang="en-US" sz="28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concentrations.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197429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Modern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Fossil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3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333" y="4694435"/>
            <a:ext cx="2094613" cy="205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Solid Biomass: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Wood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Charcoal, and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Manure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87" y="1315513"/>
            <a:ext cx="8497915" cy="336281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Wood, charcoal and manure are used to heat homes throughout the world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the developing world, people often cannot afford fossil fuels or do not have access to them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4675" lvl="1"/>
            <a:r>
              <a:rPr lang="en-US" altLang="en-US" sz="26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Fuelwood crisis</a:t>
            </a:r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As the population increases, fuelwood is being harvested at unsustainable rates in developing countries.</a:t>
            </a:r>
          </a:p>
          <a:p>
            <a:pPr marL="574675"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Biomass is 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used for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cooking, heat, and boiling water</a:t>
            </a:r>
            <a:endParaRPr lang="en-US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39" y="4694436"/>
            <a:ext cx="3212607" cy="20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3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Solid Biomass:</a:t>
            </a:r>
            <a:b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Advantages and Disadvantages</a:t>
            </a:r>
          </a:p>
        </p:txBody>
      </p:sp>
      <p:pic>
        <p:nvPicPr>
          <p:cNvPr id="96259" name="Picture1" descr="16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2856"/>
          <a:stretch/>
        </p:blipFill>
        <p:spPr bwMode="auto">
          <a:xfrm>
            <a:off x="186070" y="1297171"/>
            <a:ext cx="4470990" cy="543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6" descr="http://www.edinformatics.com/math_science/alternative_energy/biomass/BIOMASSTYPES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02" y="2057399"/>
            <a:ext cx="3079898" cy="387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81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Biofuels: Ethanol and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Biodiesel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87" y="1336779"/>
            <a:ext cx="8787493" cy="2531233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Biofuel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Liquid fuel created from processed or refined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biomass that can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 used as a substitute for  gasoline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and/or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chemeClr val="tx1"/>
              </a:buClr>
            </a:pPr>
            <a:endParaRPr lang="en-US" altLang="en-US" sz="1600" b="1" dirty="0" smtClean="0">
              <a:solidFill>
                <a:srgbClr val="64A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Biodiesel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from vegetable oil from a variety of different plants or even from animal fats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3" y="3910544"/>
            <a:ext cx="4956478" cy="2883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226" y="4007362"/>
            <a:ext cx="3248232" cy="139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256" y="5539563"/>
            <a:ext cx="1682810" cy="125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5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 txBox="1">
            <a:spLocks/>
          </p:cNvSpPr>
          <p:nvPr/>
        </p:nvSpPr>
        <p:spPr>
          <a:xfrm>
            <a:off x="311382" y="2945331"/>
            <a:ext cx="8637698" cy="2580228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sz="67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sz="5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this module, you should be able to: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51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600" i="1" dirty="0">
                <a:latin typeface="Arial" panose="020B0604020202020204" pitchFamily="34" charset="0"/>
                <a:cs typeface="Arial" panose="020B0604020202020204" pitchFamily="34" charset="0"/>
              </a:rPr>
              <a:t>describe strategies to conserve energy and increase energy efficiency.</a:t>
            </a:r>
          </a:p>
          <a:p>
            <a:r>
              <a:rPr lang="en-US" sz="4600" i="1" dirty="0">
                <a:latin typeface="Arial" panose="020B0604020202020204" pitchFamily="34" charset="0"/>
                <a:cs typeface="Arial" panose="020B0604020202020204" pitchFamily="34" charset="0"/>
              </a:rPr>
              <a:t>explain differences among the various renewable energy resources</a:t>
            </a:r>
            <a:r>
              <a:rPr lang="en-US" sz="4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69218"/>
            <a:ext cx="9144000" cy="2429895"/>
          </a:xfrm>
          <a:prstGeom prst="rect">
            <a:avLst/>
          </a:prstGeom>
          <a:solidFill>
            <a:srgbClr val="64A03C"/>
          </a:solidFill>
          <a:ln w="38100"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255" y="0"/>
            <a:ext cx="2945330" cy="2945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</a:p>
          <a:p>
            <a:pPr algn="ctr"/>
            <a:r>
              <a:rPr lang="en-US" sz="8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en-US" sz="8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1382" y="3859731"/>
            <a:ext cx="8258478" cy="9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173585" y="913024"/>
            <a:ext cx="5834743" cy="11570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Conservation, Efficiency, and Renewable Energy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002" y="1371600"/>
            <a:ext cx="8732874" cy="2541181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Ethanol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involves fermenting the sugars in certain crops such as sugarcane, corn, and </a:t>
            </a:r>
            <a:r>
              <a:rPr lang="en-US" alt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switchgrass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and agricultural, forestry and municipal wastes.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ethyl alcohol is then added to gasoline.</a:t>
            </a:r>
          </a:p>
          <a:p>
            <a:pPr lvl="1" eaLnBrk="1" hangingPunct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Regular ethanol = 15% ethanol &amp; 85% gasoline</a:t>
            </a:r>
          </a:p>
          <a:p>
            <a:pPr lvl="1" eaLnBrk="1" hangingPunct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E-85 = 85% ethanol &amp; 15% gasoline</a:t>
            </a:r>
          </a:p>
        </p:txBody>
      </p:sp>
      <p:pic>
        <p:nvPicPr>
          <p:cNvPr id="102404" name="Picture 7" descr="ethano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b="6032"/>
          <a:stretch>
            <a:fillRect/>
          </a:stretch>
        </p:blipFill>
        <p:spPr bwMode="auto">
          <a:xfrm>
            <a:off x="6420295" y="4572000"/>
            <a:ext cx="24384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5" descr="co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6" r="32935"/>
          <a:stretch>
            <a:fillRect/>
          </a:stretch>
        </p:blipFill>
        <p:spPr bwMode="auto">
          <a:xfrm>
            <a:off x="324293" y="4101305"/>
            <a:ext cx="2599660" cy="249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745" y="4101304"/>
            <a:ext cx="2884240" cy="249483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Biofuels: Ethanol and Biodiesel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902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9" descr="EthanolIsItViable_clip_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" r="11111" b="11420"/>
          <a:stretch>
            <a:fillRect/>
          </a:stretch>
        </p:blipFill>
        <p:spPr bwMode="auto">
          <a:xfrm>
            <a:off x="3101975" y="3048000"/>
            <a:ext cx="59658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915400" cy="990600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1"/>
              </a:buClr>
              <a:defRPr/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Cellulosic ethanol</a:t>
            </a: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 smtClean="0">
                <a:solidFill>
                  <a:srgbClr val="1F88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alternative to corn ethanol</a:t>
            </a:r>
          </a:p>
          <a:p>
            <a:pPr marL="627063" lvl="1" eaLnBrk="1" hangingPunct="1">
              <a:buFont typeface="Arial" panose="020B0604020202020204" pitchFamily="34" charset="0"/>
              <a:buChar char="̶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Sources: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switchgrass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, crop residues, municipal wastes</a:t>
            </a:r>
          </a:p>
        </p:txBody>
      </p:sp>
      <p:pic>
        <p:nvPicPr>
          <p:cNvPr id="104453" name="Picture 13" descr="Copy-of-Harvest-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11" descr="switchgr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24955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038"/>
          </a:xfrm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Biofuels: Ethanol and Biodiesel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9488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Ethanol:</a:t>
            </a:r>
            <a:b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Advantages and Disadvantages</a:t>
            </a:r>
            <a:endParaRPr lang="en-US" altLang="en-US" sz="4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548" name="Picture1" descr="16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2" b="2856"/>
          <a:stretch/>
        </p:blipFill>
        <p:spPr bwMode="auto">
          <a:xfrm>
            <a:off x="148857" y="1477926"/>
            <a:ext cx="5752213" cy="507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28660" y="1447800"/>
            <a:ext cx="3039140" cy="5103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Competition with the food industry over the use of corn</a:t>
            </a:r>
          </a:p>
          <a:p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Full accounting must include the fossil fuels used in agriculture</a:t>
            </a:r>
          </a:p>
          <a:p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Growing corn also has environmental impacts beyond fossil fuel use. </a:t>
            </a:r>
          </a:p>
        </p:txBody>
      </p:sp>
    </p:spTree>
    <p:extLst>
      <p:ext uri="{BB962C8B-B14F-4D97-AF65-F5344CB8AC3E}">
        <p14:creationId xmlns:p14="http://schemas.microsoft.com/office/powerpoint/2010/main" val="29006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http://www.robertpeterson.org/AfricaPhotos/May282002/d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87863"/>
            <a:ext cx="297180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8" descr="http://www.samper.pl/wystawa_gea/obrazki/expopig-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358899"/>
            <a:ext cx="4127500" cy="522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Hydroelectricity</a:t>
            </a: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0" y="1358899"/>
            <a:ext cx="39878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kinetic energy of water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generate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0"/>
            <a:ext cx="8787493" cy="535109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Hydroelectricity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Electricity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generated by the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kinetic energy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moving water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World’s leading renewable energy source used to produce electricity</a:t>
            </a:r>
          </a:p>
          <a:p>
            <a:pPr lvl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16% of the world’s electricity</a:t>
            </a:r>
          </a:p>
          <a:p>
            <a:pPr lvl="1"/>
            <a:r>
              <a:rPr lang="en-US" altLang="en-US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99% in Norway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only 7% in the U.S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 (Western U.S.)</a:t>
            </a:r>
          </a:p>
          <a:p>
            <a:pPr marL="457200" lvl="1" indent="0">
              <a:buNone/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impoundment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storage of water in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reservoir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behind a dam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Build a high dam across a large river</a:t>
            </a:r>
          </a:p>
          <a:p>
            <a:pPr lvl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Water builds up into a reservoir</a:t>
            </a:r>
          </a:p>
          <a:p>
            <a:pPr lvl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Let water flow through large pipes and turn turbines to produce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endParaRPr lang="en-US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22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Hydroelectricity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43459" y="1350334"/>
            <a:ext cx="6457082" cy="5358809"/>
            <a:chOff x="539141" y="1392865"/>
            <a:chExt cx="4925994" cy="45401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3771" r="2256" b="8646"/>
            <a:stretch/>
          </p:blipFill>
          <p:spPr>
            <a:xfrm>
              <a:off x="539141" y="1392865"/>
              <a:ext cx="4925994" cy="454010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92606" r="86433" b="4811"/>
            <a:stretch/>
          </p:blipFill>
          <p:spPr>
            <a:xfrm>
              <a:off x="968271" y="4996199"/>
              <a:ext cx="998752" cy="192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kinetic energy of water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generate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339" y="1396721"/>
            <a:ext cx="5146159" cy="241651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Run-of-the-river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small-scale electricity generation in which water is retained behind a low dam or no dam.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 not store water in reservoirs…no flooding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97841" y="4487822"/>
            <a:ext cx="5146159" cy="2022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Tidal energy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harnessing the periodic rise and fall of ocean levels along coastlines.</a:t>
            </a:r>
          </a:p>
          <a:p>
            <a:pPr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Few suitable sites</a:t>
            </a:r>
          </a:p>
          <a:p>
            <a:pPr lvl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High costs</a:t>
            </a:r>
            <a:endParaRPr lang="en-US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39" y="4288776"/>
            <a:ext cx="3780929" cy="2420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114" y="1397802"/>
            <a:ext cx="31337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Hydroelectricity: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Advantages and Disadvantages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707" y="1360240"/>
            <a:ext cx="5468586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5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 txBox="1">
            <a:spLocks/>
          </p:cNvSpPr>
          <p:nvPr/>
        </p:nvSpPr>
        <p:spPr>
          <a:xfrm>
            <a:off x="311382" y="2932630"/>
            <a:ext cx="8637698" cy="33538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this module, you should be able to: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list the different forms of solar energy and their application.</a:t>
            </a:r>
          </a:p>
          <a:p>
            <a:pPr>
              <a:lnSpc>
                <a:spcPct val="80000"/>
              </a:lnSpc>
            </a:pP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describe how wind energy is harnessed and its contemporary uses.</a:t>
            </a:r>
          </a:p>
          <a:p>
            <a:pPr>
              <a:lnSpc>
                <a:spcPct val="80000"/>
              </a:lnSpc>
            </a:pP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discuss the methods of harnessing the internal energy from Earth.</a:t>
            </a:r>
          </a:p>
          <a:p>
            <a:pPr>
              <a:lnSpc>
                <a:spcPct val="80000"/>
              </a:lnSpc>
            </a:pP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explain the advantages and disadvantages of energy from hydrogen.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69218"/>
            <a:ext cx="9144000" cy="2429895"/>
          </a:xfrm>
          <a:prstGeom prst="rect">
            <a:avLst/>
          </a:prstGeom>
          <a:solidFill>
            <a:srgbClr val="64A03C"/>
          </a:solidFill>
          <a:ln w="38100"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255" y="0"/>
            <a:ext cx="2945330" cy="2945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</a:p>
          <a:p>
            <a:pPr algn="ctr"/>
            <a:r>
              <a:rPr lang="en-US" sz="8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en-US" sz="8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1382" y="3859731"/>
            <a:ext cx="8258478" cy="9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173585" y="925724"/>
            <a:ext cx="5970415" cy="11570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Solar, Wind, Geothermal, and Hydrogen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81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768" y="3582748"/>
            <a:ext cx="4038600" cy="3243353"/>
          </a:xfrm>
          <a:prstGeom prst="rect">
            <a:avLst/>
          </a:prstGeom>
        </p:spPr>
      </p:pic>
      <p:pic>
        <p:nvPicPr>
          <p:cNvPr id="43010" name="Picture 6" descr="http://www.1homeimprovementservices.com/solar-power/solar-p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0" b="10870"/>
          <a:stretch>
            <a:fillRect/>
          </a:stretch>
        </p:blipFill>
        <p:spPr bwMode="auto">
          <a:xfrm>
            <a:off x="141288" y="4572000"/>
            <a:ext cx="48879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0" descr="http://i.treehugger.com/files/th_images/osakasol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" b="27274"/>
          <a:stretch>
            <a:fillRect/>
          </a:stretch>
        </p:blipFill>
        <p:spPr bwMode="auto">
          <a:xfrm>
            <a:off x="212725" y="1447800"/>
            <a:ext cx="47402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2" descr="http://4.bp.blogspot.com/_jROmE7qzN9g/TBoUk-NoGzI/AAAAAAAAGu0/ug5gae5Ureo/s1600/solar_pow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14450"/>
            <a:ext cx="35814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Solar Power</a:t>
            </a:r>
          </a:p>
        </p:txBody>
      </p:sp>
    </p:spTree>
    <p:extLst>
      <p:ext uri="{BB962C8B-B14F-4D97-AF65-F5344CB8AC3E}">
        <p14:creationId xmlns:p14="http://schemas.microsoft.com/office/powerpoint/2010/main" val="267552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6" y="285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 can use less energy through conservation and increased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748" y="1449390"/>
            <a:ext cx="8378031" cy="372866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Energy conservation and energy efficiency are the least expensive and most environmentally sound options for maximizing our energy resources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chemeClr val="tx1"/>
              </a:buClr>
            </a:pPr>
            <a:r>
              <a:rPr lang="en-US" alt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conservation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 decrease in energy use as a result of a decrease in the amount of wasted energy – “</a:t>
            </a:r>
            <a:r>
              <a:rPr lang="en-US" altLang="en-US" sz="2600" i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less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>
              <a:buClr>
                <a:schemeClr val="tx1"/>
              </a:buClr>
            </a:pPr>
            <a:r>
              <a:rPr lang="en-US" alt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efficiency 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measure of work we can get out of a unit of energy we use – “</a:t>
            </a:r>
            <a:r>
              <a:rPr lang="en-US" altLang="en-US" sz="2600" i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it better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275" y="5297652"/>
            <a:ext cx="2180654" cy="1432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37" y="4867430"/>
            <a:ext cx="2583776" cy="186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Solar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84" y="4093539"/>
            <a:ext cx="8989616" cy="2542657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SzPct val="90000"/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</a:t>
            </a: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Energy captured from sunlight with advanced technologies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33363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that employ active solar energy include: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Solar water heating systems 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Photovoltaic systems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oncentrating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solar thermal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(CST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84" y="1491308"/>
            <a:ext cx="6193253" cy="19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Solar Heating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Harnessing the sun without the use of pumps or advanced technology.</a:t>
            </a:r>
          </a:p>
          <a:p>
            <a:pPr marL="685800" lvl="1" indent="-228600">
              <a:buClr>
                <a:srgbClr val="000000"/>
              </a:buClr>
              <a:buSzPct val="90000"/>
              <a:buFont typeface="Calibri Light" panose="020F0302020204030204" pitchFamily="34" charset="0"/>
              <a:buChar char="‒"/>
            </a:pPr>
            <a:r>
              <a:rPr lang="en-US" sz="24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</a:t>
            </a:r>
            <a:r>
              <a:rPr lang="en-US" sz="24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cookers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solution to the fuelwood crisis??</a:t>
            </a:r>
            <a:endParaRPr lang="en-US" sz="2400" b="1" dirty="0">
              <a:solidFill>
                <a:srgbClr val="64A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637" y="1571570"/>
            <a:ext cx="2690037" cy="232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6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We Can Heat Buildings and Water </a:t>
            </a:r>
            <a:b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with Solar Energy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399"/>
            <a:ext cx="8534400" cy="2011326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1"/>
              </a:buClr>
              <a:buSzPct val="90000"/>
            </a:pPr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water heating </a:t>
            </a:r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</a:p>
          <a:p>
            <a:pPr lvl="1" eaLnBrk="1" hangingPunct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Pumping a liquid such as water or an oil through rooftop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collectors. This liquid then can be used to heat the house (i.e. radiators)</a:t>
            </a:r>
            <a:endParaRPr lang="en-US" altLang="en-US" sz="2600" b="1" dirty="0" smtClean="0">
              <a:solidFill>
                <a:srgbClr val="1F88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Can also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hot water</a:t>
            </a:r>
          </a:p>
        </p:txBody>
      </p:sp>
      <p:pic>
        <p:nvPicPr>
          <p:cNvPr id="46085" name="Picture 9" descr="Hills Solar Esteem evacuated tube coll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85" y="3511600"/>
            <a:ext cx="4286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349" y="2580327"/>
            <a:ext cx="3514792" cy="41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9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AutoShape 4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52400" y="5112495"/>
            <a:ext cx="8915400" cy="171361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Photovoltaic (PV) cells (solar cells)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Convert solar energy to electric energy </a:t>
            </a:r>
          </a:p>
          <a:p>
            <a:pPr lvl="1" eaLnBrk="1" hangingPunct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Can be made in all shapes and sizes and can be included in the building design and construction.</a:t>
            </a: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We Can Use Solar Cells to </a:t>
            </a: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Produce </a:t>
            </a: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5935"/>
          <a:stretch/>
        </p:blipFill>
        <p:spPr>
          <a:xfrm>
            <a:off x="5881108" y="1284464"/>
            <a:ext cx="3186692" cy="19690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2401" y="1209986"/>
            <a:ext cx="5419060" cy="3760477"/>
            <a:chOff x="152401" y="1209986"/>
            <a:chExt cx="5419060" cy="3760477"/>
          </a:xfrm>
        </p:grpSpPr>
        <p:pic>
          <p:nvPicPr>
            <p:cNvPr id="54274" name="Picture1" descr="171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714" b="2953"/>
            <a:stretch/>
          </p:blipFill>
          <p:spPr bwMode="auto">
            <a:xfrm>
              <a:off x="152401" y="1219200"/>
              <a:ext cx="5408428" cy="375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178056" y="1209986"/>
              <a:ext cx="393405" cy="2426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50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1" descr="1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3"/>
          <a:stretch>
            <a:fillRect/>
          </a:stretch>
        </p:blipFill>
        <p:spPr bwMode="auto">
          <a:xfrm>
            <a:off x="298450" y="2110563"/>
            <a:ext cx="42735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0" y="1371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Solar cells can be used in rural villages with ample sunlight who are not connected to an electrical grid.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Mostly for pumping water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73" y="4267199"/>
            <a:ext cx="3628361" cy="241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 Can Use Solar Cells to 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Produce Electricity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5272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365051" y="5628670"/>
            <a:ext cx="8229600" cy="1066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Large arrays of solar collectors in sunny deserts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Costs are high and energy yield is low.</a:t>
            </a:r>
          </a:p>
        </p:txBody>
      </p:sp>
      <p:pic>
        <p:nvPicPr>
          <p:cNvPr id="50179" name="Picture1" descr="16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4"/>
          <a:stretch>
            <a:fillRect/>
          </a:stretch>
        </p:blipFill>
        <p:spPr bwMode="auto">
          <a:xfrm>
            <a:off x="4479851" y="2074235"/>
            <a:ext cx="44196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We Can Use Sunlight to Produce High-Temperature Heat and Electricity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11642" y="1319855"/>
            <a:ext cx="8181753" cy="59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Concentrating Solar </a:t>
            </a:r>
            <a:r>
              <a:rPr lang="en-US" sz="2800" b="1" kern="0" dirty="0">
                <a:solidFill>
                  <a:srgbClr val="64A03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hermal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(CST) systems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64A03C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917050"/>
            <a:ext cx="4343400" cy="258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4675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Sunlight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is directed towards a central tower where and oil absorbs the heat and is used to create high temperature steam to turn a turbine.</a:t>
            </a:r>
          </a:p>
        </p:txBody>
      </p:sp>
    </p:spTree>
    <p:extLst>
      <p:ext uri="{BB962C8B-B14F-4D97-AF65-F5344CB8AC3E}">
        <p14:creationId xmlns:p14="http://schemas.microsoft.com/office/powerpoint/2010/main" val="11463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We Can Use Solar Cells to </a:t>
            </a:r>
            <a:b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Produce Electricity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6200" y="1325530"/>
            <a:ext cx="899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2905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Solar cells currently supply less than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2%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of the world’s electricity, but has the largest POTENTIAL for supplying electrical power to the world.</a:t>
            </a:r>
          </a:p>
        </p:txBody>
      </p:sp>
      <p:sp>
        <p:nvSpPr>
          <p:cNvPr id="58372" name="Rectangle 1"/>
          <p:cNvSpPr>
            <a:spLocks noChangeArrowheads="1"/>
          </p:cNvSpPr>
          <p:nvPr/>
        </p:nvSpPr>
        <p:spPr bwMode="auto">
          <a:xfrm>
            <a:off x="348640" y="6381471"/>
            <a:ext cx="487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F881A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hlinkClick r:id="rId3"/>
              </a:rPr>
              <a:t>http://www.seia.org/research-resources/solar-industry-data</a:t>
            </a:r>
            <a:endParaRPr kumimoji="0" lang="en-US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5837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15714" r="7295" b="25238"/>
          <a:stretch>
            <a:fillRect/>
          </a:stretch>
        </p:blipFill>
        <p:spPr bwMode="auto">
          <a:xfrm>
            <a:off x="5606901" y="2434856"/>
            <a:ext cx="3431075" cy="17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424" t="14502" r="5650" b="11199"/>
          <a:stretch/>
        </p:blipFill>
        <p:spPr>
          <a:xfrm>
            <a:off x="56148" y="2812251"/>
            <a:ext cx="5461785" cy="3179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221" t="7077" r="4414" b="9653"/>
          <a:stretch/>
        </p:blipFill>
        <p:spPr>
          <a:xfrm>
            <a:off x="5635577" y="4568309"/>
            <a:ext cx="3432223" cy="21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06" y="3242927"/>
            <a:ext cx="3673569" cy="191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Photovoltaic Cells:</a:t>
            </a:r>
            <a:br>
              <a:rPr lang="en-US" altLang="en-US" sz="4000" b="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Advantages and Disadvantages</a:t>
            </a:r>
          </a:p>
        </p:txBody>
      </p:sp>
      <p:pic>
        <p:nvPicPr>
          <p:cNvPr id="60419" name="Picture1" descr="16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1" b="2816"/>
          <a:stretch/>
        </p:blipFill>
        <p:spPr bwMode="auto">
          <a:xfrm>
            <a:off x="129363" y="1392865"/>
            <a:ext cx="5398867" cy="525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624623" y="1252538"/>
            <a:ext cx="3535252" cy="20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2825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PV cells costs were high but are quickly falling as a result of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mass production and new designs.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624623" y="5107541"/>
            <a:ext cx="3418440" cy="166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2825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PV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cells are not a fuel, they are a </a:t>
            </a:r>
            <a:r>
              <a:rPr kumimoji="0" lang="en-US" sz="26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technology</a:t>
            </a:r>
            <a:r>
              <a:rPr kumimoji="0" lang="en-US" sz="2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so they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will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improve.</a:t>
            </a:r>
          </a:p>
        </p:txBody>
      </p:sp>
    </p:spTree>
    <p:extLst>
      <p:ext uri="{BB962C8B-B14F-4D97-AF65-F5344CB8AC3E}">
        <p14:creationId xmlns:p14="http://schemas.microsoft.com/office/powerpoint/2010/main" val="193468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wind-turb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29718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7" descr="Repower-5M-wind-turbine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219200"/>
            <a:ext cx="2636838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9" descr="windOrig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/>
          <a:stretch>
            <a:fillRect/>
          </a:stretch>
        </p:blipFill>
        <p:spPr bwMode="auto">
          <a:xfrm>
            <a:off x="4724400" y="3276600"/>
            <a:ext cx="4419600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Wind</a:t>
            </a:r>
            <a:endParaRPr kumimoji="0" lang="en-US" sz="32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475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t="15396" b="24284"/>
          <a:stretch>
            <a:fillRect/>
          </a:stretch>
        </p:blipFill>
        <p:spPr bwMode="auto">
          <a:xfrm>
            <a:off x="174625" y="4191000"/>
            <a:ext cx="4451350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6" r="32944" b="10001"/>
          <a:stretch>
            <a:fillRect/>
          </a:stretch>
        </p:blipFill>
        <p:spPr bwMode="auto">
          <a:xfrm>
            <a:off x="152400" y="1254125"/>
            <a:ext cx="304800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5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Wind energy is the most rapidly growing source of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79310"/>
            <a:ext cx="8787493" cy="5478689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depleatable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energy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generated from the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kinetic energy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moving air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Indirectly, powered by the sun (creates winds)</a:t>
            </a:r>
          </a:p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Wind power is capable of becoming a major contributor to America's electricity supply.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Together with solar, wind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energy is the fastest growing major source of electricity in the world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en-US" altLang="en-US" sz="2800" dirty="0">
                <a:solidFill>
                  <a:srgbClr val="000000"/>
                </a:solidFill>
                <a:latin typeface="Microsoft Sans Serif"/>
                <a:cs typeface="Arial" panose="020B0604020202020204" pitchFamily="34" charset="0"/>
              </a:rPr>
              <a:t>Much of the world’s potential for wind power remains untapped.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en-US" altLang="en-US" sz="2800" dirty="0">
                <a:solidFill>
                  <a:srgbClr val="000000"/>
                </a:solidFill>
                <a:latin typeface="Microsoft Sans Serif"/>
                <a:cs typeface="Arial" panose="020B0604020202020204" pitchFamily="34" charset="0"/>
              </a:rPr>
              <a:t>Capturing only 20% of the wind energy at the world’s best energy sites could meet all the world’s energy demands.</a:t>
            </a:r>
          </a:p>
          <a:p>
            <a:pPr marL="857250" lvl="1" indent="-279400" fontAlgn="base">
              <a:spcAft>
                <a:spcPct val="0"/>
              </a:spcAft>
              <a:buClr>
                <a:srgbClr val="000000"/>
              </a:buClr>
              <a:buSzPct val="90000"/>
              <a:buFont typeface="Arial" panose="020B0604020202020204" pitchFamily="34" charset="0"/>
              <a:buChar char="̶"/>
              <a:defRPr/>
            </a:pPr>
            <a:r>
              <a:rPr lang="en-US" altLang="en-US" sz="1800" i="1" dirty="0">
                <a:solidFill>
                  <a:srgbClr val="000000"/>
                </a:solidFill>
                <a:latin typeface="Microsoft Sans Serif"/>
                <a:cs typeface="Arial" panose="020B0604020202020204" pitchFamily="34" charset="0"/>
              </a:rPr>
              <a:t>Ignoring storage and transmission</a:t>
            </a:r>
            <a:r>
              <a:rPr lang="en-US" altLang="en-US" sz="1800" dirty="0">
                <a:solidFill>
                  <a:srgbClr val="000000"/>
                </a:solidFill>
                <a:latin typeface="Microsoft Sans Serif"/>
                <a:cs typeface="Arial" panose="020B0604020202020204" pitchFamily="34" charset="0"/>
              </a:rPr>
              <a:t>. </a:t>
            </a:r>
            <a:r>
              <a:rPr lang="en-US" altLang="en-US" sz="1800" dirty="0">
                <a:solidFill>
                  <a:srgbClr val="000000"/>
                </a:solidFill>
                <a:latin typeface="Microsoft Sans Serif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altLang="en-US" sz="1800" dirty="0">
              <a:solidFill>
                <a:srgbClr val="000000"/>
              </a:solidFill>
              <a:latin typeface="Microsoft Sans Serif"/>
              <a:cs typeface="Arial" panose="020B0604020202020204" pitchFamily="34" charset="0"/>
            </a:endParaRPr>
          </a:p>
          <a:p>
            <a:pPr lvl="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Generating Electricity from Wind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17" y="1333495"/>
            <a:ext cx="8639029" cy="3106158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turbine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turbine that converts wind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energy into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wind turns the blades, which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transfer energy to the gear box that transfers energy to the generator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Wind turbines on land are typically installed in rural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locations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were open space is plentiful, or in the ocean just off the coastline.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117" y="4439653"/>
            <a:ext cx="3284978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Turbines are typically grouped into </a:t>
            </a:r>
            <a:r>
              <a:rPr lang="en-US" sz="2800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farms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218"/>
          <a:stretch/>
        </p:blipFill>
        <p:spPr>
          <a:xfrm>
            <a:off x="3729788" y="4410575"/>
            <a:ext cx="5305924" cy="244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Energy Conservation and Efficiency </a:t>
            </a:r>
            <a:b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Your Home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13126"/>
            <a:ext cx="6477000" cy="3657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Insulate and plug leaks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energy-efficient windows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Stop other heating and cooling losses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Heat houses more efficiently 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Heat water more efficiently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energy-efficient appliances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energy-efficient lighting</a:t>
            </a:r>
          </a:p>
        </p:txBody>
      </p:sp>
      <p:pic>
        <p:nvPicPr>
          <p:cNvPr id="32772" name="Picture1" descr="16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7"/>
          <a:stretch>
            <a:fillRect/>
          </a:stretch>
        </p:blipFill>
        <p:spPr bwMode="auto">
          <a:xfrm>
            <a:off x="228600" y="4982799"/>
            <a:ext cx="545941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ENERGY 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3048000"/>
            <a:ext cx="1690687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741578" y="4974266"/>
            <a:ext cx="3393558" cy="175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tabLst/>
              <a:defRPr/>
            </a:pPr>
            <a:r>
              <a:rPr kumimoji="0" lang="en-US" sz="2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About 1/3 of the heated air in typical U.S. homes and buildings escapes through closed windows, holes, and cracks.</a:t>
            </a:r>
          </a:p>
        </p:txBody>
      </p:sp>
      <p:pic>
        <p:nvPicPr>
          <p:cNvPr id="32775" name="Picture 5" descr="http://www.lowerelectricbilltoday.com/useruploads/images/attic-insul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22098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6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Generating Electricity from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993"/>
            <a:ext cx="9144793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7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99" y="4773308"/>
            <a:ext cx="6592186" cy="200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77" y="1268117"/>
            <a:ext cx="4745223" cy="3384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796" y="1317840"/>
            <a:ext cx="3743877" cy="3356106"/>
          </a:xfrm>
          <a:prstGeom prst="rect">
            <a:avLst/>
          </a:prstGeom>
        </p:spPr>
      </p:pic>
      <p:sp>
        <p:nvSpPr>
          <p:cNvPr id="7" name="Rectangle 2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64A03C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lr>
                <a:srgbClr val="1F881A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Producing Electricity from Wind Energy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Is a Rapidly Growing Global Industry</a:t>
            </a:r>
          </a:p>
        </p:txBody>
      </p:sp>
    </p:spTree>
    <p:extLst>
      <p:ext uri="{BB962C8B-B14F-4D97-AF65-F5344CB8AC3E}">
        <p14:creationId xmlns:p14="http://schemas.microsoft.com/office/powerpoint/2010/main" val="7680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465" b="14744"/>
          <a:stretch/>
        </p:blipFill>
        <p:spPr>
          <a:xfrm>
            <a:off x="5249715" y="1421002"/>
            <a:ext cx="3447717" cy="314254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27591" y="4714480"/>
            <a:ext cx="4306186" cy="63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SzTx/>
              <a:tabLst/>
              <a:defRPr/>
            </a:pPr>
            <a:r>
              <a:rPr lang="en-US" sz="2000" i="1" kern="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2009, Iowa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generated only 14.5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%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of it’s electricity from wind.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50" y="5137869"/>
            <a:ext cx="2843213" cy="159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88720"/>
          </a:xfrm>
          <a:prstGeom prst="rect">
            <a:avLst/>
          </a:prstGeom>
          <a:solidFill>
            <a:srgbClr val="64A03C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lr>
                <a:srgbClr val="1F881A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Producing Electricity from Wind Energy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Is a Rapidly Growing Global Industry</a:t>
            </a:r>
          </a:p>
        </p:txBody>
      </p:sp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6"/>
          <a:stretch>
            <a:fillRect/>
          </a:stretch>
        </p:blipFill>
        <p:spPr bwMode="auto">
          <a:xfrm>
            <a:off x="5945077" y="4457817"/>
            <a:ext cx="26035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90" y="1242315"/>
            <a:ext cx="4973269" cy="34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7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Wind Power:</a:t>
            </a:r>
            <a:b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Advantages and Disadvantages</a:t>
            </a:r>
          </a:p>
        </p:txBody>
      </p:sp>
      <p:pic>
        <p:nvPicPr>
          <p:cNvPr id="86019" name="Picture1" descr="16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2522"/>
          <a:stretch/>
        </p:blipFill>
        <p:spPr bwMode="auto">
          <a:xfrm>
            <a:off x="167961" y="1329066"/>
            <a:ext cx="5341863" cy="539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60824" y="1499191"/>
            <a:ext cx="3593805" cy="504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altLang="en-US" sz="24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A network of wind farms in just four states could meet all U.S. electricity means.</a:t>
            </a:r>
          </a:p>
          <a:p>
            <a:pPr marL="287338" lvl="0" indent="-287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altLang="en-US" sz="24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The </a:t>
            </a:r>
            <a:r>
              <a:rPr lang="en-US" altLang="en-US" sz="24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U.S. </a:t>
            </a:r>
            <a:r>
              <a:rPr lang="en-US" altLang="en-US" sz="24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Dept. </a:t>
            </a:r>
            <a:r>
              <a:rPr lang="en-US" altLang="en-US" sz="24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of Energy </a:t>
            </a:r>
            <a:r>
              <a:rPr lang="en-US" altLang="en-US" sz="24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has examined a goal of </a:t>
            </a:r>
            <a:r>
              <a:rPr lang="en-US" altLang="en-US" sz="24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20% </a:t>
            </a:r>
            <a:r>
              <a:rPr lang="en-US" altLang="en-US" sz="240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of electricity generation from wind </a:t>
            </a:r>
            <a:r>
              <a:rPr lang="en-US" altLang="en-US" sz="2400" kern="0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energy by 2030.</a:t>
            </a:r>
          </a:p>
          <a:p>
            <a:pPr marL="690563" lvl="1" indent="-2333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90000"/>
              <a:buFontTx/>
              <a:buChar char="̶"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</a:rPr>
              <a:t>Currently, the U.S. gets 4.7% of its electricity from 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</a:rPr>
              <a:t>wind</a:t>
            </a:r>
            <a:endParaRPr lang="en-US" altLang="en-US" sz="2400" kern="0" dirty="0">
              <a:solidFill>
                <a:srgbClr val="000000"/>
              </a:solidFill>
              <a:latin typeface="Arial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787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6" descr="systeme_verti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 r="9091" b="3995"/>
          <a:stretch>
            <a:fillRect/>
          </a:stretch>
        </p:blipFill>
        <p:spPr bwMode="auto">
          <a:xfrm>
            <a:off x="0" y="3672773"/>
            <a:ext cx="36576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7" descr="http://4.bp.blogspot.com/_iPMwcpMZtqA/SKcAkFPGt3I/AAAAAAAAAAk/Qf_s2s3-pbY/S760/usa_geothermal_power_resouces_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18096"/>
            <a:ext cx="5372100" cy="422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8" descr="steamystuf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22" y="1375059"/>
            <a:ext cx="2952307" cy="221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GEOTHERMAL</a:t>
            </a:r>
          </a:p>
        </p:txBody>
      </p:sp>
    </p:spTree>
    <p:extLst>
      <p:ext uri="{BB962C8B-B14F-4D97-AF65-F5344CB8AC3E}">
        <p14:creationId xmlns:p14="http://schemas.microsoft.com/office/powerpoint/2010/main" val="296045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Earth’s internal heat is a source of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depletable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energy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69" y="1461960"/>
            <a:ext cx="8008254" cy="487534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Geothermal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Heat energy that comes from the natural radioactive decay of elements deep within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Earth.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Two main ways we can use geothermal energy:</a:t>
            </a:r>
          </a:p>
          <a:p>
            <a:pPr marL="796925" lvl="1" indent="-339725">
              <a:buSzPct val="90000"/>
              <a:buFont typeface="+mj-lt"/>
              <a:buAutoNum type="arabicPeriod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The direct use of steam to make electricity or hot water for homes/industry</a:t>
            </a:r>
          </a:p>
          <a:p>
            <a:pPr marL="796925" lvl="1" indent="-339725">
              <a:buSzPct val="90000"/>
              <a:buFont typeface="+mj-lt"/>
              <a:buAutoNum type="arabicPeriod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Taking advantage of the high thermal mass of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ground to transfer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heat between the ground and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largest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geothermal energy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producers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are 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United States, China, and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Iceland.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3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29070"/>
            <a:ext cx="8991600" cy="301433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Deeper more concentrated </a:t>
            </a:r>
            <a:r>
              <a:rPr lang="en-US" altLang="en-US" sz="2800" b="1" i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hydrothermal reservoirs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can be used to heat homes and buildings and spin turbines to make electricity.</a:t>
            </a:r>
          </a:p>
          <a:p>
            <a:pPr marL="690563" lvl="2" eaLnBrk="1" hangingPunct="1">
              <a:buFont typeface="Arial" panose="020B0604020202020204" pitchFamily="34" charset="0"/>
              <a:buChar char="̶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Iceland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Geothermal energy: two problems</a:t>
            </a:r>
          </a:p>
          <a:p>
            <a:pPr lvl="1" eaLnBrk="1" hangingPunct="1">
              <a:lnSpc>
                <a:spcPct val="90000"/>
              </a:lnSpc>
              <a:buSzPct val="90000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cost of tapping large-scale hydrothermal reservoirs</a:t>
            </a:r>
          </a:p>
          <a:p>
            <a:pPr lvl="1" eaLnBrk="1" hangingPunct="1">
              <a:lnSpc>
                <a:spcPct val="90000"/>
              </a:lnSpc>
              <a:buSzPct val="90000"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Dry- or wet-steam geothermal reservoirs could be depleted</a:t>
            </a:r>
          </a:p>
        </p:txBody>
      </p:sp>
      <p:pic>
        <p:nvPicPr>
          <p:cNvPr id="120835" name="Picture 4" descr="http://www.worldofenergy.com.au/graphics/photos/factsheet7/Geothermal_heatexchan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300868"/>
            <a:ext cx="2867247" cy="232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6" descr="http://www.cangea.ca/images/uploads/First_Pic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b="35832"/>
          <a:stretch>
            <a:fillRect/>
          </a:stretch>
        </p:blipFill>
        <p:spPr bwMode="auto">
          <a:xfrm>
            <a:off x="152400" y="4604193"/>
            <a:ext cx="5715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Getting Energy from the </a:t>
            </a: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Earth’s </a:t>
            </a: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Internal Heat</a:t>
            </a:r>
          </a:p>
        </p:txBody>
      </p:sp>
    </p:spTree>
    <p:extLst>
      <p:ext uri="{BB962C8B-B14F-4D97-AF65-F5344CB8AC3E}">
        <p14:creationId xmlns:p14="http://schemas.microsoft.com/office/powerpoint/2010/main" val="23490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54" y="4097835"/>
            <a:ext cx="4253861" cy="2680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Ground Source Heat Pumps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53" y="1315513"/>
            <a:ext cx="8857463" cy="2718524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Geothermal heat pump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technology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exploits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difference between the earth’s surface and underground temperatures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Depending on latitude, starting at a depth of 5-10 feet, the temperature remains a constant 50-55˚ F.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 heat/cool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building using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30-70%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less energy than traditional furnaces and air conditioners.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432114" y="4080526"/>
            <a:ext cx="4699738" cy="2751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house is heated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winter by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transferring heat from the ground </a:t>
            </a:r>
            <a:r>
              <a:rPr lang="en-US" alt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into the house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the summer the heat from the house is discharged </a:t>
            </a:r>
            <a:r>
              <a:rPr lang="en-US" alt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into the ground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6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" y="1507957"/>
            <a:ext cx="4800600" cy="2851484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Loop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systems actually pump water from an underground aquifer through the geothermal heat pump and then discharge that water to a drainage ditch or pond.</a:t>
            </a:r>
          </a:p>
        </p:txBody>
      </p:sp>
      <p:pic>
        <p:nvPicPr>
          <p:cNvPr id="117763" name="Picture 6" descr="http://www.re-news.net/meridian/e/harris/geothermal-open-lo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7" y="1408112"/>
            <a:ext cx="3935413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4" descr="http://www.triterra.us/images/geothermal_openlo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t="7378" r="1782" b="4347"/>
          <a:stretch>
            <a:fillRect/>
          </a:stretch>
        </p:blipFill>
        <p:spPr bwMode="auto">
          <a:xfrm>
            <a:off x="5867400" y="4624137"/>
            <a:ext cx="3124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52400" y="5219200"/>
            <a:ext cx="546634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Many times a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re-injection well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is used to return the water to the aquifer.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Geothermal: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Open Loop vs. Closed Loop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01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8" descr="http://www.myhomeus.com/energy-efficiency/geothe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r="8455"/>
          <a:stretch>
            <a:fillRect/>
          </a:stretch>
        </p:blipFill>
        <p:spPr bwMode="auto">
          <a:xfrm>
            <a:off x="4851400" y="3002280"/>
            <a:ext cx="42164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9" descr="http://geoairsolutions.com/yahoo_site_admin/assets/images/Bird_Song_Geothermal_6_edited.125182230_st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7"/>
          <a:stretch>
            <a:fillRect/>
          </a:stretch>
        </p:blipFill>
        <p:spPr bwMode="auto">
          <a:xfrm>
            <a:off x="152400" y="3257074"/>
            <a:ext cx="21653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152400" y="1371600"/>
            <a:ext cx="8991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1F881A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19813" name="Picture 11" descr="amadeo-geothermal-system-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3" t="56929" r="14095" b="7117"/>
          <a:stretch>
            <a:fillRect/>
          </a:stretch>
        </p:blipFill>
        <p:spPr bwMode="auto">
          <a:xfrm>
            <a:off x="2474119" y="3257074"/>
            <a:ext cx="2247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Getting Energy from the </a:t>
            </a:r>
            <a:br>
              <a:rPr lang="en-US" alt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Earth’s Internal Heat</a:t>
            </a:r>
          </a:p>
        </p:txBody>
      </p:sp>
      <p:sp>
        <p:nvSpPr>
          <p:cNvPr id="119815" name="Rectangle 3"/>
          <p:cNvSpPr txBox="1">
            <a:spLocks noChangeArrowheads="1"/>
          </p:cNvSpPr>
          <p:nvPr/>
        </p:nvSpPr>
        <p:spPr bwMode="auto">
          <a:xfrm>
            <a:off x="228600" y="1335643"/>
            <a:ext cx="883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1F881A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64A03C"/>
                </a:solidFill>
                <a:effectLst/>
                <a:uLnTx/>
                <a:uFillTx/>
                <a:cs typeface="Arial" panose="020B0604020202020204" pitchFamily="34" charset="0"/>
              </a:rPr>
              <a:t>Closed Loop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systems involve passing an antifreeze solution through a closed loop of tubes or pipes.</a:t>
            </a:r>
          </a:p>
          <a:p>
            <a:pPr marR="0" lvl="1" indent="-2222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The same liquid is re-circulated over and over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97429"/>
          </a:xfrm>
          <a:prstGeom prst="rect">
            <a:avLst/>
          </a:prstGeom>
          <a:solidFill>
            <a:srgbClr val="64A03C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Geothermal:</a:t>
            </a:r>
            <a:b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Open Loop vs. Closed Loop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http://www.idlbozeman.com/storage/LEED.jpg?__SQUARESPACE_CACHEVERSION=12922780154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12938" r="21088" b="9435"/>
          <a:stretch>
            <a:fillRect/>
          </a:stretch>
        </p:blipFill>
        <p:spPr bwMode="auto">
          <a:xfrm>
            <a:off x="5908981" y="4167964"/>
            <a:ext cx="3235019" cy="264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Design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3631"/>
            <a:ext cx="8991600" cy="335121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Green architecture</a:t>
            </a:r>
          </a:p>
          <a:p>
            <a:pPr lvl="1" eaLnBrk="1" hangingPunct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Makes use of passive solar heating, natural lighting, natural ventilation, rain water collection, cogeneration of heat/electricity, geothermal heat pumps, and recycled building materials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Living or green roofs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Superinsulation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U.S. Green Building Council’s Leadership in Energy and Environmental Design (LEED)</a:t>
            </a:r>
          </a:p>
        </p:txBody>
      </p:sp>
      <p:pic>
        <p:nvPicPr>
          <p:cNvPr id="30724" name="Picture1" descr="16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8" b="3650"/>
          <a:stretch>
            <a:fillRect/>
          </a:stretch>
        </p:blipFill>
        <p:spPr bwMode="auto">
          <a:xfrm>
            <a:off x="6092456" y="2447688"/>
            <a:ext cx="2119423" cy="118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2362200" y="4876800"/>
            <a:ext cx="3810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F881A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Graded on 100 possible points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Certified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- 40 - 49 points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Silver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- 50 - 59 points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Gold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- 60 - 79 points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Platinum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- 80 points up</a:t>
            </a:r>
          </a:p>
        </p:txBody>
      </p:sp>
      <p:pic>
        <p:nvPicPr>
          <p:cNvPr id="30727" name="Picture 7" descr="http://blog.livinghomes.net/wp-content/uploads/2010/10/leed_platinum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4" y="4800600"/>
            <a:ext cx="1782726" cy="178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8" descr="M16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3"/>
          <a:stretch>
            <a:fillRect/>
          </a:stretch>
        </p:blipFill>
        <p:spPr bwMode="auto">
          <a:xfrm>
            <a:off x="193675" y="1308100"/>
            <a:ext cx="384492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4" descr="Hydrogen_Fuel_Cell_To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67000"/>
            <a:ext cx="457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10" descr="de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1521" r="5659" b="52380"/>
          <a:stretch>
            <a:fillRect/>
          </a:stretch>
        </p:blipFill>
        <p:spPr bwMode="auto">
          <a:xfrm>
            <a:off x="4114800" y="1295400"/>
            <a:ext cx="3657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HYDROGEN</a:t>
            </a:r>
          </a:p>
        </p:txBody>
      </p:sp>
    </p:spTree>
    <p:extLst>
      <p:ext uri="{BB962C8B-B14F-4D97-AF65-F5344CB8AC3E}">
        <p14:creationId xmlns:p14="http://schemas.microsoft.com/office/powerpoint/2010/main" val="22573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334" y="1350334"/>
            <a:ext cx="8915400" cy="5486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Some energy experts view hydrogen gas as the best fuel to replace oil during the last half of the century, but there are several hurdles to overcome:</a:t>
            </a:r>
          </a:p>
          <a:p>
            <a:pPr lvl="1" eaLnBrk="1" hangingPunct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Hydrogen is chemically locked up in water and organic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</a:p>
          <a:p>
            <a:pPr lvl="1" eaLnBrk="1" hangingPunct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takes energy and money to produce it so the net energy is low.</a:t>
            </a:r>
          </a:p>
          <a:p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Electrolysis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an electric current to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split water molecules into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hydrogen and oxygen.</a:t>
            </a:r>
          </a:p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levels dependent on the method of hydrogen production</a:t>
            </a:r>
          </a:p>
          <a:p>
            <a:pPr lvl="1" eaLnBrk="1" hangingPunct="1"/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No reduction of CO</a:t>
            </a:r>
            <a:r>
              <a:rPr lang="en-US" altLang="en-US" sz="2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emissions if hydrogen is obtained by using fossil fuels.</a:t>
            </a:r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Hydrogen Is a Promising Fuel but </a:t>
            </a:r>
            <a:b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Challenges</a:t>
            </a:r>
            <a:endParaRPr lang="en-US" altLang="en-US" sz="4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8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3283" y="1327298"/>
            <a:ext cx="8686800" cy="1995488"/>
          </a:xfrm>
        </p:spPr>
        <p:txBody>
          <a:bodyPr>
            <a:noAutofit/>
          </a:bodyPr>
          <a:lstStyle/>
          <a:p>
            <a:pPr marL="342900" lvl="1" indent="-342900" eaLnBrk="1" hangingPunct="1">
              <a:buClr>
                <a:schemeClr val="tx1"/>
              </a:buClr>
              <a:buSzPct val="90000"/>
              <a:buFont typeface="Wingdings" pitchFamily="2" charset="2"/>
              <a:buChar char="§"/>
              <a:defRPr/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cells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are the best way to use hydrogen.</a:t>
            </a:r>
          </a:p>
          <a:p>
            <a:pPr marL="744538" lvl="1" indent="-287338" eaLnBrk="1" hangingPunct="1">
              <a:buClr>
                <a:schemeClr val="tx1"/>
              </a:buClr>
              <a:buSzPct val="90000"/>
              <a:buFont typeface="Arial" panose="020B0604020202020204" pitchFamily="34" charset="0"/>
              <a:buChar char="̶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Combines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hydrogen gas (H</a:t>
            </a:r>
            <a:r>
              <a:rPr lang="en-US" sz="2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 and oxygen gas (O</a:t>
            </a:r>
            <a:r>
              <a:rPr lang="en-US" sz="2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 to produce electricity.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(2H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+O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2H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O)</a:t>
            </a:r>
          </a:p>
        </p:txBody>
      </p:sp>
      <p:pic>
        <p:nvPicPr>
          <p:cNvPr id="130051" name="Picture 6" descr="fuel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r="4462" b="4347"/>
          <a:stretch>
            <a:fillRect/>
          </a:stretch>
        </p:blipFill>
        <p:spPr bwMode="auto">
          <a:xfrm>
            <a:off x="5943600" y="2387118"/>
            <a:ext cx="2895600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rgbClr val="64A03C"/>
          </a:solidFill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fuel cells have many </a:t>
            </a:r>
            <a:b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applications</a:t>
            </a:r>
            <a:endParaRPr kumimoji="0" lang="en-US" sz="40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3506141"/>
            <a:ext cx="5410200" cy="1905000"/>
          </a:xfrm>
          <a:prstGeom prst="rect">
            <a:avLst/>
          </a:prstGeom>
        </p:spPr>
        <p:txBody>
          <a:bodyPr/>
          <a:lstStyle/>
          <a:p>
            <a:pPr marL="339725" marR="0" lvl="0" indent="-339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Emits no air pollution or CO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2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if the hydrogen is produced from renewable energy sources.</a:t>
            </a:r>
          </a:p>
          <a:p>
            <a:pPr marL="914400" marR="0" lvl="1" indent="-3397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̶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Only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water vapor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!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3283" y="5626395"/>
            <a:ext cx="8545033" cy="95410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Fuel-efficient vehicles powered by a fuel cell that runs on hydrogen gas are being developed.</a:t>
            </a:r>
          </a:p>
        </p:txBody>
      </p:sp>
    </p:spTree>
    <p:extLst>
      <p:ext uri="{BB962C8B-B14F-4D97-AF65-F5344CB8AC3E}">
        <p14:creationId xmlns:p14="http://schemas.microsoft.com/office/powerpoint/2010/main" val="13360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 hidden="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	</a:t>
            </a:r>
          </a:p>
        </p:txBody>
      </p:sp>
      <p:pic>
        <p:nvPicPr>
          <p:cNvPr id="132100" name="Picture 30" descr="FCEV%20Spor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9"/>
          <a:stretch>
            <a:fillRect/>
          </a:stretch>
        </p:blipFill>
        <p:spPr bwMode="auto">
          <a:xfrm>
            <a:off x="4887433" y="3926021"/>
            <a:ext cx="41148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38" descr="mercedes_f-cell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t="34450" r="11790" b="6555"/>
          <a:stretch>
            <a:fillRect/>
          </a:stretch>
        </p:blipFill>
        <p:spPr bwMode="auto">
          <a:xfrm>
            <a:off x="163177" y="1447836"/>
            <a:ext cx="4252951" cy="217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Fuel Cell Vehicles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91144"/>
            <a:ext cx="4795284" cy="2324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9178"/>
          <a:stretch/>
        </p:blipFill>
        <p:spPr>
          <a:xfrm>
            <a:off x="4795284" y="1359214"/>
            <a:ext cx="4086225" cy="226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064"/>
          <a:stretch/>
        </p:blipFill>
        <p:spPr>
          <a:xfrm>
            <a:off x="6416527" y="1205731"/>
            <a:ext cx="2727473" cy="315976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rgbClr val="64A03C"/>
          </a:solidFill>
        </p:spPr>
        <p:txBody>
          <a:bodyPr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Fuel Cell </a:t>
            </a:r>
            <a:r>
              <a:rPr kumimoji="0" lang="en-US" sz="400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Use in Homes</a:t>
            </a:r>
            <a:endParaRPr kumimoji="0" lang="en-US" sz="40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82" y="1188720"/>
            <a:ext cx="5388049" cy="5603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566" r="8822"/>
          <a:stretch/>
        </p:blipFill>
        <p:spPr>
          <a:xfrm>
            <a:off x="5761784" y="4253026"/>
            <a:ext cx="2712368" cy="249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8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 txBox="1">
            <a:spLocks/>
          </p:cNvSpPr>
          <p:nvPr/>
        </p:nvSpPr>
        <p:spPr>
          <a:xfrm>
            <a:off x="311382" y="2945331"/>
            <a:ext cx="8637698" cy="25802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SzTx/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this module, you should be able to: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discuss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the environmental and economic options we must assess in planning our energy future.</a:t>
            </a:r>
          </a:p>
          <a:p>
            <a:pPr>
              <a:lnSpc>
                <a:spcPct val="80000"/>
              </a:lnSpc>
            </a:pP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consider the challenges of a renewable energy strategy.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69218"/>
            <a:ext cx="9144000" cy="2429895"/>
          </a:xfrm>
          <a:prstGeom prst="rect">
            <a:avLst/>
          </a:prstGeom>
          <a:solidFill>
            <a:srgbClr val="64A03C"/>
          </a:solidFill>
          <a:ln w="38100"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255" y="0"/>
            <a:ext cx="2945330" cy="2945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</a:p>
          <a:p>
            <a:pPr algn="ctr"/>
            <a:r>
              <a:rPr lang="en-US" sz="8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8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1382" y="3859731"/>
            <a:ext cx="8258478" cy="9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173585" y="913024"/>
            <a:ext cx="5834743" cy="11570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1" kern="1200" dirty="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Planning Our Energy Future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9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869" y="1365430"/>
            <a:ext cx="8924131" cy="5077899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single energy can replace nonrenewable energy resources in a way that is completely renewable, nonpolluting, and free of impacts on the environment. 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sustainable energy strategy must combine: </a:t>
            </a:r>
          </a:p>
          <a:p>
            <a:pPr marL="627063" lvl="1" indent="-280988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Energy efficiency</a:t>
            </a:r>
          </a:p>
          <a:p>
            <a:pPr marL="627063" lvl="1" indent="-280988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Energy conservation</a:t>
            </a:r>
          </a:p>
          <a:p>
            <a:pPr marL="627063" lvl="1" indent="-280988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Development of renewable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resources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and further improvement of nonrenewable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lvl="0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sustainable energy strategy must consider the costs, benefits, and limitations of each energy source.</a:t>
            </a:r>
          </a:p>
          <a:p>
            <a:pPr lvl="0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Convenience, reliability, and logistical considerations are also important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Energy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Energy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02148" y="2655647"/>
            <a:ext cx="5077855" cy="4085395"/>
            <a:chOff x="1964293" y="1435394"/>
            <a:chExt cx="4836035" cy="38489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5364" b="7883"/>
            <a:stretch/>
          </p:blipFill>
          <p:spPr>
            <a:xfrm>
              <a:off x="1964293" y="1435394"/>
              <a:ext cx="4836035" cy="384898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-220" t="92585" r="88409" b="4599"/>
            <a:stretch/>
          </p:blipFill>
          <p:spPr>
            <a:xfrm>
              <a:off x="2089588" y="5071730"/>
              <a:ext cx="972592" cy="21265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83558" y="1399920"/>
            <a:ext cx="8960441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grid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efficient, self-regulating electricity distribution network that accepts many sources of electricity and distributes it automatically to end users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777" y="2655647"/>
            <a:ext cx="381037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28600">
              <a:buSzPct val="75000"/>
              <a:buFont typeface="Calibri Light" panose="020F0302020204030204" pitchFamily="34" charset="0"/>
              <a:buChar char="‒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Optimizes the use of energy in a home by continuously coordinating energy use with energy availability.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734425" cy="4724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Governments can use a combination of subsidies, tax breaks, rebates, taxes and public education to promote or discourage use of various energy alternatives:</a:t>
            </a:r>
          </a:p>
          <a:p>
            <a:pPr lvl="1"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keep prices artificially low to encourage selected energy resources.</a:t>
            </a:r>
          </a:p>
          <a:p>
            <a:pPr lvl="1"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Can keep prices artificially high to discourage other energy resources.</a:t>
            </a:r>
          </a:p>
          <a:p>
            <a:pPr lvl="1" eaLnBrk="1" hangingPunct="1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Emphasize consumer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Our Energy Future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5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6"/>
          <a:stretch/>
        </p:blipFill>
        <p:spPr bwMode="auto">
          <a:xfrm>
            <a:off x="0" y="223284"/>
            <a:ext cx="9144000" cy="61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26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Design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478" y="2505163"/>
            <a:ext cx="3641190" cy="36821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6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Northern Hemisphere, </a:t>
            </a:r>
            <a:r>
              <a:rPr lang="en-US" sz="26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southern </a:t>
            </a:r>
            <a:r>
              <a:rPr lang="en-US" sz="26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allows the house to receive more direct rays from the Sun in winter when the path of </a:t>
            </a:r>
            <a:r>
              <a:rPr lang="en-US" sz="26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Sun </a:t>
            </a:r>
            <a:r>
              <a:rPr lang="en-US" sz="26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in the southern sky.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26668" y="2317896"/>
            <a:ext cx="5317332" cy="4540104"/>
            <a:chOff x="169069" y="1860698"/>
            <a:chExt cx="4812690" cy="41041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7946" b="10754"/>
            <a:stretch/>
          </p:blipFill>
          <p:spPr>
            <a:xfrm>
              <a:off x="169069" y="1860698"/>
              <a:ext cx="4812690" cy="406163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92698" r="86030" b="4563"/>
            <a:stretch/>
          </p:blipFill>
          <p:spPr>
            <a:xfrm>
              <a:off x="529506" y="5791114"/>
              <a:ext cx="852727" cy="17375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85478" y="1270698"/>
            <a:ext cx="8958521" cy="12173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energy-efficient </a:t>
            </a:r>
            <a:r>
              <a:rPr lang="en-US" sz="2600" b="1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home: </a:t>
            </a:r>
            <a:r>
              <a:rPr lang="en-US" sz="26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sustainable building design incorporates proper </a:t>
            </a:r>
            <a:r>
              <a:rPr lang="en-US" sz="26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orientation </a:t>
            </a:r>
            <a:r>
              <a:rPr lang="en-US" sz="26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landscaping as well as insulated windows, walls, and floors. </a:t>
            </a:r>
          </a:p>
        </p:txBody>
      </p:sp>
    </p:spTree>
    <p:extLst>
      <p:ext uri="{BB962C8B-B14F-4D97-AF65-F5344CB8AC3E}">
        <p14:creationId xmlns:p14="http://schemas.microsoft.com/office/powerpoint/2010/main" val="34387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029201" y="2863462"/>
            <a:ext cx="4016745" cy="3898844"/>
            <a:chOff x="4997302" y="2863462"/>
            <a:chExt cx="4016745" cy="38988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b="7963"/>
            <a:stretch/>
          </p:blipFill>
          <p:spPr>
            <a:xfrm>
              <a:off x="4997302" y="2863462"/>
              <a:ext cx="4016745" cy="38988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92850" r="87022" b="4527"/>
            <a:stretch/>
          </p:blipFill>
          <p:spPr>
            <a:xfrm>
              <a:off x="4997302" y="6516610"/>
              <a:ext cx="988829" cy="21078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Sustainable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21" y="1347412"/>
            <a:ext cx="8965747" cy="1916782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800" b="1" dirty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solar </a:t>
            </a: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designed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800" dirty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radiation to maintain indoor </a:t>
            </a:r>
            <a:r>
              <a:rPr lang="en-US" sz="2800" dirty="0" smtClean="0">
                <a:solidFill>
                  <a:srgbClr val="010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without the use of pumps or other mechanical devices.</a:t>
            </a:r>
          </a:p>
          <a:p>
            <a:pPr lvl="1"/>
            <a:r>
              <a:rPr lang="en-US" sz="24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mass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property of a building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that allows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to maintain heat or cold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5" y="3604724"/>
            <a:ext cx="4023510" cy="287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88720"/>
          </a:xfrm>
          <a:solidFill>
            <a:srgbClr val="64A03C"/>
          </a:solidFill>
        </p:spPr>
        <p:txBody>
          <a:bodyPr/>
          <a:lstStyle/>
          <a:p>
            <a:pPr algn="ctr" eaLnBrk="1" hangingPunct="1"/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Design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169" y="1295400"/>
            <a:ext cx="8638957" cy="2245242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solar heating system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Absorbs/stores heat from the sun within a structure without the need for pumps to distribute the heat</a:t>
            </a:r>
          </a:p>
          <a:p>
            <a:pPr lvl="1"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Lots of windows on the south side of house</a:t>
            </a:r>
          </a:p>
          <a:p>
            <a:pPr lvl="1" eaLnBrk="1" hangingPunct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Trees provide shade in the summer but let light through in the winter</a:t>
            </a:r>
          </a:p>
        </p:txBody>
      </p:sp>
      <p:pic>
        <p:nvPicPr>
          <p:cNvPr id="44037" name="Picture1" descr="16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91" b="3828"/>
          <a:stretch>
            <a:fillRect/>
          </a:stretch>
        </p:blipFill>
        <p:spPr bwMode="auto">
          <a:xfrm>
            <a:off x="4547903" y="3179135"/>
            <a:ext cx="4596098" cy="367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6" y="5386387"/>
            <a:ext cx="1952499" cy="135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607" y="5386389"/>
            <a:ext cx="2014063" cy="135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41685" y="3540642"/>
            <a:ext cx="4832504" cy="1584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5000"/>
              <a:buFont typeface="Calibri Light" panose="020F0302020204030204" pitchFamily="34" charset="0"/>
              <a:buChar char="‒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alibri Light" panose="020F0302020204030204" pitchFamily="34" charset="0"/>
              <a:buChar char="»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Roof overhangs allow the winter sun in through the windows, but block the summer sun.</a:t>
            </a:r>
          </a:p>
        </p:txBody>
      </p:sp>
    </p:spTree>
    <p:extLst>
      <p:ext uri="{BB962C8B-B14F-4D97-AF65-F5344CB8AC3E}">
        <p14:creationId xmlns:p14="http://schemas.microsoft.com/office/powerpoint/2010/main" val="117715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4A03C"/>
          </a:solidFill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Renewable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8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energy management, an energy source that is either potentially renewable or non-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depletable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n-US" sz="24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Potentially renewable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energy source that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 be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regenerated indefinitely </a:t>
            </a:r>
            <a:r>
              <a:rPr lang="en-US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as long as it is </a:t>
            </a:r>
            <a:r>
              <a:rPr lang="en-US" sz="24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not overharvested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n-US" sz="2400" b="1" dirty="0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n-US" sz="2400" b="1" dirty="0" err="1" smtClean="0">
                <a:solidFill>
                  <a:srgbClr val="64A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depletable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energy source that cannot be used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 no matter how much we use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3" y="4380614"/>
            <a:ext cx="8813729" cy="234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7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ES Default Theme">
  <a:themeElements>
    <a:clrScheme name="OliphantCustom">
      <a:dk1>
        <a:srgbClr val="000000"/>
      </a:dk1>
      <a:lt1>
        <a:sysClr val="window" lastClr="FFFFFF"/>
      </a:lt1>
      <a:dk2>
        <a:srgbClr val="0072A6"/>
      </a:dk2>
      <a:lt2>
        <a:srgbClr val="E7E6E6"/>
      </a:lt2>
      <a:accent1>
        <a:srgbClr val="0073A7"/>
      </a:accent1>
      <a:accent2>
        <a:srgbClr val="DA4716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4EC8FF"/>
      </a:hlink>
      <a:folHlink>
        <a:srgbClr val="7030A0"/>
      </a:folHlink>
    </a:clrScheme>
    <a:fontScheme name="Custom 1">
      <a:majorFont>
        <a:latin typeface="Palatino Linotype"/>
        <a:ea typeface=""/>
        <a:cs typeface=""/>
      </a:majorFont>
      <a:minorFont>
        <a:latin typeface="Microsoft Sans Serif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ES Default Theme" id="{9E9BFFBE-5C37-4FA3-886C-C1559DFE8BC6}" vid="{21C016D5-CB40-459D-B7BA-86BD5742D3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4329</TotalTime>
  <Words>2287</Words>
  <Application>Microsoft Office PowerPoint</Application>
  <PresentationFormat>On-screen Show (4:3)</PresentationFormat>
  <Paragraphs>271</Paragraphs>
  <Slides>59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ＭＳ Ｐゴシック</vt:lpstr>
      <vt:lpstr>ＭＳ Ｐゴシック</vt:lpstr>
      <vt:lpstr>Arial</vt:lpstr>
      <vt:lpstr>Calibri</vt:lpstr>
      <vt:lpstr>Calibri Light</vt:lpstr>
      <vt:lpstr>Microsoft Sans Serif</vt:lpstr>
      <vt:lpstr>Palatino Linotype</vt:lpstr>
      <vt:lpstr>Wingdings</vt:lpstr>
      <vt:lpstr>APES Default Theme</vt:lpstr>
      <vt:lpstr>Achieving Energy Sustainability</vt:lpstr>
      <vt:lpstr>PowerPoint Presentation</vt:lpstr>
      <vt:lpstr>We can use less energy through conservation and increased efficiency</vt:lpstr>
      <vt:lpstr>Energy Conservation and Efficiency  in Your Home </vt:lpstr>
      <vt:lpstr>Sustainable Design</vt:lpstr>
      <vt:lpstr> Sustainable Design</vt:lpstr>
      <vt:lpstr>Sustainable Design</vt:lpstr>
      <vt:lpstr>Sustainable Design</vt:lpstr>
      <vt:lpstr>Renewable Energy</vt:lpstr>
      <vt:lpstr>Renewable Energy</vt:lpstr>
      <vt:lpstr>Renewable Energy</vt:lpstr>
      <vt:lpstr>PowerPoint Presentation</vt:lpstr>
      <vt:lpstr>PowerPoint Presentation</vt:lpstr>
      <vt:lpstr>Biomass</vt:lpstr>
      <vt:lpstr>Modern Carbon Vs. Fossil Carbon</vt:lpstr>
      <vt:lpstr>PowerPoint Presentation</vt:lpstr>
      <vt:lpstr>Solid Biomass:  Wood, Charcoal, and Manure</vt:lpstr>
      <vt:lpstr>Solid Biomass: Advantages and Disadvantages</vt:lpstr>
      <vt:lpstr>Biofuels: Ethanol and Biodiesel</vt:lpstr>
      <vt:lpstr>Biofuels: Ethanol and Biodiesel</vt:lpstr>
      <vt:lpstr>Biofuels: Ethanol and Biodiesel</vt:lpstr>
      <vt:lpstr>Ethanol: Advantages and Disadvantages</vt:lpstr>
      <vt:lpstr>PowerPoint Presentation</vt:lpstr>
      <vt:lpstr>The kinetic energy of water  can generate electricity</vt:lpstr>
      <vt:lpstr>Hydroelectricity</vt:lpstr>
      <vt:lpstr>The kinetic energy of water  can generate electricity</vt:lpstr>
      <vt:lpstr>Hydroelectricity: Advantages and Disadvantages</vt:lpstr>
      <vt:lpstr>PowerPoint Presentation</vt:lpstr>
      <vt:lpstr>PowerPoint Presentation</vt:lpstr>
      <vt:lpstr>Solar Energy</vt:lpstr>
      <vt:lpstr>We Can Heat Buildings and Water  with Solar Energy</vt:lpstr>
      <vt:lpstr>We Can Use Solar Cells to  Produce Electricity</vt:lpstr>
      <vt:lpstr>We Can Use Solar Cells to  Produce Electricity</vt:lpstr>
      <vt:lpstr>We Can Use Sunlight to Produce High-Temperature Heat and Electricity</vt:lpstr>
      <vt:lpstr>We Can Use Solar Cells to  Produce Electricity</vt:lpstr>
      <vt:lpstr>Photovoltaic Cells:  Advantages and Disadvantages</vt:lpstr>
      <vt:lpstr>PowerPoint Presentation</vt:lpstr>
      <vt:lpstr>Wind energy is the most rapidly growing source of electricity</vt:lpstr>
      <vt:lpstr>  Generating Electricity from Wind </vt:lpstr>
      <vt:lpstr>Generating Electricity from Wind</vt:lpstr>
      <vt:lpstr>Producing Electricity from Wind Energy  Is a Rapidly Growing Global Industry</vt:lpstr>
      <vt:lpstr>PowerPoint Presentation</vt:lpstr>
      <vt:lpstr>Wind Power:  Advantages and Disadvantages</vt:lpstr>
      <vt:lpstr>PowerPoint Presentation</vt:lpstr>
      <vt:lpstr>Earth’s internal heat is a source of  non-depletable energy</vt:lpstr>
      <vt:lpstr>Getting Energy from the  Earth’s Internal Heat</vt:lpstr>
      <vt:lpstr>  Ground Source Heat Pumps </vt:lpstr>
      <vt:lpstr>Geothermal: Open Loop vs. Closed Loop</vt:lpstr>
      <vt:lpstr>Getting Energy from the  Earth’s Internal Heat</vt:lpstr>
      <vt:lpstr>PowerPoint Presentation</vt:lpstr>
      <vt:lpstr>Hydrogen Is a Promising Fuel but  There Are Challenges</vt:lpstr>
      <vt:lpstr>PowerPoint Presentation</vt:lpstr>
      <vt:lpstr> </vt:lpstr>
      <vt:lpstr>PowerPoint Presentation</vt:lpstr>
      <vt:lpstr>PowerPoint Presentation</vt:lpstr>
      <vt:lpstr>Our Energy Future</vt:lpstr>
      <vt:lpstr>Our Energy Future</vt:lpstr>
      <vt:lpstr>Our Energy Future</vt:lpstr>
      <vt:lpstr>PowerPoint Presentation</vt:lpstr>
    </vt:vector>
  </TitlesOfParts>
  <Company>Cedar Rapids Community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Oliphant Matt</dc:creator>
  <cp:lastModifiedBy>Young Robert</cp:lastModifiedBy>
  <cp:revision>148</cp:revision>
  <dcterms:created xsi:type="dcterms:W3CDTF">2016-06-17T16:00:35Z</dcterms:created>
  <dcterms:modified xsi:type="dcterms:W3CDTF">2017-02-02T04:59:18Z</dcterms:modified>
</cp:coreProperties>
</file>