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9"/>
  </p:notesMasterIdLst>
  <p:sldIdLst>
    <p:sldId id="300" r:id="rId2"/>
    <p:sldId id="303" r:id="rId3"/>
    <p:sldId id="514" r:id="rId4"/>
    <p:sldId id="531" r:id="rId5"/>
    <p:sldId id="532" r:id="rId6"/>
    <p:sldId id="533" r:id="rId7"/>
    <p:sldId id="459" r:id="rId8"/>
    <p:sldId id="460" r:id="rId9"/>
    <p:sldId id="534" r:id="rId10"/>
    <p:sldId id="536" r:id="rId11"/>
    <p:sldId id="462" r:id="rId12"/>
    <p:sldId id="538" r:id="rId13"/>
    <p:sldId id="541" r:id="rId14"/>
    <p:sldId id="540" r:id="rId15"/>
    <p:sldId id="464" r:id="rId16"/>
    <p:sldId id="466" r:id="rId17"/>
    <p:sldId id="467" r:id="rId18"/>
    <p:sldId id="542" r:id="rId19"/>
    <p:sldId id="468" r:id="rId20"/>
    <p:sldId id="583" r:id="rId21"/>
    <p:sldId id="469" r:id="rId22"/>
    <p:sldId id="390" r:id="rId23"/>
    <p:sldId id="571" r:id="rId24"/>
    <p:sldId id="471" r:id="rId25"/>
    <p:sldId id="574" r:id="rId26"/>
    <p:sldId id="575" r:id="rId27"/>
    <p:sldId id="473" r:id="rId28"/>
    <p:sldId id="576" r:id="rId29"/>
    <p:sldId id="577" r:id="rId30"/>
    <p:sldId id="578" r:id="rId31"/>
    <p:sldId id="474" r:id="rId32"/>
    <p:sldId id="579" r:id="rId33"/>
    <p:sldId id="581" r:id="rId34"/>
    <p:sldId id="584" r:id="rId35"/>
    <p:sldId id="589" r:id="rId36"/>
    <p:sldId id="588" r:id="rId37"/>
    <p:sldId id="585" r:id="rId38"/>
    <p:sldId id="587" r:id="rId39"/>
    <p:sldId id="590" r:id="rId40"/>
    <p:sldId id="591" r:id="rId41"/>
    <p:sldId id="592" r:id="rId42"/>
    <p:sldId id="593" r:id="rId43"/>
    <p:sldId id="479" r:id="rId44"/>
    <p:sldId id="630" r:id="rId45"/>
    <p:sldId id="631" r:id="rId46"/>
    <p:sldId id="632" r:id="rId47"/>
    <p:sldId id="634" r:id="rId48"/>
    <p:sldId id="480" r:id="rId49"/>
    <p:sldId id="633" r:id="rId50"/>
    <p:sldId id="391" r:id="rId51"/>
    <p:sldId id="688" r:id="rId52"/>
    <p:sldId id="645" r:id="rId53"/>
    <p:sldId id="646" r:id="rId54"/>
    <p:sldId id="648" r:id="rId55"/>
    <p:sldId id="649" r:id="rId56"/>
    <p:sldId id="647" r:id="rId57"/>
    <p:sldId id="650" r:id="rId58"/>
    <p:sldId id="651" r:id="rId59"/>
    <p:sldId id="652" r:id="rId60"/>
    <p:sldId id="639" r:id="rId61"/>
    <p:sldId id="653" r:id="rId62"/>
    <p:sldId id="657" r:id="rId63"/>
    <p:sldId id="689" r:id="rId64"/>
    <p:sldId id="663" r:id="rId65"/>
    <p:sldId id="661" r:id="rId66"/>
    <p:sldId id="660" r:id="rId67"/>
    <p:sldId id="656" r:id="rId68"/>
    <p:sldId id="655" r:id="rId69"/>
    <p:sldId id="572" r:id="rId70"/>
    <p:sldId id="486" r:id="rId71"/>
    <p:sldId id="670" r:id="rId72"/>
    <p:sldId id="676" r:id="rId73"/>
    <p:sldId id="668" r:id="rId74"/>
    <p:sldId id="669" r:id="rId75"/>
    <p:sldId id="679" r:id="rId76"/>
    <p:sldId id="684" r:id="rId77"/>
    <p:sldId id="685" r:id="rId78"/>
    <p:sldId id="687" r:id="rId79"/>
    <p:sldId id="488" r:id="rId80"/>
    <p:sldId id="664" r:id="rId81"/>
    <p:sldId id="680" r:id="rId82"/>
    <p:sldId id="681" r:id="rId83"/>
    <p:sldId id="682" r:id="rId84"/>
    <p:sldId id="686" r:id="rId85"/>
    <p:sldId id="667" r:id="rId86"/>
    <p:sldId id="677" r:id="rId87"/>
    <p:sldId id="678"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A03C"/>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415" autoAdjust="0"/>
    <p:restoredTop sz="93979" autoAdjust="0"/>
  </p:normalViewPr>
  <p:slideViewPr>
    <p:cSldViewPr snapToGrid="0" showGuides="1">
      <p:cViewPr>
        <p:scale>
          <a:sx n="90" d="100"/>
          <a:sy n="90" d="100"/>
        </p:scale>
        <p:origin x="774" y="12"/>
      </p:cViewPr>
      <p:guideLst>
        <p:guide orient="horz" pos="2160"/>
        <p:guide pos="2880"/>
      </p:guideLst>
    </p:cSldViewPr>
  </p:slideViewPr>
  <p:outlineViewPr>
    <p:cViewPr>
      <p:scale>
        <a:sx n="33" d="100"/>
        <a:sy n="33" d="100"/>
      </p:scale>
      <p:origin x="0" y="-20568"/>
    </p:cViewPr>
  </p:outlineViewPr>
  <p:notesTextViewPr>
    <p:cViewPr>
      <p:scale>
        <a:sx n="3" d="2"/>
        <a:sy n="3" d="2"/>
      </p:scale>
      <p:origin x="0" y="0"/>
    </p:cViewPr>
  </p:notesTextViewPr>
  <p:sorterViewPr>
    <p:cViewPr>
      <p:scale>
        <a:sx n="110" d="100"/>
        <a:sy n="110" d="100"/>
      </p:scale>
      <p:origin x="0" y="-231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E8B38-6DB0-4155-B2CB-5A68D02809A7}" type="datetimeFigureOut">
              <a:rPr lang="en-US" smtClean="0"/>
              <a:t>4/10/2018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902AEB-9FDD-4F1A-A954-F96F83674770}" type="slidenum">
              <a:rPr lang="en-US" smtClean="0"/>
              <a:t>‹#›</a:t>
            </a:fld>
            <a:endParaRPr lang="en-US"/>
          </a:p>
        </p:txBody>
      </p:sp>
    </p:spTree>
    <p:extLst>
      <p:ext uri="{BB962C8B-B14F-4D97-AF65-F5344CB8AC3E}">
        <p14:creationId xmlns:p14="http://schemas.microsoft.com/office/powerpoint/2010/main" val="845821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223975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4BB760-E1EC-40FB-BD0B-986FA78E39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08631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4BB760-E1EC-40FB-BD0B-986FA78E39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88154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4BB760-E1EC-40FB-BD0B-986FA78E39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501680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EC7D0D-1B09-4418-AE2B-FDC24D0DDE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206080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CD6023-8F30-4A0F-B244-E93D2D79E8B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39459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CD3459-2071-46FA-B576-788EFAA078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610800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DD0C80-4211-4987-BBDC-F31B51B21F0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602197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721BE3-994D-4CDF-BD2C-8F3B6B9EAF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102125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B808C3-5041-4B18-93A8-8AA9CDA9D2E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801799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83A5E6-9AE8-4D23-99C1-AA9A35250B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876335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57066" indent="-291179">
              <a:spcBef>
                <a:spcPct val="30000"/>
              </a:spcBef>
              <a:defRPr sz="1200">
                <a:solidFill>
                  <a:schemeClr val="tx1"/>
                </a:solidFill>
                <a:latin typeface="Arial" panose="020B0604020202020204" pitchFamily="34" charset="0"/>
                <a:ea typeface="MS PGothic" panose="020B0600070205080204" pitchFamily="34" charset="-128"/>
              </a:defRPr>
            </a:lvl2pPr>
            <a:lvl3pPr marL="1164717" indent="-232943">
              <a:spcBef>
                <a:spcPct val="30000"/>
              </a:spcBef>
              <a:defRPr sz="1200">
                <a:solidFill>
                  <a:schemeClr val="tx1"/>
                </a:solidFill>
                <a:latin typeface="Arial" panose="020B0604020202020204" pitchFamily="34" charset="0"/>
                <a:ea typeface="MS PGothic" panose="020B0600070205080204" pitchFamily="34" charset="-128"/>
              </a:defRPr>
            </a:lvl3pPr>
            <a:lvl4pPr marL="1630604" indent="-232943">
              <a:spcBef>
                <a:spcPct val="30000"/>
              </a:spcBef>
              <a:defRPr sz="1200">
                <a:solidFill>
                  <a:schemeClr val="tx1"/>
                </a:solidFill>
                <a:latin typeface="Arial" panose="020B0604020202020204" pitchFamily="34" charset="0"/>
                <a:ea typeface="MS PGothic" panose="020B0600070205080204" pitchFamily="34" charset="-128"/>
              </a:defRPr>
            </a:lvl4pPr>
            <a:lvl5pPr marL="2096491" indent="-232943">
              <a:spcBef>
                <a:spcPct val="30000"/>
              </a:spcBef>
              <a:defRPr sz="12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B23D6BA-665B-40CD-9FB1-84F87AEAEED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800770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83A5E6-9AE8-4D23-99C1-AA9A35250B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442932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CDEB1F-6D4C-4AE6-ACF3-32ED9A53BD2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259726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FDB0DA-B2CA-4E6F-91E6-B2B6C8C5C61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929485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FDB0DA-B2CA-4E6F-91E6-B2B6C8C5C61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07756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FDB0DA-B2CA-4E6F-91E6-B2B6C8C5C61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966063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A1D0F6-5767-43D0-87FB-C85F08BEF73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4905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FDB0DA-B2CA-4E6F-91E6-B2B6C8C5C61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2203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73C8E5-B363-4B1A-BFEE-19B535E242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707683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20A80E-E8AB-4F8B-836F-45BA39F117C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207326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FD4C35-3B89-4E4D-8C72-1ACE411418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223788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B6359-9F2C-4890-8E88-F0E34C40B6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8915" name="Rectangle 2"/>
          <p:cNvSpPr>
            <a:spLocks noGrp="1" noRot="1" noChangeAspect="1" noChangeArrowheads="1" noTextEdit="1"/>
          </p:cNvSpPr>
          <p:nvPr>
            <p:ph type="sldImg"/>
          </p:nvPr>
        </p:nvSpPr>
        <p:spPr>
          <a:solidFill>
            <a:srgbClr val="FFFFFF"/>
          </a:solidFill>
          <a:ln/>
        </p:spPr>
      </p:sp>
      <p:sp>
        <p:nvSpPr>
          <p:cNvPr id="389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73529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05DB6F-C9DB-4A43-86A0-D18BBF0A3A9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621103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42F372-7FC2-4191-9DD6-9BE63D2528D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923293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FDB0DA-B2CA-4E6F-91E6-B2B6C8C5C61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010675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51444A-49F7-44A1-A2D7-E6E775F885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89495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6E60E5-7E62-43D3-8B38-914FD23321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690704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F3CF6D-E0CE-47CE-8356-6108A061760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891573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101DBE-0663-4091-BE93-4BB10ECB3AF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46603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31F2D1-41F8-4E19-99D1-DAB334891CB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409410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2FE253-4984-4536-ACB3-13A55DBF0F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161947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1F93C4-973B-4C1E-8EF3-E523B887605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947592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A13318-68DE-4A8E-93B8-DDB3D86B873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2882139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DF6521-60E5-4F15-B26E-8C0AA022F9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318522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1F93C4-973B-4C1E-8EF3-E523B887605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407094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B4D965-B494-49AA-AAE7-512A2C506DF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384832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B4D965-B494-49AA-AAE7-512A2C506DF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836365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892A3F-B2E2-4DF1-9A91-5C5603A26DF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97450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EBD54E-FE11-4FEE-A67B-7958D22B50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104554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333CAD-A639-4FC3-8371-42BF16ACD7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759894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4BB760-E1EC-40FB-BD0B-986FA78E39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39862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4BB760-E1EC-40FB-BD0B-986FA78E39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70814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4BB760-E1EC-40FB-BD0B-986FA78E39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025967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782875"/>
            <a:ext cx="9144000" cy="2429895"/>
          </a:xfrm>
          <a:solidFill>
            <a:srgbClr val="0073A7"/>
          </a:solidFill>
          <a:ln>
            <a:noFill/>
          </a:ln>
        </p:spPr>
        <p:txBody>
          <a:bodyPr vert="horz" lIns="91440" tIns="45720" rIns="91440" bIns="45720" rtlCol="0" anchor="ctr">
            <a:noAutofit/>
          </a:bodyPr>
          <a:lstStyle>
            <a:lvl1pPr>
              <a:lnSpc>
                <a:spcPct val="100000"/>
              </a:lnSpc>
              <a:defRPr lang="en-US" sz="5400" b="0" i="0" dirty="0">
                <a:latin typeface="Palatino Linotype" panose="02040502050505030304" pitchFamily="18" charset="0"/>
              </a:defRPr>
            </a:lvl1pPr>
          </a:lstStyle>
          <a:p>
            <a:pPr lvl="0"/>
            <a:r>
              <a:rPr lang="en-US"/>
              <a:t>Click to edit Master title style</a:t>
            </a:r>
            <a:endParaRPr lang="en-US" dirty="0"/>
          </a:p>
        </p:txBody>
      </p:sp>
      <p:sp>
        <p:nvSpPr>
          <p:cNvPr id="3" name="Subtitle 2"/>
          <p:cNvSpPr>
            <a:spLocks noGrp="1"/>
          </p:cNvSpPr>
          <p:nvPr>
            <p:ph type="subTitle" idx="1"/>
          </p:nvPr>
        </p:nvSpPr>
        <p:spPr>
          <a:xfrm>
            <a:off x="1143000" y="4397828"/>
            <a:ext cx="6858000" cy="1763486"/>
          </a:xfrm>
        </p:spPr>
        <p:txBody>
          <a:bodyPr anchor="ctr">
            <a:normAutofit/>
          </a:bodyPr>
          <a:lstStyle>
            <a:lvl1pPr marL="0" indent="0" algn="ctr">
              <a:lnSpc>
                <a:spcPct val="100000"/>
              </a:lnSpc>
              <a:spcBef>
                <a:spcPts val="0"/>
              </a:spcBef>
              <a:buNone/>
              <a:defRPr sz="3600">
                <a:latin typeface="Calibri Light" panose="020F0302020204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4/10/2018</a:t>
            </a:fld>
            <a:endParaRPr lang="en-US"/>
          </a:p>
        </p:txBody>
      </p:sp>
      <p:sp>
        <p:nvSpPr>
          <p:cNvPr id="8" name="Footer Placeholder 4"/>
          <p:cNvSpPr>
            <a:spLocks noGrp="1"/>
          </p:cNvSpPr>
          <p:nvPr>
            <p:ph type="ftr" sz="quarter" idx="11"/>
          </p:nvPr>
        </p:nvSpPr>
        <p:spPr>
          <a:xfrm>
            <a:off x="914400" y="6492875"/>
            <a:ext cx="7315200" cy="365125"/>
          </a:xfrm>
        </p:spPr>
        <p:txBody>
          <a:bodyPr/>
          <a:lstStyle/>
          <a:p>
            <a:endParaRPr lang="en-US"/>
          </a:p>
        </p:txBody>
      </p:sp>
      <p:sp>
        <p:nvSpPr>
          <p:cNvPr id="9"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5" name="Text Placeholder 4"/>
          <p:cNvSpPr>
            <a:spLocks noGrp="1"/>
          </p:cNvSpPr>
          <p:nvPr>
            <p:ph type="body" sz="quarter" idx="13" hasCustomPrompt="1"/>
          </p:nvPr>
        </p:nvSpPr>
        <p:spPr>
          <a:xfrm>
            <a:off x="0" y="1526832"/>
            <a:ext cx="2352675" cy="515938"/>
          </a:xfrm>
          <a:prstGeom prst="homePlate">
            <a:avLst/>
          </a:prstGeom>
          <a:solidFill>
            <a:srgbClr val="00B0F0"/>
          </a:solidFill>
        </p:spPr>
        <p:txBody>
          <a:bodyPr anchor="ctr">
            <a:noAutofit/>
          </a:bodyPr>
          <a:lstStyle>
            <a:lvl1pPr marL="0" indent="0" algn="ctr">
              <a:lnSpc>
                <a:spcPct val="100000"/>
              </a:lnSpc>
              <a:spcBef>
                <a:spcPts val="0"/>
              </a:spcBef>
              <a:buNone/>
              <a:defRPr sz="2800" baseline="0">
                <a:solidFill>
                  <a:schemeClr val="bg1"/>
                </a:solidFill>
              </a:defRPr>
            </a:lvl1pPr>
          </a:lstStyle>
          <a:p>
            <a:pPr lvl="0"/>
            <a:r>
              <a:rPr lang="en-US" dirty="0"/>
              <a:t>Chapter #</a:t>
            </a:r>
          </a:p>
        </p:txBody>
      </p:sp>
    </p:spTree>
    <p:extLst>
      <p:ext uri="{BB962C8B-B14F-4D97-AF65-F5344CB8AC3E}">
        <p14:creationId xmlns:p14="http://schemas.microsoft.com/office/powerpoint/2010/main" val="927773486"/>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4/10/2018</a:t>
            </a:fld>
            <a:endParaRPr lang="en-US"/>
          </a:p>
        </p:txBody>
      </p:sp>
      <p:sp>
        <p:nvSpPr>
          <p:cNvPr id="6" name="Footer Placeholder 4"/>
          <p:cNvSpPr>
            <a:spLocks noGrp="1"/>
          </p:cNvSpPr>
          <p:nvPr>
            <p:ph type="ftr" sz="quarter" idx="11"/>
          </p:nvPr>
        </p:nvSpPr>
        <p:spPr>
          <a:xfrm>
            <a:off x="914400" y="6492875"/>
            <a:ext cx="7315200" cy="365125"/>
          </a:xfrm>
        </p:spPr>
        <p:txBody>
          <a:bodyPr/>
          <a:lstStyle/>
          <a:p>
            <a:endParaRPr lang="en-US"/>
          </a:p>
        </p:txBody>
      </p:sp>
      <p:sp>
        <p:nvSpPr>
          <p:cNvPr id="7"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Tree>
    <p:extLst>
      <p:ext uri="{BB962C8B-B14F-4D97-AF65-F5344CB8AC3E}">
        <p14:creationId xmlns:p14="http://schemas.microsoft.com/office/powerpoint/2010/main" val="7056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949178" cy="1600200"/>
          </a:xfrm>
        </p:spPr>
        <p:txBody>
          <a:bodyPr anchor="b"/>
          <a:lstStyle>
            <a:lvl1pPr>
              <a:lnSpc>
                <a:spcPct val="100000"/>
              </a:lnSpc>
              <a:defRPr sz="3200"/>
            </a:lvl1pPr>
          </a:lstStyle>
          <a:p>
            <a:r>
              <a:rPr lang="en-US"/>
              <a:t>Click to edit Master title style</a:t>
            </a:r>
            <a:endParaRPr lang="en-US" dirty="0"/>
          </a:p>
        </p:txBody>
      </p:sp>
      <p:sp>
        <p:nvSpPr>
          <p:cNvPr id="3" name="Content Placeholder 2"/>
          <p:cNvSpPr>
            <a:spLocks noGrp="1"/>
          </p:cNvSpPr>
          <p:nvPr>
            <p:ph idx="1"/>
          </p:nvPr>
        </p:nvSpPr>
        <p:spPr>
          <a:xfrm>
            <a:off x="3113314" y="163286"/>
            <a:ext cx="5878286" cy="619963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1785256"/>
            <a:ext cx="2949178" cy="457766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4/10/2018</a:t>
            </a:fld>
            <a:endParaRPr lang="en-US"/>
          </a:p>
        </p:txBody>
      </p:sp>
      <p:sp>
        <p:nvSpPr>
          <p:cNvPr id="9" name="Footer Placeholder 4"/>
          <p:cNvSpPr>
            <a:spLocks noGrp="1"/>
          </p:cNvSpPr>
          <p:nvPr>
            <p:ph type="ftr" sz="quarter" idx="11"/>
          </p:nvPr>
        </p:nvSpPr>
        <p:spPr>
          <a:xfrm>
            <a:off x="914400" y="6492875"/>
            <a:ext cx="7315200" cy="365125"/>
          </a:xfrm>
        </p:spPr>
        <p:txBody>
          <a:bodyPr/>
          <a:lstStyle/>
          <a:p>
            <a:endParaRPr lang="en-US"/>
          </a:p>
        </p:txBody>
      </p:sp>
      <p:sp>
        <p:nvSpPr>
          <p:cNvPr id="10"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Tree>
    <p:extLst>
      <p:ext uri="{BB962C8B-B14F-4D97-AF65-F5344CB8AC3E}">
        <p14:creationId xmlns:p14="http://schemas.microsoft.com/office/powerpoint/2010/main" val="43168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641490"/>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694376"/>
            <a:ext cx="6858000" cy="754025"/>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74246BC-622C-409A-BFF7-01E5038EF5F1}" type="datetimeFigureOut">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4A1437-6214-4FB2-BFC6-B3EE7EB39FE2}" type="slidenum">
              <a:rPr lang="en-US" smtClean="0"/>
              <a:t>‹#›</a:t>
            </a:fld>
            <a:endParaRPr lang="en-US"/>
          </a:p>
        </p:txBody>
      </p:sp>
    </p:spTree>
    <p:extLst>
      <p:ext uri="{BB962C8B-B14F-4D97-AF65-F5344CB8AC3E}">
        <p14:creationId xmlns:p14="http://schemas.microsoft.com/office/powerpoint/2010/main" val="354836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3A7"/>
          </a:solidFill>
        </p:spPr>
        <p:txBody>
          <a:bodyPr>
            <a:noAutofit/>
          </a:bodyPr>
          <a:lstStyle>
            <a:lvl1pPr algn="ctr" defTabSz="914400" rtl="0" eaLnBrk="1" latinLnBrk="0" hangingPunct="1">
              <a:lnSpc>
                <a:spcPct val="10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a:t>Click to edit Master title style</a:t>
            </a:r>
            <a:endParaRPr lang="en-US" dirty="0"/>
          </a:p>
        </p:txBody>
      </p:sp>
      <p:sp>
        <p:nvSpPr>
          <p:cNvPr id="4"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4/10/2018</a:t>
            </a:fld>
            <a:endParaRPr lang="en-US"/>
          </a:p>
        </p:txBody>
      </p:sp>
      <p:sp>
        <p:nvSpPr>
          <p:cNvPr id="5" name="Footer Placeholder 4"/>
          <p:cNvSpPr>
            <a:spLocks noGrp="1"/>
          </p:cNvSpPr>
          <p:nvPr>
            <p:ph type="ftr" sz="quarter" idx="11"/>
          </p:nvPr>
        </p:nvSpPr>
        <p:spPr>
          <a:xfrm>
            <a:off x="914400" y="6492875"/>
            <a:ext cx="7315200" cy="365125"/>
          </a:xfrm>
        </p:spPr>
        <p:txBody>
          <a:bodyPr/>
          <a:lstStyle/>
          <a:p>
            <a:endParaRPr lang="en-US"/>
          </a:p>
        </p:txBody>
      </p:sp>
      <p:sp>
        <p:nvSpPr>
          <p:cNvPr id="6"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7" name="Text Placeholder 2"/>
          <p:cNvSpPr>
            <a:spLocks noGrp="1"/>
          </p:cNvSpPr>
          <p:nvPr>
            <p:ph idx="1"/>
          </p:nvPr>
        </p:nvSpPr>
        <p:spPr>
          <a:xfrm>
            <a:off x="178253" y="1379311"/>
            <a:ext cx="8787493" cy="492351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238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odule Header Green">
    <p:spTree>
      <p:nvGrpSpPr>
        <p:cNvPr id="1" name=""/>
        <p:cNvGrpSpPr/>
        <p:nvPr/>
      </p:nvGrpSpPr>
      <p:grpSpPr>
        <a:xfrm>
          <a:off x="0" y="0"/>
          <a:ext cx="0" cy="0"/>
          <a:chOff x="0" y="0"/>
          <a:chExt cx="0" cy="0"/>
        </a:xfrm>
      </p:grpSpPr>
      <p:sp>
        <p:nvSpPr>
          <p:cNvPr id="21" name="Freeform 20"/>
          <p:cNvSpPr/>
          <p:nvPr/>
        </p:nvSpPr>
        <p:spPr>
          <a:xfrm>
            <a:off x="0" y="446312"/>
            <a:ext cx="9144000" cy="2035629"/>
          </a:xfrm>
          <a:custGeom>
            <a:avLst/>
            <a:gdLst>
              <a:gd name="connsiteX0" fmla="*/ 2507742 w 9144000"/>
              <a:gd name="connsiteY0" fmla="*/ 0 h 2035629"/>
              <a:gd name="connsiteX1" fmla="*/ 9144000 w 9144000"/>
              <a:gd name="connsiteY1" fmla="*/ 0 h 2035629"/>
              <a:gd name="connsiteX2" fmla="*/ 9144000 w 9144000"/>
              <a:gd name="connsiteY2" fmla="*/ 2035629 h 2035629"/>
              <a:gd name="connsiteX3" fmla="*/ 2489274 w 9144000"/>
              <a:gd name="connsiteY3" fmla="*/ 2035629 h 2035629"/>
              <a:gd name="connsiteX4" fmla="*/ 2563966 w 9144000"/>
              <a:gd name="connsiteY4" fmla="*/ 1967744 h 2035629"/>
              <a:gd name="connsiteX5" fmla="*/ 2960916 w 9144000"/>
              <a:gd name="connsiteY5" fmla="*/ 1009422 h 2035629"/>
              <a:gd name="connsiteX6" fmla="*/ 2563966 w 9144000"/>
              <a:gd name="connsiteY6" fmla="*/ 51100 h 2035629"/>
              <a:gd name="connsiteX7" fmla="*/ 0 w 9144000"/>
              <a:gd name="connsiteY7" fmla="*/ 0 h 2035629"/>
              <a:gd name="connsiteX8" fmla="*/ 703546 w 9144000"/>
              <a:gd name="connsiteY8" fmla="*/ 0 h 2035629"/>
              <a:gd name="connsiteX9" fmla="*/ 647322 w 9144000"/>
              <a:gd name="connsiteY9" fmla="*/ 51100 h 2035629"/>
              <a:gd name="connsiteX10" fmla="*/ 250372 w 9144000"/>
              <a:gd name="connsiteY10" fmla="*/ 1009422 h 2035629"/>
              <a:gd name="connsiteX11" fmla="*/ 647322 w 9144000"/>
              <a:gd name="connsiteY11" fmla="*/ 1967744 h 2035629"/>
              <a:gd name="connsiteX12" fmla="*/ 722014 w 9144000"/>
              <a:gd name="connsiteY12" fmla="*/ 2035629 h 2035629"/>
              <a:gd name="connsiteX13" fmla="*/ 0 w 9144000"/>
              <a:gd name="connsiteY13" fmla="*/ 2035629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2035629">
                <a:moveTo>
                  <a:pt x="2507742" y="0"/>
                </a:moveTo>
                <a:lnTo>
                  <a:pt x="9144000" y="0"/>
                </a:lnTo>
                <a:lnTo>
                  <a:pt x="9144000" y="2035629"/>
                </a:lnTo>
                <a:lnTo>
                  <a:pt x="2489274" y="2035629"/>
                </a:lnTo>
                <a:lnTo>
                  <a:pt x="2563966" y="1967744"/>
                </a:lnTo>
                <a:cubicBezTo>
                  <a:pt x="2809222" y="1722488"/>
                  <a:pt x="2960916" y="1383670"/>
                  <a:pt x="2960916" y="1009422"/>
                </a:cubicBezTo>
                <a:cubicBezTo>
                  <a:pt x="2960916" y="635174"/>
                  <a:pt x="2809222" y="296356"/>
                  <a:pt x="2563966" y="51100"/>
                </a:cubicBezTo>
                <a:close/>
                <a:moveTo>
                  <a:pt x="0" y="0"/>
                </a:moveTo>
                <a:lnTo>
                  <a:pt x="703546" y="0"/>
                </a:lnTo>
                <a:lnTo>
                  <a:pt x="647322" y="51100"/>
                </a:lnTo>
                <a:cubicBezTo>
                  <a:pt x="402066" y="296356"/>
                  <a:pt x="250372" y="635174"/>
                  <a:pt x="250372" y="1009422"/>
                </a:cubicBezTo>
                <a:cubicBezTo>
                  <a:pt x="250372" y="1383670"/>
                  <a:pt x="402066" y="1722488"/>
                  <a:pt x="647322" y="1967744"/>
                </a:cubicBezTo>
                <a:lnTo>
                  <a:pt x="722014" y="2035629"/>
                </a:lnTo>
                <a:lnTo>
                  <a:pt x="0" y="203562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3145972" y="446311"/>
            <a:ext cx="5834743" cy="2024393"/>
          </a:xfrm>
          <a:noFill/>
        </p:spPr>
        <p:txBody>
          <a:bodyPr anchor="ctr">
            <a:normAutofit/>
          </a:bodyPr>
          <a:lstStyle>
            <a:lvl1pPr algn="l">
              <a:lnSpc>
                <a:spcPct val="100000"/>
              </a:lnSpc>
              <a:spcBef>
                <a:spcPts val="0"/>
              </a:spcBef>
              <a:defRPr sz="4000" baseline="0">
                <a:latin typeface="Calibri Light" panose="020F0302020204030204" pitchFamily="34" charset="0"/>
              </a:defRPr>
            </a:lvl1pPr>
          </a:lstStyle>
          <a:p>
            <a:r>
              <a:rPr lang="en-US" dirty="0"/>
              <a:t>Click to edit module title</a:t>
            </a:r>
          </a:p>
        </p:txBody>
      </p:sp>
      <p:sp>
        <p:nvSpPr>
          <p:cNvPr id="12"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4/10/2018</a:t>
            </a:fld>
            <a:endParaRPr lang="en-US"/>
          </a:p>
        </p:txBody>
      </p:sp>
      <p:sp>
        <p:nvSpPr>
          <p:cNvPr id="13" name="Footer Placeholder 4"/>
          <p:cNvSpPr>
            <a:spLocks noGrp="1"/>
          </p:cNvSpPr>
          <p:nvPr>
            <p:ph type="ftr" sz="quarter" idx="11"/>
          </p:nvPr>
        </p:nvSpPr>
        <p:spPr>
          <a:xfrm>
            <a:off x="914400" y="6492875"/>
            <a:ext cx="7315200" cy="365125"/>
          </a:xfrm>
        </p:spPr>
        <p:txBody>
          <a:bodyPr/>
          <a:lstStyle/>
          <a:p>
            <a:endParaRPr lang="en-US"/>
          </a:p>
        </p:txBody>
      </p:sp>
      <p:sp>
        <p:nvSpPr>
          <p:cNvPr id="14"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18" name="TextBox 17"/>
          <p:cNvSpPr txBox="1"/>
          <p:nvPr/>
        </p:nvSpPr>
        <p:spPr>
          <a:xfrm>
            <a:off x="250372" y="570476"/>
            <a:ext cx="2710544" cy="523220"/>
          </a:xfrm>
          <a:prstGeom prst="rect">
            <a:avLst/>
          </a:prstGeom>
          <a:noFill/>
        </p:spPr>
        <p:txBody>
          <a:bodyPr wrap="square" rtlCol="0">
            <a:spAutoFit/>
          </a:bodyPr>
          <a:lstStyle/>
          <a:p>
            <a:pPr algn="ctr"/>
            <a:r>
              <a:rPr lang="en-US" sz="2800" b="0" i="1" u="none" dirty="0">
                <a:solidFill>
                  <a:schemeClr val="tx1"/>
                </a:solidFill>
                <a:latin typeface="+mj-lt"/>
              </a:rPr>
              <a:t>Module</a:t>
            </a:r>
          </a:p>
        </p:txBody>
      </p:sp>
      <p:sp>
        <p:nvSpPr>
          <p:cNvPr id="23" name="Title 1"/>
          <p:cNvSpPr txBox="1">
            <a:spLocks/>
          </p:cNvSpPr>
          <p:nvPr/>
        </p:nvSpPr>
        <p:spPr>
          <a:xfrm>
            <a:off x="250372" y="2659137"/>
            <a:ext cx="5834743" cy="599303"/>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3600" b="0" i="0" dirty="0">
                <a:solidFill>
                  <a:schemeClr val="accent2"/>
                </a:solidFill>
              </a:rPr>
              <a:t>Learning Objectives</a:t>
            </a:r>
          </a:p>
        </p:txBody>
      </p:sp>
      <p:sp>
        <p:nvSpPr>
          <p:cNvPr id="26" name="Text Placeholder 25"/>
          <p:cNvSpPr>
            <a:spLocks noGrp="1"/>
          </p:cNvSpPr>
          <p:nvPr>
            <p:ph type="body" sz="quarter" idx="13" hasCustomPrompt="1"/>
          </p:nvPr>
        </p:nvSpPr>
        <p:spPr>
          <a:xfrm>
            <a:off x="250372" y="3822921"/>
            <a:ext cx="8729663" cy="2512565"/>
          </a:xfrm>
        </p:spPr>
        <p:txBody>
          <a:bodyPr>
            <a:normAutofit/>
          </a:bodyPr>
          <a:lstStyle>
            <a:lvl1pPr marL="228600" marR="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sz="2000" baseline="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dirty="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a:t>Click to edit module learning objective</a:t>
            </a:r>
          </a:p>
        </p:txBody>
      </p:sp>
      <p:sp>
        <p:nvSpPr>
          <p:cNvPr id="27" name="Title 1"/>
          <p:cNvSpPr txBox="1">
            <a:spLocks/>
          </p:cNvSpPr>
          <p:nvPr/>
        </p:nvSpPr>
        <p:spPr>
          <a:xfrm>
            <a:off x="250372" y="3109283"/>
            <a:ext cx="8729663" cy="472115"/>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2400" b="0" i="0" dirty="0">
                <a:solidFill>
                  <a:schemeClr val="tx1"/>
                </a:solidFill>
              </a:rPr>
              <a:t>After</a:t>
            </a:r>
            <a:r>
              <a:rPr lang="en-US" sz="2400" b="0" i="0" baseline="0" dirty="0">
                <a:solidFill>
                  <a:schemeClr val="tx1"/>
                </a:solidFill>
              </a:rPr>
              <a:t> this module, you should be able to:</a:t>
            </a:r>
            <a:endParaRPr lang="en-US" sz="2400" b="0" i="0" dirty="0">
              <a:solidFill>
                <a:schemeClr val="tx1"/>
              </a:solidFill>
            </a:endParaRPr>
          </a:p>
        </p:txBody>
      </p:sp>
      <p:cxnSp>
        <p:nvCxnSpPr>
          <p:cNvPr id="31" name="Straight Connector 30"/>
          <p:cNvCxnSpPr/>
          <p:nvPr/>
        </p:nvCxnSpPr>
        <p:spPr>
          <a:xfrm>
            <a:off x="323850" y="3634488"/>
            <a:ext cx="8505825" cy="0"/>
          </a:xfrm>
          <a:prstGeom prst="line">
            <a:avLst/>
          </a:prstGeom>
          <a:ln w="12700">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35" name="Text Placeholder 34"/>
          <p:cNvSpPr>
            <a:spLocks noGrp="1"/>
          </p:cNvSpPr>
          <p:nvPr>
            <p:ph type="body" sz="quarter" idx="14" hasCustomPrompt="1"/>
          </p:nvPr>
        </p:nvSpPr>
        <p:spPr>
          <a:xfrm>
            <a:off x="250825" y="893763"/>
            <a:ext cx="2709863" cy="1492250"/>
          </a:xfrm>
        </p:spPr>
        <p:txBody>
          <a:bodyPr anchor="ctr">
            <a:noAutofit/>
          </a:bodyPr>
          <a:lstStyle>
            <a:lvl1pPr marL="0" indent="0" algn="ctr">
              <a:lnSpc>
                <a:spcPct val="100000"/>
              </a:lnSpc>
              <a:spcBef>
                <a:spcPts val="0"/>
              </a:spcBef>
              <a:buNone/>
              <a:defRPr sz="11500" b="1" i="1">
                <a:latin typeface="Palatino Linotype" panose="02040502050505030304" pitchFamily="18" charset="0"/>
              </a:defRPr>
            </a:lvl1pPr>
          </a:lstStyle>
          <a:p>
            <a:pPr lvl="0"/>
            <a:r>
              <a:rPr lang="en-US" dirty="0">
                <a:latin typeface="Palatino Linotype" panose="02040502050505030304" pitchFamily="18" charset="0"/>
              </a:rPr>
              <a:t>##</a:t>
            </a:r>
            <a:endParaRPr lang="en-US" dirty="0"/>
          </a:p>
        </p:txBody>
      </p:sp>
    </p:spTree>
    <p:extLst>
      <p:ext uri="{BB962C8B-B14F-4D97-AF65-F5344CB8AC3E}">
        <p14:creationId xmlns:p14="http://schemas.microsoft.com/office/powerpoint/2010/main" val="241978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odule Header Red">
    <p:spTree>
      <p:nvGrpSpPr>
        <p:cNvPr id="1" name=""/>
        <p:cNvGrpSpPr/>
        <p:nvPr/>
      </p:nvGrpSpPr>
      <p:grpSpPr>
        <a:xfrm>
          <a:off x="0" y="0"/>
          <a:ext cx="0" cy="0"/>
          <a:chOff x="0" y="0"/>
          <a:chExt cx="0" cy="0"/>
        </a:xfrm>
      </p:grpSpPr>
      <p:sp>
        <p:nvSpPr>
          <p:cNvPr id="21" name="Freeform 20"/>
          <p:cNvSpPr/>
          <p:nvPr/>
        </p:nvSpPr>
        <p:spPr>
          <a:xfrm>
            <a:off x="0" y="446312"/>
            <a:ext cx="9144000" cy="2035629"/>
          </a:xfrm>
          <a:custGeom>
            <a:avLst/>
            <a:gdLst>
              <a:gd name="connsiteX0" fmla="*/ 2507742 w 9144000"/>
              <a:gd name="connsiteY0" fmla="*/ 0 h 2035629"/>
              <a:gd name="connsiteX1" fmla="*/ 9144000 w 9144000"/>
              <a:gd name="connsiteY1" fmla="*/ 0 h 2035629"/>
              <a:gd name="connsiteX2" fmla="*/ 9144000 w 9144000"/>
              <a:gd name="connsiteY2" fmla="*/ 2035629 h 2035629"/>
              <a:gd name="connsiteX3" fmla="*/ 2489274 w 9144000"/>
              <a:gd name="connsiteY3" fmla="*/ 2035629 h 2035629"/>
              <a:gd name="connsiteX4" fmla="*/ 2563966 w 9144000"/>
              <a:gd name="connsiteY4" fmla="*/ 1967744 h 2035629"/>
              <a:gd name="connsiteX5" fmla="*/ 2960916 w 9144000"/>
              <a:gd name="connsiteY5" fmla="*/ 1009422 h 2035629"/>
              <a:gd name="connsiteX6" fmla="*/ 2563966 w 9144000"/>
              <a:gd name="connsiteY6" fmla="*/ 51100 h 2035629"/>
              <a:gd name="connsiteX7" fmla="*/ 0 w 9144000"/>
              <a:gd name="connsiteY7" fmla="*/ 0 h 2035629"/>
              <a:gd name="connsiteX8" fmla="*/ 703546 w 9144000"/>
              <a:gd name="connsiteY8" fmla="*/ 0 h 2035629"/>
              <a:gd name="connsiteX9" fmla="*/ 647322 w 9144000"/>
              <a:gd name="connsiteY9" fmla="*/ 51100 h 2035629"/>
              <a:gd name="connsiteX10" fmla="*/ 250372 w 9144000"/>
              <a:gd name="connsiteY10" fmla="*/ 1009422 h 2035629"/>
              <a:gd name="connsiteX11" fmla="*/ 647322 w 9144000"/>
              <a:gd name="connsiteY11" fmla="*/ 1967744 h 2035629"/>
              <a:gd name="connsiteX12" fmla="*/ 722014 w 9144000"/>
              <a:gd name="connsiteY12" fmla="*/ 2035629 h 2035629"/>
              <a:gd name="connsiteX13" fmla="*/ 0 w 9144000"/>
              <a:gd name="connsiteY13" fmla="*/ 2035629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2035629">
                <a:moveTo>
                  <a:pt x="2507742" y="0"/>
                </a:moveTo>
                <a:lnTo>
                  <a:pt x="9144000" y="0"/>
                </a:lnTo>
                <a:lnTo>
                  <a:pt x="9144000" y="2035629"/>
                </a:lnTo>
                <a:lnTo>
                  <a:pt x="2489274" y="2035629"/>
                </a:lnTo>
                <a:lnTo>
                  <a:pt x="2563966" y="1967744"/>
                </a:lnTo>
                <a:cubicBezTo>
                  <a:pt x="2809222" y="1722488"/>
                  <a:pt x="2960916" y="1383670"/>
                  <a:pt x="2960916" y="1009422"/>
                </a:cubicBezTo>
                <a:cubicBezTo>
                  <a:pt x="2960916" y="635174"/>
                  <a:pt x="2809222" y="296356"/>
                  <a:pt x="2563966" y="51100"/>
                </a:cubicBezTo>
                <a:close/>
                <a:moveTo>
                  <a:pt x="0" y="0"/>
                </a:moveTo>
                <a:lnTo>
                  <a:pt x="703546" y="0"/>
                </a:lnTo>
                <a:lnTo>
                  <a:pt x="647322" y="51100"/>
                </a:lnTo>
                <a:cubicBezTo>
                  <a:pt x="402066" y="296356"/>
                  <a:pt x="250372" y="635174"/>
                  <a:pt x="250372" y="1009422"/>
                </a:cubicBezTo>
                <a:cubicBezTo>
                  <a:pt x="250372" y="1383670"/>
                  <a:pt x="402066" y="1722488"/>
                  <a:pt x="647322" y="1967744"/>
                </a:cubicBezTo>
                <a:lnTo>
                  <a:pt x="722014" y="2035629"/>
                </a:lnTo>
                <a:lnTo>
                  <a:pt x="0" y="2035629"/>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3145972" y="446311"/>
            <a:ext cx="5834743" cy="2024393"/>
          </a:xfrm>
          <a:noFill/>
        </p:spPr>
        <p:txBody>
          <a:bodyPr anchor="ctr">
            <a:normAutofit/>
          </a:bodyPr>
          <a:lstStyle>
            <a:lvl1pPr algn="l">
              <a:lnSpc>
                <a:spcPct val="100000"/>
              </a:lnSpc>
              <a:spcBef>
                <a:spcPts val="0"/>
              </a:spcBef>
              <a:defRPr sz="4000" baseline="0">
                <a:latin typeface="Calibri Light" panose="020F0302020204030204" pitchFamily="34" charset="0"/>
              </a:defRPr>
            </a:lvl1pPr>
          </a:lstStyle>
          <a:p>
            <a:r>
              <a:rPr lang="en-US" dirty="0"/>
              <a:t>Click to edit module title</a:t>
            </a:r>
          </a:p>
        </p:txBody>
      </p:sp>
      <p:sp>
        <p:nvSpPr>
          <p:cNvPr id="12"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4/10/2018</a:t>
            </a:fld>
            <a:endParaRPr lang="en-US"/>
          </a:p>
        </p:txBody>
      </p:sp>
      <p:sp>
        <p:nvSpPr>
          <p:cNvPr id="13" name="Footer Placeholder 4"/>
          <p:cNvSpPr>
            <a:spLocks noGrp="1"/>
          </p:cNvSpPr>
          <p:nvPr>
            <p:ph type="ftr" sz="quarter" idx="11"/>
          </p:nvPr>
        </p:nvSpPr>
        <p:spPr>
          <a:xfrm>
            <a:off x="914400" y="6492875"/>
            <a:ext cx="7315200" cy="365125"/>
          </a:xfrm>
        </p:spPr>
        <p:txBody>
          <a:bodyPr/>
          <a:lstStyle/>
          <a:p>
            <a:endParaRPr lang="en-US"/>
          </a:p>
        </p:txBody>
      </p:sp>
      <p:sp>
        <p:nvSpPr>
          <p:cNvPr id="14"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18" name="TextBox 17"/>
          <p:cNvSpPr txBox="1"/>
          <p:nvPr/>
        </p:nvSpPr>
        <p:spPr>
          <a:xfrm>
            <a:off x="250372" y="570476"/>
            <a:ext cx="2710544" cy="523220"/>
          </a:xfrm>
          <a:prstGeom prst="rect">
            <a:avLst/>
          </a:prstGeom>
          <a:noFill/>
        </p:spPr>
        <p:txBody>
          <a:bodyPr wrap="square" rtlCol="0">
            <a:spAutoFit/>
          </a:bodyPr>
          <a:lstStyle/>
          <a:p>
            <a:pPr algn="ctr"/>
            <a:r>
              <a:rPr lang="en-US" sz="2800" b="0" i="1" u="none" dirty="0">
                <a:solidFill>
                  <a:schemeClr val="tx1"/>
                </a:solidFill>
                <a:latin typeface="+mj-lt"/>
              </a:rPr>
              <a:t>Module</a:t>
            </a:r>
          </a:p>
        </p:txBody>
      </p:sp>
      <p:sp>
        <p:nvSpPr>
          <p:cNvPr id="23" name="Title 1"/>
          <p:cNvSpPr txBox="1">
            <a:spLocks/>
          </p:cNvSpPr>
          <p:nvPr/>
        </p:nvSpPr>
        <p:spPr>
          <a:xfrm>
            <a:off x="250372" y="2659137"/>
            <a:ext cx="5834743" cy="599303"/>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3600" b="0" i="0" dirty="0">
                <a:solidFill>
                  <a:srgbClr val="70AD47"/>
                </a:solidFill>
              </a:rPr>
              <a:t>Learning Objectives</a:t>
            </a:r>
          </a:p>
        </p:txBody>
      </p:sp>
      <p:sp>
        <p:nvSpPr>
          <p:cNvPr id="26" name="Text Placeholder 25"/>
          <p:cNvSpPr>
            <a:spLocks noGrp="1"/>
          </p:cNvSpPr>
          <p:nvPr>
            <p:ph type="body" sz="quarter" idx="13" hasCustomPrompt="1"/>
          </p:nvPr>
        </p:nvSpPr>
        <p:spPr>
          <a:xfrm>
            <a:off x="250372" y="3822921"/>
            <a:ext cx="8729663" cy="2512565"/>
          </a:xfrm>
        </p:spPr>
        <p:txBody>
          <a:bodyPr>
            <a:normAutofit/>
          </a:bodyPr>
          <a:lstStyle>
            <a:lvl1pPr marL="228600" marR="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sz="2000" baseline="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dirty="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a:t>Click to edit module learning objective</a:t>
            </a:r>
          </a:p>
        </p:txBody>
      </p:sp>
      <p:sp>
        <p:nvSpPr>
          <p:cNvPr id="27" name="Title 1"/>
          <p:cNvSpPr txBox="1">
            <a:spLocks/>
          </p:cNvSpPr>
          <p:nvPr/>
        </p:nvSpPr>
        <p:spPr>
          <a:xfrm>
            <a:off x="250372" y="3109283"/>
            <a:ext cx="8729663" cy="472115"/>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2400" b="0" i="0" dirty="0">
                <a:solidFill>
                  <a:schemeClr val="tx1"/>
                </a:solidFill>
              </a:rPr>
              <a:t>After</a:t>
            </a:r>
            <a:r>
              <a:rPr lang="en-US" sz="2400" b="0" i="0" baseline="0" dirty="0">
                <a:solidFill>
                  <a:schemeClr val="tx1"/>
                </a:solidFill>
              </a:rPr>
              <a:t> this module, you should be able to:</a:t>
            </a:r>
            <a:endParaRPr lang="en-US" sz="2400" b="0" i="0" dirty="0">
              <a:solidFill>
                <a:schemeClr val="tx1"/>
              </a:solidFill>
            </a:endParaRPr>
          </a:p>
        </p:txBody>
      </p:sp>
      <p:cxnSp>
        <p:nvCxnSpPr>
          <p:cNvPr id="31" name="Straight Connector 30"/>
          <p:cNvCxnSpPr/>
          <p:nvPr/>
        </p:nvCxnSpPr>
        <p:spPr>
          <a:xfrm>
            <a:off x="323850" y="3634488"/>
            <a:ext cx="8505825" cy="0"/>
          </a:xfrm>
          <a:prstGeom prst="line">
            <a:avLst/>
          </a:prstGeom>
          <a:ln w="12700">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35" name="Text Placeholder 34"/>
          <p:cNvSpPr>
            <a:spLocks noGrp="1"/>
          </p:cNvSpPr>
          <p:nvPr>
            <p:ph type="body" sz="quarter" idx="14" hasCustomPrompt="1"/>
          </p:nvPr>
        </p:nvSpPr>
        <p:spPr>
          <a:xfrm>
            <a:off x="250825" y="893763"/>
            <a:ext cx="2709863" cy="1492250"/>
          </a:xfrm>
        </p:spPr>
        <p:txBody>
          <a:bodyPr anchor="ctr">
            <a:noAutofit/>
          </a:bodyPr>
          <a:lstStyle>
            <a:lvl1pPr marL="0" indent="0" algn="ctr">
              <a:lnSpc>
                <a:spcPct val="100000"/>
              </a:lnSpc>
              <a:spcBef>
                <a:spcPts val="0"/>
              </a:spcBef>
              <a:buNone/>
              <a:defRPr sz="11500" b="1" i="1">
                <a:latin typeface="Palatino Linotype" panose="02040502050505030304" pitchFamily="18" charset="0"/>
              </a:defRPr>
            </a:lvl1pPr>
          </a:lstStyle>
          <a:p>
            <a:pPr lvl="0"/>
            <a:r>
              <a:rPr lang="en-US" dirty="0">
                <a:latin typeface="Palatino Linotype" panose="02040502050505030304" pitchFamily="18" charset="0"/>
              </a:rPr>
              <a:t>##</a:t>
            </a:r>
            <a:endParaRPr lang="en-US" dirty="0"/>
          </a:p>
        </p:txBody>
      </p:sp>
    </p:spTree>
    <p:extLst>
      <p:ext uri="{BB962C8B-B14F-4D97-AF65-F5344CB8AC3E}">
        <p14:creationId xmlns:p14="http://schemas.microsoft.com/office/powerpoint/2010/main" val="84146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odule Header Blue">
    <p:spTree>
      <p:nvGrpSpPr>
        <p:cNvPr id="1" name=""/>
        <p:cNvGrpSpPr/>
        <p:nvPr/>
      </p:nvGrpSpPr>
      <p:grpSpPr>
        <a:xfrm>
          <a:off x="0" y="0"/>
          <a:ext cx="0" cy="0"/>
          <a:chOff x="0" y="0"/>
          <a:chExt cx="0" cy="0"/>
        </a:xfrm>
      </p:grpSpPr>
      <p:sp>
        <p:nvSpPr>
          <p:cNvPr id="21" name="Freeform 20"/>
          <p:cNvSpPr/>
          <p:nvPr/>
        </p:nvSpPr>
        <p:spPr>
          <a:xfrm>
            <a:off x="0" y="446312"/>
            <a:ext cx="9144000" cy="2035629"/>
          </a:xfrm>
          <a:custGeom>
            <a:avLst/>
            <a:gdLst>
              <a:gd name="connsiteX0" fmla="*/ 2507742 w 9144000"/>
              <a:gd name="connsiteY0" fmla="*/ 0 h 2035629"/>
              <a:gd name="connsiteX1" fmla="*/ 9144000 w 9144000"/>
              <a:gd name="connsiteY1" fmla="*/ 0 h 2035629"/>
              <a:gd name="connsiteX2" fmla="*/ 9144000 w 9144000"/>
              <a:gd name="connsiteY2" fmla="*/ 2035629 h 2035629"/>
              <a:gd name="connsiteX3" fmla="*/ 2489274 w 9144000"/>
              <a:gd name="connsiteY3" fmla="*/ 2035629 h 2035629"/>
              <a:gd name="connsiteX4" fmla="*/ 2563966 w 9144000"/>
              <a:gd name="connsiteY4" fmla="*/ 1967744 h 2035629"/>
              <a:gd name="connsiteX5" fmla="*/ 2960916 w 9144000"/>
              <a:gd name="connsiteY5" fmla="*/ 1009422 h 2035629"/>
              <a:gd name="connsiteX6" fmla="*/ 2563966 w 9144000"/>
              <a:gd name="connsiteY6" fmla="*/ 51100 h 2035629"/>
              <a:gd name="connsiteX7" fmla="*/ 0 w 9144000"/>
              <a:gd name="connsiteY7" fmla="*/ 0 h 2035629"/>
              <a:gd name="connsiteX8" fmla="*/ 703546 w 9144000"/>
              <a:gd name="connsiteY8" fmla="*/ 0 h 2035629"/>
              <a:gd name="connsiteX9" fmla="*/ 647322 w 9144000"/>
              <a:gd name="connsiteY9" fmla="*/ 51100 h 2035629"/>
              <a:gd name="connsiteX10" fmla="*/ 250372 w 9144000"/>
              <a:gd name="connsiteY10" fmla="*/ 1009422 h 2035629"/>
              <a:gd name="connsiteX11" fmla="*/ 647322 w 9144000"/>
              <a:gd name="connsiteY11" fmla="*/ 1967744 h 2035629"/>
              <a:gd name="connsiteX12" fmla="*/ 722014 w 9144000"/>
              <a:gd name="connsiteY12" fmla="*/ 2035629 h 2035629"/>
              <a:gd name="connsiteX13" fmla="*/ 0 w 9144000"/>
              <a:gd name="connsiteY13" fmla="*/ 2035629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2035629">
                <a:moveTo>
                  <a:pt x="2507742" y="0"/>
                </a:moveTo>
                <a:lnTo>
                  <a:pt x="9144000" y="0"/>
                </a:lnTo>
                <a:lnTo>
                  <a:pt x="9144000" y="2035629"/>
                </a:lnTo>
                <a:lnTo>
                  <a:pt x="2489274" y="2035629"/>
                </a:lnTo>
                <a:lnTo>
                  <a:pt x="2563966" y="1967744"/>
                </a:lnTo>
                <a:cubicBezTo>
                  <a:pt x="2809222" y="1722488"/>
                  <a:pt x="2960916" y="1383670"/>
                  <a:pt x="2960916" y="1009422"/>
                </a:cubicBezTo>
                <a:cubicBezTo>
                  <a:pt x="2960916" y="635174"/>
                  <a:pt x="2809222" y="296356"/>
                  <a:pt x="2563966" y="51100"/>
                </a:cubicBezTo>
                <a:close/>
                <a:moveTo>
                  <a:pt x="0" y="0"/>
                </a:moveTo>
                <a:lnTo>
                  <a:pt x="703546" y="0"/>
                </a:lnTo>
                <a:lnTo>
                  <a:pt x="647322" y="51100"/>
                </a:lnTo>
                <a:cubicBezTo>
                  <a:pt x="402066" y="296356"/>
                  <a:pt x="250372" y="635174"/>
                  <a:pt x="250372" y="1009422"/>
                </a:cubicBezTo>
                <a:cubicBezTo>
                  <a:pt x="250372" y="1383670"/>
                  <a:pt x="402066" y="1722488"/>
                  <a:pt x="647322" y="1967744"/>
                </a:cubicBezTo>
                <a:lnTo>
                  <a:pt x="722014" y="2035629"/>
                </a:lnTo>
                <a:lnTo>
                  <a:pt x="0" y="2035629"/>
                </a:ln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00B0F0"/>
              </a:solidFill>
            </a:endParaRPr>
          </a:p>
        </p:txBody>
      </p:sp>
      <p:sp>
        <p:nvSpPr>
          <p:cNvPr id="7" name="Title 1"/>
          <p:cNvSpPr>
            <a:spLocks noGrp="1"/>
          </p:cNvSpPr>
          <p:nvPr>
            <p:ph type="ctrTitle" hasCustomPrompt="1"/>
          </p:nvPr>
        </p:nvSpPr>
        <p:spPr>
          <a:xfrm>
            <a:off x="3145972" y="446311"/>
            <a:ext cx="5834743" cy="2024393"/>
          </a:xfrm>
          <a:noFill/>
        </p:spPr>
        <p:txBody>
          <a:bodyPr anchor="ctr">
            <a:normAutofit/>
          </a:bodyPr>
          <a:lstStyle>
            <a:lvl1pPr algn="l">
              <a:lnSpc>
                <a:spcPct val="100000"/>
              </a:lnSpc>
              <a:spcBef>
                <a:spcPts val="0"/>
              </a:spcBef>
              <a:defRPr sz="4000" baseline="0">
                <a:latin typeface="Calibri Light" panose="020F0302020204030204" pitchFamily="34" charset="0"/>
              </a:defRPr>
            </a:lvl1pPr>
          </a:lstStyle>
          <a:p>
            <a:r>
              <a:rPr lang="en-US" dirty="0"/>
              <a:t>Click to edit module title</a:t>
            </a:r>
          </a:p>
        </p:txBody>
      </p:sp>
      <p:sp>
        <p:nvSpPr>
          <p:cNvPr id="12"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4/10/2018</a:t>
            </a:fld>
            <a:endParaRPr lang="en-US"/>
          </a:p>
        </p:txBody>
      </p:sp>
      <p:sp>
        <p:nvSpPr>
          <p:cNvPr id="13" name="Footer Placeholder 4"/>
          <p:cNvSpPr>
            <a:spLocks noGrp="1"/>
          </p:cNvSpPr>
          <p:nvPr>
            <p:ph type="ftr" sz="quarter" idx="11"/>
          </p:nvPr>
        </p:nvSpPr>
        <p:spPr>
          <a:xfrm>
            <a:off x="914400" y="6492875"/>
            <a:ext cx="7315200" cy="365125"/>
          </a:xfrm>
        </p:spPr>
        <p:txBody>
          <a:bodyPr/>
          <a:lstStyle/>
          <a:p>
            <a:endParaRPr lang="en-US"/>
          </a:p>
        </p:txBody>
      </p:sp>
      <p:sp>
        <p:nvSpPr>
          <p:cNvPr id="14"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18" name="TextBox 17"/>
          <p:cNvSpPr txBox="1"/>
          <p:nvPr/>
        </p:nvSpPr>
        <p:spPr>
          <a:xfrm>
            <a:off x="250372" y="570476"/>
            <a:ext cx="2710544" cy="523220"/>
          </a:xfrm>
          <a:prstGeom prst="rect">
            <a:avLst/>
          </a:prstGeom>
          <a:noFill/>
        </p:spPr>
        <p:txBody>
          <a:bodyPr wrap="square" rtlCol="0">
            <a:spAutoFit/>
          </a:bodyPr>
          <a:lstStyle/>
          <a:p>
            <a:pPr algn="ctr"/>
            <a:r>
              <a:rPr lang="en-US" sz="2800" b="0" i="1" u="none" dirty="0">
                <a:solidFill>
                  <a:schemeClr val="tx1"/>
                </a:solidFill>
                <a:latin typeface="+mj-lt"/>
              </a:rPr>
              <a:t>Module</a:t>
            </a:r>
          </a:p>
        </p:txBody>
      </p:sp>
      <p:sp>
        <p:nvSpPr>
          <p:cNvPr id="23" name="Title 1"/>
          <p:cNvSpPr txBox="1">
            <a:spLocks/>
          </p:cNvSpPr>
          <p:nvPr/>
        </p:nvSpPr>
        <p:spPr>
          <a:xfrm>
            <a:off x="250372" y="2659137"/>
            <a:ext cx="5834743" cy="599303"/>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3600" b="0" i="0" dirty="0">
                <a:solidFill>
                  <a:schemeClr val="accent4"/>
                </a:solidFill>
              </a:rPr>
              <a:t>Learning Objectives</a:t>
            </a:r>
          </a:p>
        </p:txBody>
      </p:sp>
      <p:sp>
        <p:nvSpPr>
          <p:cNvPr id="26" name="Text Placeholder 25"/>
          <p:cNvSpPr>
            <a:spLocks noGrp="1"/>
          </p:cNvSpPr>
          <p:nvPr>
            <p:ph type="body" sz="quarter" idx="13" hasCustomPrompt="1"/>
          </p:nvPr>
        </p:nvSpPr>
        <p:spPr>
          <a:xfrm>
            <a:off x="250372" y="3822921"/>
            <a:ext cx="8729663" cy="2512565"/>
          </a:xfrm>
        </p:spPr>
        <p:txBody>
          <a:bodyPr>
            <a:normAutofit/>
          </a:bodyPr>
          <a:lstStyle>
            <a:lvl1pPr marL="228600" marR="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sz="2000" baseline="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dirty="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a:t>Click to edit module learning objective</a:t>
            </a:r>
          </a:p>
        </p:txBody>
      </p:sp>
      <p:sp>
        <p:nvSpPr>
          <p:cNvPr id="27" name="Title 1"/>
          <p:cNvSpPr txBox="1">
            <a:spLocks/>
          </p:cNvSpPr>
          <p:nvPr/>
        </p:nvSpPr>
        <p:spPr>
          <a:xfrm>
            <a:off x="250372" y="3109283"/>
            <a:ext cx="8729663" cy="472115"/>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2400" b="0" i="0" dirty="0">
                <a:solidFill>
                  <a:schemeClr val="tx1"/>
                </a:solidFill>
              </a:rPr>
              <a:t>After</a:t>
            </a:r>
            <a:r>
              <a:rPr lang="en-US" sz="2400" b="0" i="0" baseline="0" dirty="0">
                <a:solidFill>
                  <a:schemeClr val="tx1"/>
                </a:solidFill>
              </a:rPr>
              <a:t> this module, you should be able to:</a:t>
            </a:r>
            <a:endParaRPr lang="en-US" sz="2400" b="0" i="0" dirty="0">
              <a:solidFill>
                <a:schemeClr val="tx1"/>
              </a:solidFill>
            </a:endParaRPr>
          </a:p>
        </p:txBody>
      </p:sp>
      <p:cxnSp>
        <p:nvCxnSpPr>
          <p:cNvPr id="31" name="Straight Connector 30"/>
          <p:cNvCxnSpPr/>
          <p:nvPr/>
        </p:nvCxnSpPr>
        <p:spPr>
          <a:xfrm>
            <a:off x="323850" y="3634488"/>
            <a:ext cx="8505825" cy="0"/>
          </a:xfrm>
          <a:prstGeom prst="line">
            <a:avLst/>
          </a:prstGeom>
          <a:ln w="12700">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35" name="Text Placeholder 34"/>
          <p:cNvSpPr>
            <a:spLocks noGrp="1"/>
          </p:cNvSpPr>
          <p:nvPr>
            <p:ph type="body" sz="quarter" idx="14" hasCustomPrompt="1"/>
          </p:nvPr>
        </p:nvSpPr>
        <p:spPr>
          <a:xfrm>
            <a:off x="250825" y="893763"/>
            <a:ext cx="2709863" cy="1492250"/>
          </a:xfrm>
        </p:spPr>
        <p:txBody>
          <a:bodyPr anchor="ctr">
            <a:noAutofit/>
          </a:bodyPr>
          <a:lstStyle>
            <a:lvl1pPr marL="0" indent="0" algn="ctr">
              <a:lnSpc>
                <a:spcPct val="100000"/>
              </a:lnSpc>
              <a:spcBef>
                <a:spcPts val="0"/>
              </a:spcBef>
              <a:buNone/>
              <a:defRPr sz="11500" b="1" i="1">
                <a:latin typeface="Palatino Linotype" panose="02040502050505030304" pitchFamily="18" charset="0"/>
              </a:defRPr>
            </a:lvl1pPr>
          </a:lstStyle>
          <a:p>
            <a:pPr lvl="0"/>
            <a:r>
              <a:rPr lang="en-US" dirty="0">
                <a:latin typeface="Palatino Linotype" panose="02040502050505030304" pitchFamily="18" charset="0"/>
              </a:rPr>
              <a:t>##</a:t>
            </a:r>
            <a:endParaRPr lang="en-US" dirty="0"/>
          </a:p>
        </p:txBody>
      </p:sp>
    </p:spTree>
    <p:extLst>
      <p:ext uri="{BB962C8B-B14F-4D97-AF65-F5344CB8AC3E}">
        <p14:creationId xmlns:p14="http://schemas.microsoft.com/office/powerpoint/2010/main" val="4112667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odule Header Yellow">
    <p:spTree>
      <p:nvGrpSpPr>
        <p:cNvPr id="1" name=""/>
        <p:cNvGrpSpPr/>
        <p:nvPr/>
      </p:nvGrpSpPr>
      <p:grpSpPr>
        <a:xfrm>
          <a:off x="0" y="0"/>
          <a:ext cx="0" cy="0"/>
          <a:chOff x="0" y="0"/>
          <a:chExt cx="0" cy="0"/>
        </a:xfrm>
      </p:grpSpPr>
      <p:sp>
        <p:nvSpPr>
          <p:cNvPr id="21" name="Freeform 20"/>
          <p:cNvSpPr/>
          <p:nvPr/>
        </p:nvSpPr>
        <p:spPr>
          <a:xfrm>
            <a:off x="0" y="446312"/>
            <a:ext cx="9144000" cy="2035629"/>
          </a:xfrm>
          <a:custGeom>
            <a:avLst/>
            <a:gdLst>
              <a:gd name="connsiteX0" fmla="*/ 2507742 w 9144000"/>
              <a:gd name="connsiteY0" fmla="*/ 0 h 2035629"/>
              <a:gd name="connsiteX1" fmla="*/ 9144000 w 9144000"/>
              <a:gd name="connsiteY1" fmla="*/ 0 h 2035629"/>
              <a:gd name="connsiteX2" fmla="*/ 9144000 w 9144000"/>
              <a:gd name="connsiteY2" fmla="*/ 2035629 h 2035629"/>
              <a:gd name="connsiteX3" fmla="*/ 2489274 w 9144000"/>
              <a:gd name="connsiteY3" fmla="*/ 2035629 h 2035629"/>
              <a:gd name="connsiteX4" fmla="*/ 2563966 w 9144000"/>
              <a:gd name="connsiteY4" fmla="*/ 1967744 h 2035629"/>
              <a:gd name="connsiteX5" fmla="*/ 2960916 w 9144000"/>
              <a:gd name="connsiteY5" fmla="*/ 1009422 h 2035629"/>
              <a:gd name="connsiteX6" fmla="*/ 2563966 w 9144000"/>
              <a:gd name="connsiteY6" fmla="*/ 51100 h 2035629"/>
              <a:gd name="connsiteX7" fmla="*/ 0 w 9144000"/>
              <a:gd name="connsiteY7" fmla="*/ 0 h 2035629"/>
              <a:gd name="connsiteX8" fmla="*/ 703546 w 9144000"/>
              <a:gd name="connsiteY8" fmla="*/ 0 h 2035629"/>
              <a:gd name="connsiteX9" fmla="*/ 647322 w 9144000"/>
              <a:gd name="connsiteY9" fmla="*/ 51100 h 2035629"/>
              <a:gd name="connsiteX10" fmla="*/ 250372 w 9144000"/>
              <a:gd name="connsiteY10" fmla="*/ 1009422 h 2035629"/>
              <a:gd name="connsiteX11" fmla="*/ 647322 w 9144000"/>
              <a:gd name="connsiteY11" fmla="*/ 1967744 h 2035629"/>
              <a:gd name="connsiteX12" fmla="*/ 722014 w 9144000"/>
              <a:gd name="connsiteY12" fmla="*/ 2035629 h 2035629"/>
              <a:gd name="connsiteX13" fmla="*/ 0 w 9144000"/>
              <a:gd name="connsiteY13" fmla="*/ 2035629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2035629">
                <a:moveTo>
                  <a:pt x="2507742" y="0"/>
                </a:moveTo>
                <a:lnTo>
                  <a:pt x="9144000" y="0"/>
                </a:lnTo>
                <a:lnTo>
                  <a:pt x="9144000" y="2035629"/>
                </a:lnTo>
                <a:lnTo>
                  <a:pt x="2489274" y="2035629"/>
                </a:lnTo>
                <a:lnTo>
                  <a:pt x="2563966" y="1967744"/>
                </a:lnTo>
                <a:cubicBezTo>
                  <a:pt x="2809222" y="1722488"/>
                  <a:pt x="2960916" y="1383670"/>
                  <a:pt x="2960916" y="1009422"/>
                </a:cubicBezTo>
                <a:cubicBezTo>
                  <a:pt x="2960916" y="635174"/>
                  <a:pt x="2809222" y="296356"/>
                  <a:pt x="2563966" y="51100"/>
                </a:cubicBezTo>
                <a:close/>
                <a:moveTo>
                  <a:pt x="0" y="0"/>
                </a:moveTo>
                <a:lnTo>
                  <a:pt x="703546" y="0"/>
                </a:lnTo>
                <a:lnTo>
                  <a:pt x="647322" y="51100"/>
                </a:lnTo>
                <a:cubicBezTo>
                  <a:pt x="402066" y="296356"/>
                  <a:pt x="250372" y="635174"/>
                  <a:pt x="250372" y="1009422"/>
                </a:cubicBezTo>
                <a:cubicBezTo>
                  <a:pt x="250372" y="1383670"/>
                  <a:pt x="402066" y="1722488"/>
                  <a:pt x="647322" y="1967744"/>
                </a:cubicBezTo>
                <a:lnTo>
                  <a:pt x="722014" y="2035629"/>
                </a:lnTo>
                <a:lnTo>
                  <a:pt x="0" y="2035629"/>
                </a:lnTo>
                <a:close/>
              </a:path>
            </a:pathLst>
          </a:cu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3145972" y="446311"/>
            <a:ext cx="5834743" cy="2024393"/>
          </a:xfrm>
          <a:noFill/>
        </p:spPr>
        <p:txBody>
          <a:bodyPr anchor="ctr">
            <a:normAutofit/>
          </a:bodyPr>
          <a:lstStyle>
            <a:lvl1pPr algn="l">
              <a:lnSpc>
                <a:spcPct val="100000"/>
              </a:lnSpc>
              <a:spcBef>
                <a:spcPts val="0"/>
              </a:spcBef>
              <a:defRPr sz="4000" baseline="0">
                <a:latin typeface="Calibri Light" panose="020F0302020204030204" pitchFamily="34" charset="0"/>
              </a:defRPr>
            </a:lvl1pPr>
          </a:lstStyle>
          <a:p>
            <a:r>
              <a:rPr lang="en-US" dirty="0"/>
              <a:t>Click to edit module title</a:t>
            </a:r>
          </a:p>
        </p:txBody>
      </p:sp>
      <p:sp>
        <p:nvSpPr>
          <p:cNvPr id="12"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4/10/2018</a:t>
            </a:fld>
            <a:endParaRPr lang="en-US"/>
          </a:p>
        </p:txBody>
      </p:sp>
      <p:sp>
        <p:nvSpPr>
          <p:cNvPr id="13" name="Footer Placeholder 4"/>
          <p:cNvSpPr>
            <a:spLocks noGrp="1"/>
          </p:cNvSpPr>
          <p:nvPr>
            <p:ph type="ftr" sz="quarter" idx="11"/>
          </p:nvPr>
        </p:nvSpPr>
        <p:spPr>
          <a:xfrm>
            <a:off x="914400" y="6492875"/>
            <a:ext cx="7315200" cy="365125"/>
          </a:xfrm>
        </p:spPr>
        <p:txBody>
          <a:bodyPr/>
          <a:lstStyle/>
          <a:p>
            <a:endParaRPr lang="en-US"/>
          </a:p>
        </p:txBody>
      </p:sp>
      <p:sp>
        <p:nvSpPr>
          <p:cNvPr id="14"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18" name="TextBox 17"/>
          <p:cNvSpPr txBox="1"/>
          <p:nvPr/>
        </p:nvSpPr>
        <p:spPr>
          <a:xfrm>
            <a:off x="250372" y="570476"/>
            <a:ext cx="2710544" cy="523220"/>
          </a:xfrm>
          <a:prstGeom prst="rect">
            <a:avLst/>
          </a:prstGeom>
          <a:noFill/>
        </p:spPr>
        <p:txBody>
          <a:bodyPr wrap="square" rtlCol="0">
            <a:spAutoFit/>
          </a:bodyPr>
          <a:lstStyle/>
          <a:p>
            <a:pPr algn="ctr"/>
            <a:r>
              <a:rPr lang="en-US" sz="2800" b="0" i="1" u="none" dirty="0">
                <a:solidFill>
                  <a:schemeClr val="tx1"/>
                </a:solidFill>
                <a:latin typeface="+mj-lt"/>
              </a:rPr>
              <a:t>Module</a:t>
            </a:r>
          </a:p>
        </p:txBody>
      </p:sp>
      <p:sp>
        <p:nvSpPr>
          <p:cNvPr id="23" name="Title 1"/>
          <p:cNvSpPr txBox="1">
            <a:spLocks/>
          </p:cNvSpPr>
          <p:nvPr/>
        </p:nvSpPr>
        <p:spPr>
          <a:xfrm>
            <a:off x="250372" y="2659137"/>
            <a:ext cx="5834743" cy="599303"/>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3600" b="0" i="0" dirty="0">
                <a:solidFill>
                  <a:srgbClr val="00B0F0"/>
                </a:solidFill>
              </a:rPr>
              <a:t>Learning Objectives</a:t>
            </a:r>
          </a:p>
        </p:txBody>
      </p:sp>
      <p:sp>
        <p:nvSpPr>
          <p:cNvPr id="26" name="Text Placeholder 25"/>
          <p:cNvSpPr>
            <a:spLocks noGrp="1"/>
          </p:cNvSpPr>
          <p:nvPr>
            <p:ph type="body" sz="quarter" idx="13" hasCustomPrompt="1"/>
          </p:nvPr>
        </p:nvSpPr>
        <p:spPr>
          <a:xfrm>
            <a:off x="250372" y="3822921"/>
            <a:ext cx="8729663" cy="2512565"/>
          </a:xfrm>
        </p:spPr>
        <p:txBody>
          <a:bodyPr>
            <a:normAutofit/>
          </a:bodyPr>
          <a:lstStyle>
            <a:lvl1pPr marL="228600" marR="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sz="2000" baseline="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dirty="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a:t>Click to edit module learning objective</a:t>
            </a:r>
          </a:p>
          <a:p>
            <a:pPr marL="228600" marR="0" lvl="0" indent="-2286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r>
              <a:rPr lang="en-US" dirty="0"/>
              <a:t>Click to edit module learning objective</a:t>
            </a:r>
          </a:p>
        </p:txBody>
      </p:sp>
      <p:sp>
        <p:nvSpPr>
          <p:cNvPr id="27" name="Title 1"/>
          <p:cNvSpPr txBox="1">
            <a:spLocks/>
          </p:cNvSpPr>
          <p:nvPr/>
        </p:nvSpPr>
        <p:spPr>
          <a:xfrm>
            <a:off x="250372" y="3109283"/>
            <a:ext cx="8729663" cy="472115"/>
          </a:xfrm>
          <a:prstGeom prst="rect">
            <a:avLst/>
          </a:prstGeom>
          <a:noFill/>
          <a:ln>
            <a:noFill/>
          </a:ln>
        </p:spPr>
        <p:txBody>
          <a:bodyPr vert="horz" lIns="91440" tIns="45720" rIns="91440" bIns="45720" rtlCol="0" anchor="ctr">
            <a:noAutofit/>
          </a:bodyPr>
          <a:lstStyle>
            <a:lvl1pPr algn="l" defTabSz="914400" rtl="0" eaLnBrk="1" latinLnBrk="0" hangingPunct="1">
              <a:lnSpc>
                <a:spcPct val="100000"/>
              </a:lnSpc>
              <a:spcBef>
                <a:spcPts val="0"/>
              </a:spcBef>
              <a:buNone/>
              <a:defRPr lang="en-US" sz="3200" b="0" i="1" kern="1200">
                <a:solidFill>
                  <a:schemeClr val="bg1"/>
                </a:solidFill>
                <a:latin typeface="Calibri Light" panose="020F0302020204030204" pitchFamily="34" charset="0"/>
                <a:ea typeface="+mj-ea"/>
                <a:cs typeface="+mj-cs"/>
              </a:defRPr>
            </a:lvl1pPr>
          </a:lstStyle>
          <a:p>
            <a:r>
              <a:rPr lang="en-US" sz="2400" b="0" i="0" dirty="0">
                <a:solidFill>
                  <a:schemeClr val="tx1"/>
                </a:solidFill>
              </a:rPr>
              <a:t>After</a:t>
            </a:r>
            <a:r>
              <a:rPr lang="en-US" sz="2400" b="0" i="0" baseline="0" dirty="0">
                <a:solidFill>
                  <a:schemeClr val="tx1"/>
                </a:solidFill>
              </a:rPr>
              <a:t> this module, you should be able to:</a:t>
            </a:r>
            <a:endParaRPr lang="en-US" sz="2400" b="0" i="0" dirty="0">
              <a:solidFill>
                <a:schemeClr val="tx1"/>
              </a:solidFill>
            </a:endParaRPr>
          </a:p>
        </p:txBody>
      </p:sp>
      <p:cxnSp>
        <p:nvCxnSpPr>
          <p:cNvPr id="31" name="Straight Connector 30"/>
          <p:cNvCxnSpPr/>
          <p:nvPr/>
        </p:nvCxnSpPr>
        <p:spPr>
          <a:xfrm>
            <a:off x="323850" y="3634488"/>
            <a:ext cx="8505825" cy="0"/>
          </a:xfrm>
          <a:prstGeom prst="line">
            <a:avLst/>
          </a:prstGeom>
          <a:ln w="12700">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35" name="Text Placeholder 34"/>
          <p:cNvSpPr>
            <a:spLocks noGrp="1"/>
          </p:cNvSpPr>
          <p:nvPr>
            <p:ph type="body" sz="quarter" idx="14" hasCustomPrompt="1"/>
          </p:nvPr>
        </p:nvSpPr>
        <p:spPr>
          <a:xfrm>
            <a:off x="250825" y="893763"/>
            <a:ext cx="2709863" cy="1492250"/>
          </a:xfrm>
        </p:spPr>
        <p:txBody>
          <a:bodyPr anchor="ctr">
            <a:noAutofit/>
          </a:bodyPr>
          <a:lstStyle>
            <a:lvl1pPr marL="0" indent="0" algn="ctr">
              <a:lnSpc>
                <a:spcPct val="100000"/>
              </a:lnSpc>
              <a:spcBef>
                <a:spcPts val="0"/>
              </a:spcBef>
              <a:buNone/>
              <a:defRPr sz="11500" b="1" i="1">
                <a:latin typeface="Palatino Linotype" panose="02040502050505030304" pitchFamily="18" charset="0"/>
              </a:defRPr>
            </a:lvl1pPr>
          </a:lstStyle>
          <a:p>
            <a:pPr lvl="0"/>
            <a:r>
              <a:rPr lang="en-US" dirty="0">
                <a:latin typeface="Palatino Linotype" panose="02040502050505030304" pitchFamily="18" charset="0"/>
              </a:rPr>
              <a:t>##</a:t>
            </a:r>
            <a:endParaRPr lang="en-US" dirty="0"/>
          </a:p>
        </p:txBody>
      </p:sp>
    </p:spTree>
    <p:extLst>
      <p:ext uri="{BB962C8B-B14F-4D97-AF65-F5344CB8AC3E}">
        <p14:creationId xmlns:p14="http://schemas.microsoft.com/office/powerpoint/2010/main" val="995918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spcBef>
                <a:spcPts val="0"/>
              </a:spcBef>
              <a:defRPr/>
            </a:lvl1pPr>
          </a:lstStyle>
          <a:p>
            <a:r>
              <a:rPr lang="en-US"/>
              <a:t>Click to edit Master title style</a:t>
            </a:r>
            <a:endParaRPr lang="en-US" dirty="0"/>
          </a:p>
        </p:txBody>
      </p:sp>
      <p:sp>
        <p:nvSpPr>
          <p:cNvPr id="3" name="Content Placeholder 2"/>
          <p:cNvSpPr>
            <a:spLocks noGrp="1"/>
          </p:cNvSpPr>
          <p:nvPr>
            <p:ph sz="half" idx="1"/>
          </p:nvPr>
        </p:nvSpPr>
        <p:spPr>
          <a:xfrm>
            <a:off x="152400" y="1376816"/>
            <a:ext cx="4267200" cy="4973183"/>
          </a:xfrm>
        </p:spPr>
        <p:txBody>
          <a:bodyPr/>
          <a:lstStyle>
            <a:lvl1pPr>
              <a:lnSpc>
                <a:spcPct val="100000"/>
              </a:lnSpc>
              <a:spcBef>
                <a:spcPts val="0"/>
              </a:spcBef>
              <a:defRPr sz="2800"/>
            </a:lvl1pPr>
            <a:lvl2pPr>
              <a:lnSpc>
                <a:spcPct val="100000"/>
              </a:lnSpc>
              <a:spcBef>
                <a:spcPts val="0"/>
              </a:spcBef>
              <a:defRPr sz="2400"/>
            </a:lvl2pPr>
            <a:lvl3pPr>
              <a:lnSpc>
                <a:spcPct val="100000"/>
              </a:lnSpc>
              <a:spcBef>
                <a:spcPts val="0"/>
              </a:spcBef>
              <a:defRPr sz="2000"/>
            </a:lvl3pPr>
            <a:lvl4pPr>
              <a:lnSpc>
                <a:spcPct val="100000"/>
              </a:lnSpc>
              <a:spcBef>
                <a:spcPts val="0"/>
              </a:spcBef>
              <a:defRPr sz="1800"/>
            </a:lvl4pPr>
            <a:lvl5pPr>
              <a:lnSpc>
                <a:spcPct val="100000"/>
              </a:lnSpc>
              <a:spcBef>
                <a:spcPts val="0"/>
              </a:spcBef>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4/10/2018</a:t>
            </a:fld>
            <a:endParaRPr lang="en-US"/>
          </a:p>
        </p:txBody>
      </p:sp>
      <p:sp>
        <p:nvSpPr>
          <p:cNvPr id="10" name="Footer Placeholder 4"/>
          <p:cNvSpPr>
            <a:spLocks noGrp="1"/>
          </p:cNvSpPr>
          <p:nvPr>
            <p:ph type="ftr" sz="quarter" idx="11"/>
          </p:nvPr>
        </p:nvSpPr>
        <p:spPr>
          <a:xfrm>
            <a:off x="914400" y="6492875"/>
            <a:ext cx="7315200" cy="365125"/>
          </a:xfrm>
        </p:spPr>
        <p:txBody>
          <a:bodyPr/>
          <a:lstStyle/>
          <a:p>
            <a:endParaRPr lang="en-US"/>
          </a:p>
        </p:txBody>
      </p:sp>
      <p:sp>
        <p:nvSpPr>
          <p:cNvPr id="11"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12" name="Content Placeholder 2"/>
          <p:cNvSpPr>
            <a:spLocks noGrp="1"/>
          </p:cNvSpPr>
          <p:nvPr>
            <p:ph sz="half" idx="13"/>
          </p:nvPr>
        </p:nvSpPr>
        <p:spPr>
          <a:xfrm>
            <a:off x="4737100" y="1376816"/>
            <a:ext cx="4267200" cy="4973183"/>
          </a:xfrm>
        </p:spPr>
        <p:txBody>
          <a:bodyPr/>
          <a:lstStyle>
            <a:lvl1pPr>
              <a:lnSpc>
                <a:spcPct val="100000"/>
              </a:lnSpc>
              <a:spcBef>
                <a:spcPts val="0"/>
              </a:spcBef>
              <a:defRPr sz="2800"/>
            </a:lvl1pPr>
            <a:lvl2pPr>
              <a:lnSpc>
                <a:spcPct val="100000"/>
              </a:lnSpc>
              <a:spcBef>
                <a:spcPts val="0"/>
              </a:spcBef>
              <a:defRPr sz="2400"/>
            </a:lvl2pPr>
            <a:lvl3pPr>
              <a:lnSpc>
                <a:spcPct val="100000"/>
              </a:lnSpc>
              <a:spcBef>
                <a:spcPts val="0"/>
              </a:spcBef>
              <a:defRPr sz="2000"/>
            </a:lvl3pPr>
            <a:lvl4pPr>
              <a:lnSpc>
                <a:spcPct val="100000"/>
              </a:lnSpc>
              <a:spcBef>
                <a:spcPts val="0"/>
              </a:spcBef>
              <a:defRPr sz="1800"/>
            </a:lvl4pPr>
            <a:lvl5pPr>
              <a:lnSpc>
                <a:spcPct val="100000"/>
              </a:lnSpc>
              <a:spcBef>
                <a:spcPts val="0"/>
              </a:spcBef>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3693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510" y="1284720"/>
            <a:ext cx="4343400" cy="600097"/>
          </a:xfrm>
        </p:spPr>
        <p:txBody>
          <a:bodyPr anchor="b">
            <a:normAutofit/>
          </a:bodyPr>
          <a:lstStyle>
            <a:lvl1pPr marL="0" indent="0" algn="ctr">
              <a:buNone/>
              <a:defRPr sz="3200" b="0" u="sng"/>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itle 1"/>
          <p:cNvSpPr>
            <a:spLocks noGrp="1"/>
          </p:cNvSpPr>
          <p:nvPr>
            <p:ph type="title"/>
          </p:nvPr>
        </p:nvSpPr>
        <p:spPr>
          <a:xfrm>
            <a:off x="0" y="0"/>
            <a:ext cx="9144000" cy="1197429"/>
          </a:xfrm>
        </p:spPr>
        <p:txBody>
          <a:bodyPr/>
          <a:lstStyle>
            <a:lvl1pPr>
              <a:lnSpc>
                <a:spcPct val="100000"/>
              </a:lnSpc>
              <a:defRPr/>
            </a:lvl1pPr>
          </a:lstStyle>
          <a:p>
            <a:r>
              <a:rPr lang="en-US"/>
              <a:t>Click to edit Master title style</a:t>
            </a:r>
            <a:endParaRPr lang="en-US" dirty="0"/>
          </a:p>
        </p:txBody>
      </p:sp>
      <p:sp>
        <p:nvSpPr>
          <p:cNvPr id="13" name="Text Placeholder 2"/>
          <p:cNvSpPr>
            <a:spLocks noGrp="1"/>
          </p:cNvSpPr>
          <p:nvPr>
            <p:ph type="body" idx="15"/>
          </p:nvPr>
        </p:nvSpPr>
        <p:spPr>
          <a:xfrm>
            <a:off x="4659084" y="1284720"/>
            <a:ext cx="4343400" cy="600097"/>
          </a:xfrm>
        </p:spPr>
        <p:txBody>
          <a:bodyPr anchor="b">
            <a:normAutofit/>
          </a:bodyPr>
          <a:lstStyle>
            <a:lvl1pPr marL="0" indent="0" algn="ctr">
              <a:buNone/>
              <a:defRPr sz="3200" b="0" u="sng"/>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4/10/2018</a:t>
            </a:fld>
            <a:endParaRPr lang="en-US"/>
          </a:p>
        </p:txBody>
      </p:sp>
      <p:sp>
        <p:nvSpPr>
          <p:cNvPr id="15" name="Footer Placeholder 4"/>
          <p:cNvSpPr>
            <a:spLocks noGrp="1"/>
          </p:cNvSpPr>
          <p:nvPr>
            <p:ph type="ftr" sz="quarter" idx="11"/>
          </p:nvPr>
        </p:nvSpPr>
        <p:spPr>
          <a:xfrm>
            <a:off x="914400" y="6492875"/>
            <a:ext cx="7315200" cy="365125"/>
          </a:xfrm>
        </p:spPr>
        <p:txBody>
          <a:bodyPr/>
          <a:lstStyle/>
          <a:p>
            <a:endParaRPr lang="en-US"/>
          </a:p>
        </p:txBody>
      </p:sp>
      <p:sp>
        <p:nvSpPr>
          <p:cNvPr id="16"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
        <p:nvSpPr>
          <p:cNvPr id="17" name="Content Placeholder 2"/>
          <p:cNvSpPr>
            <a:spLocks noGrp="1"/>
          </p:cNvSpPr>
          <p:nvPr>
            <p:ph sz="half" idx="16"/>
          </p:nvPr>
        </p:nvSpPr>
        <p:spPr>
          <a:xfrm>
            <a:off x="141510" y="1972108"/>
            <a:ext cx="4343400" cy="4377891"/>
          </a:xfrm>
        </p:spPr>
        <p:txBody>
          <a:bodyPr/>
          <a:lstStyle>
            <a:lvl1pPr>
              <a:lnSpc>
                <a:spcPct val="100000"/>
              </a:lnSpc>
              <a:spcBef>
                <a:spcPts val="0"/>
              </a:spcBef>
              <a:defRPr sz="2800"/>
            </a:lvl1pPr>
            <a:lvl2pPr>
              <a:lnSpc>
                <a:spcPct val="100000"/>
              </a:lnSpc>
              <a:spcBef>
                <a:spcPts val="0"/>
              </a:spcBef>
              <a:defRPr sz="2400"/>
            </a:lvl2pPr>
            <a:lvl3pPr>
              <a:lnSpc>
                <a:spcPct val="100000"/>
              </a:lnSpc>
              <a:spcBef>
                <a:spcPts val="0"/>
              </a:spcBef>
              <a:defRPr sz="2000"/>
            </a:lvl3pPr>
            <a:lvl4pPr>
              <a:lnSpc>
                <a:spcPct val="100000"/>
              </a:lnSpc>
              <a:spcBef>
                <a:spcPts val="0"/>
              </a:spcBef>
              <a:defRPr sz="1800"/>
            </a:lvl4pPr>
            <a:lvl5pPr>
              <a:lnSpc>
                <a:spcPct val="100000"/>
              </a:lnSpc>
              <a:spcBef>
                <a:spcPts val="0"/>
              </a:spcBef>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half" idx="17"/>
          </p:nvPr>
        </p:nvSpPr>
        <p:spPr>
          <a:xfrm>
            <a:off x="4666704" y="1972108"/>
            <a:ext cx="4343400" cy="4377891"/>
          </a:xfrm>
        </p:spPr>
        <p:txBody>
          <a:bodyPr/>
          <a:lstStyle>
            <a:lvl1pPr>
              <a:lnSpc>
                <a:spcPct val="100000"/>
              </a:lnSpc>
              <a:spcBef>
                <a:spcPts val="0"/>
              </a:spcBef>
              <a:defRPr sz="2800"/>
            </a:lvl1pPr>
            <a:lvl2pPr>
              <a:lnSpc>
                <a:spcPct val="100000"/>
              </a:lnSpc>
              <a:spcBef>
                <a:spcPts val="0"/>
              </a:spcBef>
              <a:defRPr sz="2400"/>
            </a:lvl2pPr>
            <a:lvl3pPr>
              <a:lnSpc>
                <a:spcPct val="100000"/>
              </a:lnSpc>
              <a:spcBef>
                <a:spcPts val="0"/>
              </a:spcBef>
              <a:defRPr sz="2000"/>
            </a:lvl3pPr>
            <a:lvl4pPr>
              <a:lnSpc>
                <a:spcPct val="100000"/>
              </a:lnSpc>
              <a:spcBef>
                <a:spcPts val="0"/>
              </a:spcBef>
              <a:defRPr sz="1800"/>
            </a:lvl4pPr>
            <a:lvl5pPr>
              <a:lnSpc>
                <a:spcPct val="100000"/>
              </a:lnSpc>
              <a:spcBef>
                <a:spcPts val="0"/>
              </a:spcBef>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2664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endParaRPr lang="en-US" dirty="0"/>
          </a:p>
        </p:txBody>
      </p:sp>
      <p:sp>
        <p:nvSpPr>
          <p:cNvPr id="6" name="Date Placeholder 3"/>
          <p:cNvSpPr>
            <a:spLocks noGrp="1"/>
          </p:cNvSpPr>
          <p:nvPr>
            <p:ph type="dt" sz="half" idx="10"/>
          </p:nvPr>
        </p:nvSpPr>
        <p:spPr>
          <a:xfrm>
            <a:off x="0" y="6492875"/>
            <a:ext cx="914400" cy="365125"/>
          </a:xfrm>
        </p:spPr>
        <p:txBody>
          <a:bodyPr/>
          <a:lstStyle/>
          <a:p>
            <a:fld id="{5D4DF9E3-C569-4BEA-A311-07CC02B56561}" type="datetimeFigureOut">
              <a:rPr lang="en-US" smtClean="0"/>
              <a:t>4/10/2018</a:t>
            </a:fld>
            <a:endParaRPr lang="en-US"/>
          </a:p>
        </p:txBody>
      </p:sp>
      <p:sp>
        <p:nvSpPr>
          <p:cNvPr id="7" name="Footer Placeholder 4"/>
          <p:cNvSpPr>
            <a:spLocks noGrp="1"/>
          </p:cNvSpPr>
          <p:nvPr>
            <p:ph type="ftr" sz="quarter" idx="11"/>
          </p:nvPr>
        </p:nvSpPr>
        <p:spPr>
          <a:xfrm>
            <a:off x="914400" y="6492875"/>
            <a:ext cx="7315200" cy="365125"/>
          </a:xfrm>
        </p:spPr>
        <p:txBody>
          <a:bodyPr/>
          <a:lstStyle/>
          <a:p>
            <a:endParaRPr lang="en-US"/>
          </a:p>
        </p:txBody>
      </p:sp>
      <p:sp>
        <p:nvSpPr>
          <p:cNvPr id="8" name="Slide Number Placeholder 5"/>
          <p:cNvSpPr>
            <a:spLocks noGrp="1"/>
          </p:cNvSpPr>
          <p:nvPr>
            <p:ph type="sldNum" sz="quarter" idx="12"/>
          </p:nvPr>
        </p:nvSpPr>
        <p:spPr>
          <a:xfrm>
            <a:off x="8229600" y="6492874"/>
            <a:ext cx="914400" cy="365125"/>
          </a:xfrm>
        </p:spPr>
        <p:txBody>
          <a:bodyPr/>
          <a:lstStyle/>
          <a:p>
            <a:fld id="{0C54109D-A3AB-4766-A2F2-B2E46EC209F4}" type="slidenum">
              <a:rPr lang="en-US" smtClean="0"/>
              <a:t>‹#›</a:t>
            </a:fld>
            <a:endParaRPr lang="en-US"/>
          </a:p>
        </p:txBody>
      </p:sp>
    </p:spTree>
    <p:extLst>
      <p:ext uri="{BB962C8B-B14F-4D97-AF65-F5344CB8AC3E}">
        <p14:creationId xmlns:p14="http://schemas.microsoft.com/office/powerpoint/2010/main" val="3107291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97429"/>
          </a:xfrm>
          <a:prstGeom prst="rect">
            <a:avLst/>
          </a:prstGeom>
          <a:solidFill>
            <a:srgbClr val="0073A7"/>
          </a:solidFill>
          <a:ln>
            <a:noFill/>
          </a:ln>
        </p:spPr>
        <p:txBody>
          <a:bodyPr vert="horz" lIns="91440" tIns="45720" rIns="91440" bIns="45720" rtlCol="0" anchor="ctr">
            <a:noAutofit/>
          </a:bodyPr>
          <a:lstStyle/>
          <a:p>
            <a:pPr lvl="0">
              <a:lnSpc>
                <a:spcPct val="100000"/>
              </a:lnSpc>
            </a:pPr>
            <a:r>
              <a:rPr lang="en-US"/>
              <a:t>Click to edit Master title style</a:t>
            </a:r>
            <a:endParaRPr lang="en-US" dirty="0"/>
          </a:p>
        </p:txBody>
      </p:sp>
      <p:sp>
        <p:nvSpPr>
          <p:cNvPr id="3" name="Text Placeholder 2"/>
          <p:cNvSpPr>
            <a:spLocks noGrp="1"/>
          </p:cNvSpPr>
          <p:nvPr>
            <p:ph type="body" idx="1"/>
          </p:nvPr>
        </p:nvSpPr>
        <p:spPr>
          <a:xfrm>
            <a:off x="178253" y="1379311"/>
            <a:ext cx="8787493" cy="49235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0" y="6483803"/>
            <a:ext cx="914400" cy="365760"/>
          </a:xfrm>
          <a:prstGeom prst="rect">
            <a:avLst/>
          </a:prstGeom>
        </p:spPr>
        <p:txBody>
          <a:bodyPr vert="horz" lIns="91440" tIns="45720" rIns="91440" bIns="45720" rtlCol="0" anchor="ctr"/>
          <a:lstStyle>
            <a:lvl1pPr algn="l">
              <a:defRPr sz="1200">
                <a:solidFill>
                  <a:schemeClr val="tx1">
                    <a:tint val="75000"/>
                  </a:schemeClr>
                </a:solidFill>
              </a:defRPr>
            </a:lvl1pPr>
          </a:lstStyle>
          <a:p>
            <a:fld id="{5D4DF9E3-C569-4BEA-A311-07CC02B56561}" type="datetimeFigureOut">
              <a:rPr lang="en-US" smtClean="0"/>
              <a:t>4/10/2018</a:t>
            </a:fld>
            <a:endParaRPr lang="en-US"/>
          </a:p>
        </p:txBody>
      </p:sp>
      <p:sp>
        <p:nvSpPr>
          <p:cNvPr id="5" name="Footer Placeholder 4"/>
          <p:cNvSpPr>
            <a:spLocks noGrp="1"/>
          </p:cNvSpPr>
          <p:nvPr>
            <p:ph type="ftr" sz="quarter" idx="3"/>
          </p:nvPr>
        </p:nvSpPr>
        <p:spPr>
          <a:xfrm>
            <a:off x="914400" y="6483803"/>
            <a:ext cx="7315200" cy="36576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229600" y="6483803"/>
            <a:ext cx="914400" cy="365760"/>
          </a:xfrm>
          <a:prstGeom prst="rect">
            <a:avLst/>
          </a:prstGeom>
        </p:spPr>
        <p:txBody>
          <a:bodyPr vert="horz" lIns="91440" tIns="45720" rIns="91440" bIns="45720" rtlCol="0" anchor="ctr"/>
          <a:lstStyle>
            <a:lvl1pPr algn="r">
              <a:defRPr sz="1200">
                <a:solidFill>
                  <a:schemeClr val="tx1">
                    <a:tint val="75000"/>
                  </a:schemeClr>
                </a:solidFill>
              </a:defRPr>
            </a:lvl1pPr>
          </a:lstStyle>
          <a:p>
            <a:fld id="{0C54109D-A3AB-4766-A2F2-B2E46EC209F4}" type="slidenum">
              <a:rPr lang="en-US" smtClean="0"/>
              <a:t>‹#›</a:t>
            </a:fld>
            <a:endParaRPr lang="en-US"/>
          </a:p>
        </p:txBody>
      </p:sp>
    </p:spTree>
    <p:extLst>
      <p:ext uri="{BB962C8B-B14F-4D97-AF65-F5344CB8AC3E}">
        <p14:creationId xmlns:p14="http://schemas.microsoft.com/office/powerpoint/2010/main" val="41578647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38" r:id="rId12"/>
  </p:sldLayoutIdLst>
  <p:txStyles>
    <p:title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hyperlink" Target="http://www.vox.com/2016/5/10/11643864/global-warming-spiral-temperature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cBdxDFpDp_k" TargetMode="External"/><Relationship Id="rId2" Type="http://schemas.openxmlformats.org/officeDocument/2006/relationships/hyperlink" Target="http://www.weather.gov/dvn/climategraphics?n=climategraphics" TargetMode="Externa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youtube.com/watch?v=rKMpQ6NqB3Q&amp;feature=player_embedded" TargetMode="External"/><Relationship Id="rId2" Type="http://schemas.openxmlformats.org/officeDocument/2006/relationships/hyperlink" Target="http://effectofglobalwarming.com/global-warming-pictures.html" TargetMode="External"/><Relationship Id="rId1" Type="http://schemas.openxmlformats.org/officeDocument/2006/relationships/slideLayout" Target="../slideLayouts/slideLayout10.xml"/><Relationship Id="rId5" Type="http://schemas.openxmlformats.org/officeDocument/2006/relationships/hyperlink" Target="http://thecolbertreport.cc.com/videos/mm5bdz/the-word---the-new-abnormal" TargetMode="External"/><Relationship Id="rId4" Type="http://schemas.openxmlformats.org/officeDocument/2006/relationships/hyperlink" Target="http://www.cc.com/video-clips/pkx5sp/the-colbert-report-the-word---second-opin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95575"/>
            <a:ext cx="9144000" cy="2885867"/>
          </a:xfrm>
          <a:solidFill>
            <a:srgbClr val="64A03C"/>
          </a:solidFill>
          <a:ln w="38100">
            <a:solidFill>
              <a:schemeClr val="tx1"/>
            </a:solidFill>
          </a:ln>
        </p:spPr>
        <p:txBody>
          <a:bodyPr/>
          <a:lstStyle/>
          <a:p>
            <a:r>
              <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 Change</a:t>
            </a:r>
          </a:p>
        </p:txBody>
      </p:sp>
      <p:sp>
        <p:nvSpPr>
          <p:cNvPr id="7" name="Flowchart: Terminator 6"/>
          <p:cNvSpPr/>
          <p:nvPr/>
        </p:nvSpPr>
        <p:spPr>
          <a:xfrm>
            <a:off x="2743545" y="1501810"/>
            <a:ext cx="3656909" cy="987529"/>
          </a:xfrm>
          <a:prstGeom prst="flowChartTerminator">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Chapter 19</a:t>
            </a:r>
          </a:p>
        </p:txBody>
      </p:sp>
    </p:spTree>
    <p:extLst>
      <p:ext uri="{BB962C8B-B14F-4D97-AF65-F5344CB8AC3E}">
        <p14:creationId xmlns:p14="http://schemas.microsoft.com/office/powerpoint/2010/main" val="1085852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92" y="1305562"/>
            <a:ext cx="9048307" cy="3547791"/>
          </a:xfrm>
        </p:spPr>
        <p:txBody>
          <a:bodyPr>
            <a:noAutofit/>
          </a:bodyPr>
          <a:lstStyle/>
          <a:p>
            <a:pPr lvl="0">
              <a:buSzPct val="85000"/>
            </a:pPr>
            <a:r>
              <a:rPr lang="en-US" sz="2800" b="1" dirty="0">
                <a:solidFill>
                  <a:srgbClr val="64A03C"/>
                </a:solidFill>
                <a:latin typeface="Arial" panose="020B0604020202020204" pitchFamily="34" charset="0"/>
                <a:cs typeface="Arial" panose="020B0604020202020204" pitchFamily="34" charset="0"/>
              </a:rPr>
              <a:t>The Greenhouse Effect </a:t>
            </a:r>
            <a:r>
              <a:rPr lang="en-US" sz="2800" dirty="0">
                <a:latin typeface="Arial" panose="020B0604020202020204" pitchFamily="34" charset="0"/>
                <a:cs typeface="Arial" panose="020B0604020202020204" pitchFamily="34" charset="0"/>
              </a:rPr>
              <a:t>(</a:t>
            </a:r>
            <a:r>
              <a:rPr lang="en-US" sz="2800" dirty="0">
                <a:solidFill>
                  <a:srgbClr val="64A03C"/>
                </a:solidFill>
                <a:latin typeface="Arial" panose="020B0604020202020204" pitchFamily="34" charset="0"/>
                <a:cs typeface="Arial" panose="020B0604020202020204" pitchFamily="34" charset="0"/>
              </a:rPr>
              <a:t>GHE</a:t>
            </a:r>
            <a:r>
              <a:rPr lang="en-US" sz="2800" dirty="0">
                <a:latin typeface="Arial" panose="020B0604020202020204" pitchFamily="34" charset="0"/>
                <a:cs typeface="Arial" panose="020B0604020202020204" pitchFamily="34" charset="0"/>
              </a:rPr>
              <a:t>)</a:t>
            </a:r>
            <a:r>
              <a:rPr lang="en-US" sz="2800" b="1" dirty="0">
                <a:solidFill>
                  <a:srgbClr val="000000"/>
                </a:solidFill>
                <a:latin typeface="Arial" panose="020B0604020202020204" pitchFamily="34" charset="0"/>
                <a:cs typeface="Arial" panose="020B0604020202020204" pitchFamily="34" charset="0"/>
              </a:rPr>
              <a:t>: </a:t>
            </a:r>
            <a:r>
              <a:rPr lang="en-US" sz="2800" dirty="0">
                <a:solidFill>
                  <a:srgbClr val="000000"/>
                </a:solidFill>
                <a:latin typeface="Arial" panose="020B0604020202020204" pitchFamily="34" charset="0"/>
                <a:cs typeface="Arial" panose="020B0604020202020204" pitchFamily="34" charset="0"/>
              </a:rPr>
              <a:t>Absorption of infrared radiation by atmospheric gases and re-radiation of the energy back toward Earth.</a:t>
            </a:r>
            <a:endParaRPr lang="en-US" sz="2109" dirty="0">
              <a:solidFill>
                <a:srgbClr val="000000"/>
              </a:solidFill>
              <a:latin typeface="Arial" panose="020B0604020202020204" pitchFamily="34" charset="0"/>
              <a:cs typeface="Arial" panose="020B0604020202020204" pitchFamily="34" charset="0"/>
            </a:endParaRPr>
          </a:p>
          <a:p>
            <a:pPr marL="627063" lvl="1">
              <a:buSzPct val="90000"/>
            </a:pPr>
            <a:r>
              <a:rPr lang="en-US" sz="2500" dirty="0">
                <a:latin typeface="Arial" panose="020B0604020202020204" pitchFamily="34" charset="0"/>
                <a:cs typeface="Arial" panose="020B0604020202020204" pitchFamily="34" charset="0"/>
              </a:rPr>
              <a:t>As solar energy reaches Earth’s surface, a small amount of it is reflected; most of it is absorbed.</a:t>
            </a:r>
          </a:p>
          <a:p>
            <a:pPr marL="627063" lvl="1">
              <a:buSzPct val="90000"/>
            </a:pPr>
            <a:r>
              <a:rPr lang="en-US" sz="2500" dirty="0">
                <a:latin typeface="Arial" panose="020B0604020202020204" pitchFamily="34" charset="0"/>
                <a:cs typeface="Arial" panose="020B0604020202020204" pitchFamily="34" charset="0"/>
              </a:rPr>
              <a:t>The absorbed energy warms the earth, which radiates heat back towards space as infrared energy (heat).</a:t>
            </a:r>
          </a:p>
          <a:p>
            <a:pPr marL="627063" lvl="1">
              <a:buSzPct val="90000"/>
            </a:pPr>
            <a:r>
              <a:rPr lang="en-US" sz="2500" dirty="0">
                <a:latin typeface="Arial" panose="020B0604020202020204" pitchFamily="34" charset="0"/>
                <a:cs typeface="Arial" panose="020B0604020202020204" pitchFamily="34" charset="0"/>
              </a:rPr>
              <a:t>Greenhouse gases absorb some of the outgoing     infrared energy.</a:t>
            </a:r>
          </a:p>
        </p:txBody>
      </p:sp>
      <p:sp>
        <p:nvSpPr>
          <p:cNvPr id="5" name="Title 4"/>
          <p:cNvSpPr>
            <a:spLocks noGrp="1"/>
          </p:cNvSpPr>
          <p:nvPr>
            <p:ph type="title"/>
          </p:nvPr>
        </p:nvSpPr>
        <p:spPr>
          <a:solidFill>
            <a:srgbClr val="64A03C"/>
          </a:solidFill>
        </p:spPr>
        <p:txBody>
          <a:bodyPr/>
          <a:lstStyle/>
          <a:p>
            <a:r>
              <a:rPr lang="en-US" dirty="0">
                <a:latin typeface="Arial" panose="020B0604020202020204" pitchFamily="34" charset="0"/>
                <a:cs typeface="Arial" panose="020B0604020202020204" pitchFamily="34" charset="0"/>
              </a:rPr>
              <a:t>The Greenhouse Effect</a:t>
            </a:r>
          </a:p>
        </p:txBody>
      </p:sp>
      <p:sp>
        <p:nvSpPr>
          <p:cNvPr id="6" name="Rectangle 5"/>
          <p:cNvSpPr/>
          <p:nvPr/>
        </p:nvSpPr>
        <p:spPr>
          <a:xfrm>
            <a:off x="95692" y="4790021"/>
            <a:ext cx="4572000" cy="1631216"/>
          </a:xfrm>
          <a:prstGeom prst="rect">
            <a:avLst/>
          </a:prstGeom>
        </p:spPr>
        <p:txBody>
          <a:bodyPr>
            <a:spAutoFit/>
          </a:bodyPr>
          <a:lstStyle/>
          <a:p>
            <a:pPr marL="627063" lvl="1" indent="-228600">
              <a:buSzPct val="90000"/>
              <a:buFont typeface="Calibri Light" panose="020F0302020204030204" pitchFamily="34" charset="0"/>
              <a:buChar char="‒"/>
            </a:pPr>
            <a:r>
              <a:rPr lang="en-US" sz="2500" dirty="0">
                <a:solidFill>
                  <a:srgbClr val="000000"/>
                </a:solidFill>
                <a:latin typeface="Arial" panose="020B0604020202020204" pitchFamily="34" charset="0"/>
                <a:cs typeface="Arial" panose="020B0604020202020204" pitchFamily="34" charset="0"/>
              </a:rPr>
              <a:t>Heat energy remains trapped near earth’s surface, keeping it warmer.</a:t>
            </a:r>
          </a:p>
        </p:txBody>
      </p:sp>
      <p:pic>
        <p:nvPicPr>
          <p:cNvPr id="7" name="Picture 6"/>
          <p:cNvPicPr>
            <a:picLocks noChangeAspect="1"/>
          </p:cNvPicPr>
          <p:nvPr/>
        </p:nvPicPr>
        <p:blipFill>
          <a:blip r:embed="rId2"/>
          <a:stretch>
            <a:fillRect/>
          </a:stretch>
        </p:blipFill>
        <p:spPr>
          <a:xfrm>
            <a:off x="3912778" y="4508504"/>
            <a:ext cx="5178057" cy="2300580"/>
          </a:xfrm>
          <a:prstGeom prst="rect">
            <a:avLst/>
          </a:prstGeom>
        </p:spPr>
      </p:pic>
    </p:spTree>
    <p:extLst>
      <p:ext uri="{BB962C8B-B14F-4D97-AF65-F5344CB8AC3E}">
        <p14:creationId xmlns:p14="http://schemas.microsoft.com/office/powerpoint/2010/main" val="1763115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2" y="0"/>
            <a:ext cx="9144000" cy="1188720"/>
          </a:xfrm>
          <a:solidFill>
            <a:srgbClr val="64A03C"/>
          </a:solidFill>
        </p:spPr>
        <p:txBody>
          <a:bodyPr/>
          <a:lstStyle/>
          <a:p>
            <a:r>
              <a:rPr lang="en-US" dirty="0">
                <a:latin typeface="Arial" panose="020B0604020202020204" pitchFamily="34" charset="0"/>
                <a:cs typeface="Arial" panose="020B0604020202020204" pitchFamily="34" charset="0"/>
              </a:rPr>
              <a:t> The Greenhouse Effect</a:t>
            </a:r>
          </a:p>
        </p:txBody>
      </p:sp>
      <p:grpSp>
        <p:nvGrpSpPr>
          <p:cNvPr id="6" name="Group 5"/>
          <p:cNvGrpSpPr/>
          <p:nvPr/>
        </p:nvGrpSpPr>
        <p:grpSpPr>
          <a:xfrm>
            <a:off x="1032340" y="1205258"/>
            <a:ext cx="7088052" cy="5652742"/>
            <a:chOff x="535492" y="1204999"/>
            <a:chExt cx="7088052" cy="5652742"/>
          </a:xfrm>
        </p:grpSpPr>
        <p:pic>
          <p:nvPicPr>
            <p:cNvPr id="4" name="Picture 3"/>
            <p:cNvPicPr>
              <a:picLocks noChangeAspect="1"/>
            </p:cNvPicPr>
            <p:nvPr/>
          </p:nvPicPr>
          <p:blipFill rotWithShape="1">
            <a:blip r:embed="rId2"/>
            <a:srcRect b="8021"/>
            <a:stretch/>
          </p:blipFill>
          <p:spPr>
            <a:xfrm>
              <a:off x="535492" y="1204999"/>
              <a:ext cx="7088052" cy="5652742"/>
            </a:xfrm>
            <a:prstGeom prst="rect">
              <a:avLst/>
            </a:prstGeom>
          </p:spPr>
        </p:pic>
        <p:pic>
          <p:nvPicPr>
            <p:cNvPr id="3" name="Picture 2"/>
            <p:cNvPicPr>
              <a:picLocks noChangeAspect="1"/>
            </p:cNvPicPr>
            <p:nvPr/>
          </p:nvPicPr>
          <p:blipFill rotWithShape="1">
            <a:blip r:embed="rId3"/>
            <a:srcRect t="92654" r="88888" b="4616"/>
            <a:stretch/>
          </p:blipFill>
          <p:spPr>
            <a:xfrm>
              <a:off x="6645348" y="1247531"/>
              <a:ext cx="978196" cy="208354"/>
            </a:xfrm>
            <a:prstGeom prst="rect">
              <a:avLst/>
            </a:prstGeom>
          </p:spPr>
        </p:pic>
      </p:grpSp>
    </p:spTree>
    <p:extLst>
      <p:ext uri="{BB962C8B-B14F-4D97-AF65-F5344CB8AC3E}">
        <p14:creationId xmlns:p14="http://schemas.microsoft.com/office/powerpoint/2010/main" val="262263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239" y="1275906"/>
            <a:ext cx="8858169" cy="2711303"/>
          </a:xfrm>
        </p:spPr>
        <p:txBody>
          <a:bodyPr>
            <a:noAutofit/>
          </a:bodyPr>
          <a:lstStyle/>
          <a:p>
            <a:r>
              <a:rPr lang="en-US" sz="2800" dirty="0">
                <a:latin typeface="Arial" panose="020B0604020202020204" pitchFamily="34" charset="0"/>
                <a:cs typeface="Arial" panose="020B0604020202020204" pitchFamily="34" charset="0"/>
              </a:rPr>
              <a:t>The greenhouse effect is a natural process and without it, Earth would be too cold to support life.</a:t>
            </a:r>
          </a:p>
          <a:p>
            <a:r>
              <a:rPr lang="en-US" sz="2800" dirty="0">
                <a:latin typeface="Arial" panose="020B0604020202020204" pitchFamily="34" charset="0"/>
                <a:cs typeface="Arial" panose="020B0604020202020204" pitchFamily="34" charset="0"/>
              </a:rPr>
              <a:t>However, the natural GHE can be “enhanced” by too many greenhouse gases in the atmosphere </a:t>
            </a:r>
          </a:p>
          <a:p>
            <a:r>
              <a:rPr lang="en-US" sz="2800" dirty="0">
                <a:latin typeface="Arial" panose="020B0604020202020204" pitchFamily="34" charset="0"/>
                <a:cs typeface="Arial" panose="020B0604020202020204" pitchFamily="34" charset="0"/>
              </a:rPr>
              <a:t>Too much energy trapped means rising temperatures on earth = </a:t>
            </a:r>
            <a:r>
              <a:rPr lang="en-US" sz="2800" dirty="0">
                <a:solidFill>
                  <a:srgbClr val="64A03C"/>
                </a:solidFill>
                <a:latin typeface="Arial" panose="020B0604020202020204" pitchFamily="34" charset="0"/>
                <a:cs typeface="Arial" panose="020B0604020202020204" pitchFamily="34" charset="0"/>
              </a:rPr>
              <a:t>GLOBAL WARMING</a:t>
            </a:r>
          </a:p>
        </p:txBody>
      </p:sp>
      <p:pic>
        <p:nvPicPr>
          <p:cNvPr id="7170" name="Picture 2" descr="http://i.livescience.com/images/i/000/053/475/original/Greenhouse-effect.jpg?1370382117"/>
          <p:cNvPicPr>
            <a:picLocks noChangeAspect="1" noChangeArrowheads="1"/>
          </p:cNvPicPr>
          <p:nvPr/>
        </p:nvPicPr>
        <p:blipFill rotWithShape="1">
          <a:blip r:embed="rId2">
            <a:extLst>
              <a:ext uri="{28A0092B-C50C-407E-A947-70E740481C1C}">
                <a14:useLocalDpi xmlns:a14="http://schemas.microsoft.com/office/drawing/2010/main" val="0"/>
              </a:ext>
            </a:extLst>
          </a:blip>
          <a:srcRect l="50893"/>
          <a:stretch/>
        </p:blipFill>
        <p:spPr bwMode="auto">
          <a:xfrm>
            <a:off x="4455139" y="3902149"/>
            <a:ext cx="2796269" cy="28849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1497585" y="3902148"/>
            <a:ext cx="2766159" cy="2884931"/>
          </a:xfrm>
          <a:prstGeom prst="rect">
            <a:avLst/>
          </a:prstGeom>
        </p:spPr>
      </p:pic>
      <p:sp>
        <p:nvSpPr>
          <p:cNvPr id="5" name="Title 1"/>
          <p:cNvSpPr>
            <a:spLocks noGrp="1"/>
          </p:cNvSpPr>
          <p:nvPr>
            <p:ph type="title"/>
          </p:nvPr>
        </p:nvSpPr>
        <p:spPr>
          <a:xfrm>
            <a:off x="-1901" y="0"/>
            <a:ext cx="9144000" cy="1188720"/>
          </a:xfrm>
          <a:solidFill>
            <a:srgbClr val="64A03C"/>
          </a:solidFill>
        </p:spPr>
        <p:txBody>
          <a:bodyPr/>
          <a:lstStyle/>
          <a:p>
            <a:r>
              <a:rPr lang="en-US" sz="4000" dirty="0">
                <a:latin typeface="Arial" panose="020B0604020202020204" pitchFamily="34" charset="0"/>
                <a:cs typeface="Arial" panose="020B0604020202020204" pitchFamily="34" charset="0"/>
              </a:rPr>
              <a:t>Greenhouse Effect vs. Global Warming</a:t>
            </a:r>
          </a:p>
        </p:txBody>
      </p:sp>
    </p:spTree>
    <p:extLst>
      <p:ext uri="{BB962C8B-B14F-4D97-AF65-F5344CB8AC3E}">
        <p14:creationId xmlns:p14="http://schemas.microsoft.com/office/powerpoint/2010/main" val="1510417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131134" y="1337932"/>
            <a:ext cx="8991600" cy="5392483"/>
          </a:xfrm>
        </p:spPr>
        <p:txBody>
          <a:bodyPr>
            <a:noAutofit/>
          </a:bodyPr>
          <a:lstStyle/>
          <a:p>
            <a:pPr marL="0" indent="0">
              <a:lnSpc>
                <a:spcPct val="80000"/>
              </a:lnSpc>
              <a:buNone/>
            </a:pPr>
            <a:r>
              <a:rPr lang="en-US" altLang="en-US" sz="2800" dirty="0">
                <a:latin typeface="Arial" panose="020B0604020202020204" pitchFamily="34" charset="0"/>
                <a:cs typeface="Arial" panose="020B0604020202020204" pitchFamily="34" charset="0"/>
              </a:rPr>
              <a:t>The major greenhouse gases are:</a:t>
            </a:r>
          </a:p>
          <a:p>
            <a:pPr marL="457200">
              <a:lnSpc>
                <a:spcPct val="80000"/>
              </a:lnSpc>
              <a:buClr>
                <a:srgbClr val="111111"/>
              </a:buClr>
              <a:buSzPct val="85000"/>
            </a:pPr>
            <a:r>
              <a:rPr lang="en-US" altLang="en-US" sz="2600" b="1" dirty="0">
                <a:solidFill>
                  <a:srgbClr val="64A03C"/>
                </a:solidFill>
                <a:latin typeface="Arial" panose="020B0604020202020204" pitchFamily="34" charset="0"/>
                <a:cs typeface="Arial" panose="020B0604020202020204" pitchFamily="34" charset="0"/>
              </a:rPr>
              <a:t>Water Vapor </a:t>
            </a:r>
            <a:r>
              <a:rPr lang="en-US" altLang="en-US" sz="2600" dirty="0">
                <a:latin typeface="Arial" panose="020B0604020202020204" pitchFamily="34" charset="0"/>
                <a:cs typeface="Arial" panose="020B0604020202020204" pitchFamily="34" charset="0"/>
              </a:rPr>
              <a:t>(</a:t>
            </a:r>
            <a:r>
              <a:rPr lang="en-US" altLang="en-US" sz="2600" dirty="0">
                <a:solidFill>
                  <a:srgbClr val="64A03C"/>
                </a:solidFill>
                <a:latin typeface="Arial" panose="020B0604020202020204" pitchFamily="34" charset="0"/>
                <a:cs typeface="Arial" panose="020B0604020202020204" pitchFamily="34" charset="0"/>
              </a:rPr>
              <a:t>H</a:t>
            </a:r>
            <a:r>
              <a:rPr lang="en-US" altLang="en-US" sz="2600" baseline="-25000" dirty="0">
                <a:solidFill>
                  <a:srgbClr val="64A03C"/>
                </a:solidFill>
                <a:latin typeface="Arial" panose="020B0604020202020204" pitchFamily="34" charset="0"/>
                <a:cs typeface="Arial" panose="020B0604020202020204" pitchFamily="34" charset="0"/>
              </a:rPr>
              <a:t>2</a:t>
            </a:r>
            <a:r>
              <a:rPr lang="en-US" altLang="en-US" sz="2600" dirty="0">
                <a:solidFill>
                  <a:srgbClr val="64A03C"/>
                </a:solidFill>
                <a:latin typeface="Arial" panose="020B0604020202020204" pitchFamily="34" charset="0"/>
                <a:cs typeface="Arial" panose="020B0604020202020204" pitchFamily="34" charset="0"/>
              </a:rPr>
              <a:t>O</a:t>
            </a:r>
            <a:r>
              <a:rPr lang="en-US" altLang="en-US" sz="2600" dirty="0">
                <a:latin typeface="Arial" panose="020B0604020202020204" pitchFamily="34" charset="0"/>
                <a:cs typeface="Arial" panose="020B0604020202020204" pitchFamily="34" charset="0"/>
              </a:rPr>
              <a:t>): the most abundant greenhouse gas, warmer air holds more water vapor (positive feedback)</a:t>
            </a:r>
          </a:p>
          <a:p>
            <a:pPr marL="457200">
              <a:lnSpc>
                <a:spcPct val="80000"/>
              </a:lnSpc>
              <a:buClr>
                <a:srgbClr val="111111"/>
              </a:buClr>
              <a:buSzPct val="85000"/>
            </a:pPr>
            <a:r>
              <a:rPr lang="en-US" altLang="en-US" sz="2600" b="1" dirty="0">
                <a:solidFill>
                  <a:srgbClr val="64A03C"/>
                </a:solidFill>
                <a:latin typeface="Arial" panose="020B0604020202020204" pitchFamily="34" charset="0"/>
                <a:cs typeface="Arial" panose="020B0604020202020204" pitchFamily="34" charset="0"/>
              </a:rPr>
              <a:t>Carbon Dioxide </a:t>
            </a:r>
            <a:r>
              <a:rPr lang="en-US" altLang="en-US" sz="2600" dirty="0">
                <a:latin typeface="Arial" panose="020B0604020202020204" pitchFamily="34" charset="0"/>
                <a:cs typeface="Arial" panose="020B0604020202020204" pitchFamily="34" charset="0"/>
              </a:rPr>
              <a:t>(</a:t>
            </a:r>
            <a:r>
              <a:rPr lang="en-US" altLang="en-US" sz="2600" dirty="0">
                <a:solidFill>
                  <a:srgbClr val="64A03C"/>
                </a:solidFill>
                <a:latin typeface="Arial" panose="020B0604020202020204" pitchFamily="34" charset="0"/>
                <a:cs typeface="Arial" panose="020B0604020202020204" pitchFamily="34" charset="0"/>
              </a:rPr>
              <a:t>CO</a:t>
            </a:r>
            <a:r>
              <a:rPr lang="en-US" altLang="en-US" sz="2600" baseline="-25000" dirty="0">
                <a:solidFill>
                  <a:srgbClr val="64A03C"/>
                </a:solidFill>
                <a:latin typeface="Arial" panose="020B0604020202020204" pitchFamily="34" charset="0"/>
                <a:cs typeface="Arial" panose="020B0604020202020204" pitchFamily="34" charset="0"/>
              </a:rPr>
              <a:t>2</a:t>
            </a:r>
            <a:r>
              <a:rPr lang="en-US" altLang="en-US" sz="2600" dirty="0">
                <a:latin typeface="Arial" panose="020B0604020202020204" pitchFamily="34" charset="0"/>
                <a:cs typeface="Arial" panose="020B0604020202020204" pitchFamily="34" charset="0"/>
              </a:rPr>
              <a:t>): enters the atmosphere through the burning of fossil fuels, solid waste, trees and wood products, etc. It is removed from the atmosphere or “sequestered” when it is absorbed by plants as part of the carbon cycle.</a:t>
            </a:r>
          </a:p>
          <a:p>
            <a:pPr marL="457200">
              <a:lnSpc>
                <a:spcPct val="80000"/>
              </a:lnSpc>
              <a:buClr>
                <a:srgbClr val="111111"/>
              </a:buClr>
              <a:buSzPct val="85000"/>
            </a:pPr>
            <a:r>
              <a:rPr lang="en-US" altLang="en-US" sz="2600" b="1" dirty="0">
                <a:solidFill>
                  <a:srgbClr val="64A03C"/>
                </a:solidFill>
                <a:latin typeface="Arial" panose="020B0604020202020204" pitchFamily="34" charset="0"/>
                <a:cs typeface="Arial" panose="020B0604020202020204" pitchFamily="34" charset="0"/>
              </a:rPr>
              <a:t>Methane</a:t>
            </a:r>
            <a:r>
              <a:rPr lang="en-US" altLang="en-US" sz="2600" b="1" dirty="0">
                <a:latin typeface="Arial" panose="020B0604020202020204" pitchFamily="34" charset="0"/>
                <a:cs typeface="Arial" panose="020B0604020202020204" pitchFamily="34" charset="0"/>
              </a:rPr>
              <a:t> </a:t>
            </a:r>
            <a:r>
              <a:rPr lang="en-US" altLang="en-US" sz="2600" dirty="0">
                <a:latin typeface="Arial" panose="020B0604020202020204" pitchFamily="34" charset="0"/>
                <a:cs typeface="Arial" panose="020B0604020202020204" pitchFamily="34" charset="0"/>
              </a:rPr>
              <a:t>(</a:t>
            </a:r>
            <a:r>
              <a:rPr lang="en-US" altLang="en-US" sz="2600" dirty="0">
                <a:solidFill>
                  <a:srgbClr val="64A03C"/>
                </a:solidFill>
                <a:latin typeface="Arial" panose="020B0604020202020204" pitchFamily="34" charset="0"/>
                <a:cs typeface="Arial" panose="020B0604020202020204" pitchFamily="34" charset="0"/>
              </a:rPr>
              <a:t>CH</a:t>
            </a:r>
            <a:r>
              <a:rPr lang="en-US" altLang="en-US" sz="2600" baseline="-25000" dirty="0">
                <a:solidFill>
                  <a:srgbClr val="64A03C"/>
                </a:solidFill>
                <a:latin typeface="Arial" panose="020B0604020202020204" pitchFamily="34" charset="0"/>
                <a:cs typeface="Arial" panose="020B0604020202020204" pitchFamily="34" charset="0"/>
              </a:rPr>
              <a:t>4</a:t>
            </a:r>
            <a:r>
              <a:rPr lang="en-US" altLang="en-US" sz="2600" dirty="0">
                <a:latin typeface="Arial" panose="020B0604020202020204" pitchFamily="34" charset="0"/>
                <a:cs typeface="Arial" panose="020B0604020202020204" pitchFamily="34" charset="0"/>
              </a:rPr>
              <a:t>): emitted during the production and transport of fossil fuels, from livestock and other agricultural practices, and by the decay of organic   waste in municipal solid waste landfills.</a:t>
            </a:r>
          </a:p>
          <a:p>
            <a:pPr marL="457200">
              <a:lnSpc>
                <a:spcPct val="80000"/>
              </a:lnSpc>
              <a:buClr>
                <a:srgbClr val="111111"/>
              </a:buClr>
              <a:buSzPct val="85000"/>
            </a:pPr>
            <a:r>
              <a:rPr lang="en-US" altLang="en-US" sz="2600" b="1" dirty="0">
                <a:solidFill>
                  <a:srgbClr val="64A03C"/>
                </a:solidFill>
                <a:latin typeface="Arial" panose="020B0604020202020204" pitchFamily="34" charset="0"/>
                <a:cs typeface="Arial" panose="020B0604020202020204" pitchFamily="34" charset="0"/>
              </a:rPr>
              <a:t>Nitrous Oxide </a:t>
            </a:r>
            <a:r>
              <a:rPr lang="en-US" altLang="en-US" sz="2600" dirty="0">
                <a:latin typeface="Arial" panose="020B0604020202020204" pitchFamily="34" charset="0"/>
                <a:cs typeface="Arial" panose="020B0604020202020204" pitchFamily="34" charset="0"/>
              </a:rPr>
              <a:t>(</a:t>
            </a:r>
            <a:r>
              <a:rPr lang="en-US" altLang="en-US" sz="2600" dirty="0">
                <a:solidFill>
                  <a:srgbClr val="64A03C"/>
                </a:solidFill>
                <a:latin typeface="Arial" panose="020B0604020202020204" pitchFamily="34" charset="0"/>
                <a:cs typeface="Arial" panose="020B0604020202020204" pitchFamily="34" charset="0"/>
              </a:rPr>
              <a:t>N</a:t>
            </a:r>
            <a:r>
              <a:rPr lang="en-US" altLang="en-US" sz="2600" baseline="-25000" dirty="0">
                <a:solidFill>
                  <a:srgbClr val="64A03C"/>
                </a:solidFill>
                <a:latin typeface="Arial" panose="020B0604020202020204" pitchFamily="34" charset="0"/>
                <a:cs typeface="Arial" panose="020B0604020202020204" pitchFamily="34" charset="0"/>
              </a:rPr>
              <a:t>2</a:t>
            </a:r>
            <a:r>
              <a:rPr lang="en-US" altLang="en-US" sz="2600" dirty="0">
                <a:solidFill>
                  <a:srgbClr val="64A03C"/>
                </a:solidFill>
                <a:latin typeface="Arial" panose="020B0604020202020204" pitchFamily="34" charset="0"/>
                <a:cs typeface="Arial" panose="020B0604020202020204" pitchFamily="34" charset="0"/>
              </a:rPr>
              <a:t>O</a:t>
            </a:r>
            <a:r>
              <a:rPr lang="en-US" altLang="en-US" sz="2600" dirty="0">
                <a:latin typeface="Arial" panose="020B0604020202020204" pitchFamily="34" charset="0"/>
                <a:cs typeface="Arial" panose="020B0604020202020204" pitchFamily="34" charset="0"/>
              </a:rPr>
              <a:t>): emitted during agricultural and industrial activities and during combustion of fossil fuels and solid waste. </a:t>
            </a:r>
          </a:p>
        </p:txBody>
      </p:sp>
      <p:sp>
        <p:nvSpPr>
          <p:cNvPr id="37891" name="Rectangle 2"/>
          <p:cNvSpPr>
            <a:spLocks noGrp="1" noChangeArrowheads="1"/>
          </p:cNvSpPr>
          <p:nvPr>
            <p:ph type="title"/>
          </p:nvPr>
        </p:nvSpPr>
        <p:spPr>
          <a:xfrm>
            <a:off x="0" y="0"/>
            <a:ext cx="9144000" cy="1188720"/>
          </a:xfrm>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The Gases That Cause the Greenhouse Effect</a:t>
            </a:r>
            <a:endParaRPr lang="en-US" alt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8120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The Gases That Cause the Greenhouse Effect</a:t>
            </a:r>
          </a:p>
        </p:txBody>
      </p:sp>
      <p:sp>
        <p:nvSpPr>
          <p:cNvPr id="3" name="Content Placeholder 2"/>
          <p:cNvSpPr>
            <a:spLocks noGrp="1"/>
          </p:cNvSpPr>
          <p:nvPr>
            <p:ph idx="1"/>
          </p:nvPr>
        </p:nvSpPr>
        <p:spPr>
          <a:xfrm>
            <a:off x="159486" y="1370011"/>
            <a:ext cx="8920715" cy="4966994"/>
          </a:xfrm>
        </p:spPr>
        <p:txBody>
          <a:bodyPr>
            <a:noAutofit/>
          </a:bodyPr>
          <a:lstStyle/>
          <a:p>
            <a:pPr marL="0" indent="0">
              <a:buNone/>
            </a:pPr>
            <a:r>
              <a:rPr lang="en-US" sz="2800" dirty="0">
                <a:latin typeface="Arial" panose="020B0604020202020204" pitchFamily="34" charset="0"/>
                <a:cs typeface="Arial" panose="020B0604020202020204" pitchFamily="34" charset="0"/>
              </a:rPr>
              <a:t>Other greenhouse gases:</a:t>
            </a:r>
          </a:p>
          <a:p>
            <a:pPr marL="342900" lvl="0">
              <a:buClr>
                <a:srgbClr val="111111"/>
              </a:buClr>
              <a:buSzPct val="85000"/>
            </a:pPr>
            <a:r>
              <a:rPr lang="en-US" sz="2800" b="1" dirty="0">
                <a:solidFill>
                  <a:srgbClr val="64A03C"/>
                </a:solidFill>
                <a:latin typeface="Arial" panose="020B0604020202020204" pitchFamily="34" charset="0"/>
                <a:cs typeface="Arial" panose="020B0604020202020204" pitchFamily="34" charset="0"/>
              </a:rPr>
              <a:t>Tropospheric Ozone </a:t>
            </a:r>
            <a:r>
              <a:rPr lang="en-US" sz="2800" dirty="0">
                <a:latin typeface="Arial" panose="020B0604020202020204" pitchFamily="34" charset="0"/>
                <a:cs typeface="Arial" panose="020B0604020202020204" pitchFamily="34" charset="0"/>
              </a:rPr>
              <a:t>(</a:t>
            </a:r>
            <a:r>
              <a:rPr lang="en-US" sz="2800" dirty="0">
                <a:solidFill>
                  <a:srgbClr val="64A03C"/>
                </a:solidFill>
                <a:latin typeface="Arial" panose="020B0604020202020204" pitchFamily="34" charset="0"/>
                <a:cs typeface="Arial" panose="020B0604020202020204" pitchFamily="34" charset="0"/>
              </a:rPr>
              <a:t>O</a:t>
            </a:r>
            <a:r>
              <a:rPr lang="en-US" sz="2800" baseline="-25000" dirty="0">
                <a:solidFill>
                  <a:srgbClr val="64A03C"/>
                </a:solidFill>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A secondary pollutant created at ground level that absorbs infrared energy.</a:t>
            </a:r>
          </a:p>
          <a:p>
            <a:pPr marL="342900" lvl="0">
              <a:buClr>
                <a:srgbClr val="111111"/>
              </a:buClr>
              <a:buSzPct val="85000"/>
            </a:pPr>
            <a:r>
              <a:rPr lang="en-US" sz="2800" b="1" dirty="0">
                <a:solidFill>
                  <a:srgbClr val="64A03C"/>
                </a:solidFill>
                <a:latin typeface="Arial" panose="020B0604020202020204" pitchFamily="34" charset="0"/>
                <a:cs typeface="Arial" panose="020B0604020202020204" pitchFamily="34" charset="0"/>
              </a:rPr>
              <a:t>Chlorofluorocarbons</a:t>
            </a:r>
            <a:r>
              <a:rPr lang="en-US" sz="2800" dirty="0">
                <a:latin typeface="Arial" panose="020B0604020202020204" pitchFamily="34" charset="0"/>
                <a:cs typeface="Arial" panose="020B0604020202020204" pitchFamily="34" charset="0"/>
              </a:rPr>
              <a:t> (</a:t>
            </a:r>
            <a:r>
              <a:rPr lang="en-US" sz="2800" dirty="0">
                <a:solidFill>
                  <a:srgbClr val="64A03C"/>
                </a:solidFill>
                <a:latin typeface="Arial" panose="020B0604020202020204" pitchFamily="34" charset="0"/>
                <a:cs typeface="Arial" panose="020B0604020202020204" pitchFamily="34" charset="0"/>
              </a:rPr>
              <a:t>CFCs</a:t>
            </a:r>
            <a:r>
              <a:rPr lang="en-US" sz="2800" dirty="0">
                <a:latin typeface="Arial" panose="020B0604020202020204" pitchFamily="34" charset="0"/>
                <a:cs typeface="Arial" panose="020B0604020202020204" pitchFamily="34" charset="0"/>
              </a:rPr>
              <a:t>):</a:t>
            </a:r>
          </a:p>
          <a:p>
            <a:pPr marL="796925" indent="-222250">
              <a:spcBef>
                <a:spcPts val="600"/>
              </a:spcBef>
              <a:buSzPct val="80000"/>
              <a:buFont typeface="Arial" panose="020B0604020202020204" pitchFamily="34" charset="0"/>
              <a:buChar char="̶"/>
            </a:pPr>
            <a:r>
              <a:rPr lang="en-US" sz="2800" dirty="0">
                <a:latin typeface="Arial" panose="020B0604020202020204" pitchFamily="34" charset="0"/>
                <a:cs typeface="Arial" panose="020B0604020202020204" pitchFamily="34" charset="0"/>
              </a:rPr>
              <a:t>Do not exist naturally.</a:t>
            </a:r>
          </a:p>
          <a:p>
            <a:pPr marL="796925" indent="-222250">
              <a:spcBef>
                <a:spcPts val="600"/>
              </a:spcBef>
              <a:buSzPct val="80000"/>
              <a:buFont typeface="Arial" panose="020B0604020202020204" pitchFamily="34" charset="0"/>
              <a:buChar char="̶"/>
            </a:pPr>
            <a:r>
              <a:rPr lang="en-US" sz="2800" dirty="0">
                <a:latin typeface="Arial" panose="020B0604020202020204" pitchFamily="34" charset="0"/>
                <a:cs typeface="Arial" panose="020B0604020202020204" pitchFamily="34" charset="0"/>
              </a:rPr>
              <a:t>In the troposphere, they</a:t>
            </a:r>
          </a:p>
          <a:p>
            <a:pPr marL="796925" indent="0">
              <a:spcBef>
                <a:spcPts val="0"/>
              </a:spcBef>
              <a:buSzPct val="80000"/>
              <a:buNone/>
            </a:pPr>
            <a:r>
              <a:rPr lang="en-US" sz="2800" dirty="0">
                <a:latin typeface="Arial" panose="020B0604020202020204" pitchFamily="34" charset="0"/>
                <a:cs typeface="Arial" panose="020B0604020202020204" pitchFamily="34" charset="0"/>
              </a:rPr>
              <a:t>absorb infrared energy.</a:t>
            </a:r>
          </a:p>
          <a:p>
            <a:pPr marL="796925" indent="-222250">
              <a:spcBef>
                <a:spcPts val="600"/>
              </a:spcBef>
              <a:buSzPct val="80000"/>
              <a:buFont typeface="Arial" panose="020B0604020202020204" pitchFamily="34" charset="0"/>
              <a:buChar char="̶"/>
            </a:pPr>
            <a:r>
              <a:rPr lang="en-US" sz="2800" dirty="0">
                <a:latin typeface="Arial" panose="020B0604020202020204" pitchFamily="34" charset="0"/>
                <a:cs typeface="Arial" panose="020B0604020202020204" pitchFamily="34" charset="0"/>
              </a:rPr>
              <a:t>We know what they do</a:t>
            </a:r>
          </a:p>
          <a:p>
            <a:pPr marL="796925" indent="0">
              <a:spcBef>
                <a:spcPts val="0"/>
              </a:spcBef>
              <a:buSzPct val="80000"/>
              <a:buNone/>
            </a:pPr>
            <a:r>
              <a:rPr lang="en-US" sz="2800" dirty="0">
                <a:latin typeface="Arial" panose="020B0604020202020204" pitchFamily="34" charset="0"/>
                <a:cs typeface="Arial" panose="020B0604020202020204" pitchFamily="34" charset="0"/>
              </a:rPr>
              <a:t>in the stratosphere…</a:t>
            </a:r>
          </a:p>
        </p:txBody>
      </p:sp>
      <p:pic>
        <p:nvPicPr>
          <p:cNvPr id="4" name="Picture 3"/>
          <p:cNvPicPr>
            <a:picLocks noChangeAspect="1"/>
          </p:cNvPicPr>
          <p:nvPr/>
        </p:nvPicPr>
        <p:blipFill rotWithShape="1">
          <a:blip r:embed="rId2"/>
          <a:srcRect l="4991" t="1533" r="9535" b="-365"/>
          <a:stretch/>
        </p:blipFill>
        <p:spPr>
          <a:xfrm>
            <a:off x="5050465" y="2774126"/>
            <a:ext cx="3987210" cy="4030709"/>
          </a:xfrm>
          <a:prstGeom prst="ellipse">
            <a:avLst/>
          </a:prstGeom>
        </p:spPr>
      </p:pic>
    </p:spTree>
    <p:extLst>
      <p:ext uri="{BB962C8B-B14F-4D97-AF65-F5344CB8AC3E}">
        <p14:creationId xmlns:p14="http://schemas.microsoft.com/office/powerpoint/2010/main" val="1701066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dirty="0">
                <a:latin typeface="Arial" panose="020B0604020202020204" pitchFamily="34" charset="0"/>
                <a:cs typeface="Arial" panose="020B0604020202020204" pitchFamily="34" charset="0"/>
              </a:rPr>
              <a:t>Greenhouse Gases</a:t>
            </a:r>
          </a:p>
        </p:txBody>
      </p:sp>
      <p:sp>
        <p:nvSpPr>
          <p:cNvPr id="3" name="Content Placeholder 2"/>
          <p:cNvSpPr>
            <a:spLocks noGrp="1"/>
          </p:cNvSpPr>
          <p:nvPr>
            <p:ph idx="1"/>
          </p:nvPr>
        </p:nvSpPr>
        <p:spPr>
          <a:xfrm>
            <a:off x="156987" y="1272982"/>
            <a:ext cx="8901953" cy="1938047"/>
          </a:xfrm>
        </p:spPr>
        <p:txBody>
          <a:bodyPr>
            <a:noAutofit/>
          </a:bodyPr>
          <a:lstStyle/>
          <a:p>
            <a:pPr>
              <a:buSzPct val="85000"/>
            </a:pPr>
            <a:r>
              <a:rPr lang="en-US" sz="2800" b="1" dirty="0">
                <a:solidFill>
                  <a:srgbClr val="64A03C"/>
                </a:solidFill>
                <a:latin typeface="Arial" panose="020B0604020202020204" pitchFamily="34" charset="0"/>
                <a:cs typeface="Arial" panose="020B0604020202020204" pitchFamily="34" charset="0"/>
              </a:rPr>
              <a:t>Greenhouse warming potential</a:t>
            </a:r>
            <a:r>
              <a:rPr lang="en-US" sz="2800" b="1"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How much a GHG molecule can contribute to global warming over a period of 100 years relative to a molecule of CO</a:t>
            </a:r>
            <a:r>
              <a:rPr lang="en-US" sz="2800" baseline="-25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a:t>
            </a:r>
          </a:p>
          <a:p>
            <a:pPr lvl="1">
              <a:buSzPct val="85000"/>
            </a:pPr>
            <a:r>
              <a:rPr lang="en-US" sz="2400" dirty="0">
                <a:latin typeface="Arial" panose="020B0604020202020204" pitchFamily="34" charset="0"/>
                <a:cs typeface="Arial" panose="020B0604020202020204" pitchFamily="34" charset="0"/>
              </a:rPr>
              <a:t>The contribution of each gas to global warming depends on its </a:t>
            </a:r>
            <a:r>
              <a:rPr lang="en-US" sz="2400" u="sng" dirty="0">
                <a:latin typeface="Arial" panose="020B0604020202020204" pitchFamily="34" charset="0"/>
                <a:cs typeface="Arial" panose="020B0604020202020204" pitchFamily="34" charset="0"/>
              </a:rPr>
              <a:t>greenhouse warming potential</a:t>
            </a:r>
            <a:r>
              <a:rPr lang="en-US" sz="2400" dirty="0">
                <a:latin typeface="Arial" panose="020B0604020202020204" pitchFamily="34" charset="0"/>
                <a:cs typeface="Arial" panose="020B0604020202020204" pitchFamily="34" charset="0"/>
              </a:rPr>
              <a:t> and its </a:t>
            </a:r>
            <a:r>
              <a:rPr lang="en-US" sz="2400" u="sng" dirty="0">
                <a:latin typeface="Arial" panose="020B0604020202020204" pitchFamily="34" charset="0"/>
                <a:cs typeface="Arial" panose="020B0604020202020204" pitchFamily="34" charset="0"/>
              </a:rPr>
              <a:t>concentration</a:t>
            </a:r>
            <a:r>
              <a:rPr lang="en-US" sz="24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a:stretch>
            <a:fillRect/>
          </a:stretch>
        </p:blipFill>
        <p:spPr>
          <a:xfrm>
            <a:off x="765544" y="3286582"/>
            <a:ext cx="7560143" cy="3507906"/>
          </a:xfrm>
          <a:prstGeom prst="rect">
            <a:avLst/>
          </a:prstGeom>
        </p:spPr>
      </p:pic>
    </p:spTree>
    <p:extLst>
      <p:ext uri="{BB962C8B-B14F-4D97-AF65-F5344CB8AC3E}">
        <p14:creationId xmlns:p14="http://schemas.microsoft.com/office/powerpoint/2010/main" val="2048851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Natural Sources of Greenhouse Gases</a:t>
            </a:r>
          </a:p>
        </p:txBody>
      </p:sp>
      <p:sp>
        <p:nvSpPr>
          <p:cNvPr id="3" name="Content Placeholder 2"/>
          <p:cNvSpPr>
            <a:spLocks noGrp="1"/>
          </p:cNvSpPr>
          <p:nvPr>
            <p:ph idx="1"/>
          </p:nvPr>
        </p:nvSpPr>
        <p:spPr>
          <a:xfrm>
            <a:off x="216353" y="1366611"/>
            <a:ext cx="8927647" cy="5289370"/>
          </a:xfrm>
        </p:spPr>
        <p:txBody>
          <a:bodyPr>
            <a:noAutofit/>
          </a:bodyPr>
          <a:lstStyle/>
          <a:p>
            <a:pPr marL="0" indent="0">
              <a:buNone/>
            </a:pPr>
            <a:r>
              <a:rPr lang="en-US" sz="2800" dirty="0">
                <a:latin typeface="Arial" panose="020B0604020202020204" pitchFamily="34" charset="0"/>
                <a:cs typeface="Arial" panose="020B0604020202020204" pitchFamily="34" charset="0"/>
              </a:rPr>
              <a:t>Natural sources of greenhouse gases: </a:t>
            </a:r>
          </a:p>
          <a:p>
            <a:pPr marL="342900" lvl="0">
              <a:buClr>
                <a:srgbClr val="111111"/>
              </a:buClr>
              <a:buSzPct val="85000"/>
            </a:pPr>
            <a:r>
              <a:rPr lang="en-US" sz="2800" dirty="0">
                <a:solidFill>
                  <a:srgbClr val="64A03C"/>
                </a:solidFill>
                <a:latin typeface="Arial" panose="020B0604020202020204" pitchFamily="34" charset="0"/>
                <a:cs typeface="Arial" panose="020B0604020202020204" pitchFamily="34" charset="0"/>
              </a:rPr>
              <a:t>Volcanic eruptions  </a:t>
            </a:r>
          </a:p>
          <a:p>
            <a:pPr marL="690563" lvl="1" indent="-225425">
              <a:buSzPct val="85000"/>
            </a:pPr>
            <a:r>
              <a:rPr lang="en-US" sz="2400" dirty="0">
                <a:latin typeface="Arial" panose="020B0604020202020204" pitchFamily="34" charset="0"/>
                <a:cs typeface="Arial" panose="020B0604020202020204" pitchFamily="34" charset="0"/>
              </a:rPr>
              <a:t>Ash: reflects sunlight; short-term cooling effect</a:t>
            </a:r>
          </a:p>
          <a:p>
            <a:pPr marL="690563" lvl="1" indent="-225425">
              <a:buSzPct val="85000"/>
            </a:pPr>
            <a:r>
              <a:rPr lang="en-US" sz="2400" dirty="0">
                <a:latin typeface="Arial" panose="020B0604020202020204" pitchFamily="34" charset="0"/>
                <a:cs typeface="Arial" panose="020B0604020202020204" pitchFamily="34" charset="0"/>
              </a:rPr>
              <a:t>Carbon dioxide: significant amounts added over time</a:t>
            </a:r>
          </a:p>
          <a:p>
            <a:pPr marL="342900" lvl="0">
              <a:buClr>
                <a:srgbClr val="111111"/>
              </a:buClr>
              <a:buSzPct val="85000"/>
            </a:pPr>
            <a:r>
              <a:rPr lang="en-US" sz="2800" dirty="0">
                <a:solidFill>
                  <a:srgbClr val="64A03C"/>
                </a:solidFill>
                <a:latin typeface="Arial" panose="020B0604020202020204" pitchFamily="34" charset="0"/>
                <a:cs typeface="Arial" panose="020B0604020202020204" pitchFamily="34" charset="0"/>
              </a:rPr>
              <a:t>Decomposition and digestion</a:t>
            </a:r>
          </a:p>
          <a:p>
            <a:pPr marL="800100" lvl="1">
              <a:buSzPct val="85000"/>
            </a:pPr>
            <a:r>
              <a:rPr lang="en-US" sz="2400" dirty="0">
                <a:solidFill>
                  <a:srgbClr val="000000"/>
                </a:solidFill>
                <a:latin typeface="Arial" panose="020B0604020202020204" pitchFamily="34" charset="0"/>
                <a:cs typeface="Arial" panose="020B0604020202020204" pitchFamily="34" charset="0"/>
              </a:rPr>
              <a:t>Carbon dioxide: high oxygen conditions</a:t>
            </a:r>
            <a:endParaRPr lang="en-US" sz="2400" dirty="0">
              <a:latin typeface="Arial" panose="020B0604020202020204" pitchFamily="34" charset="0"/>
              <a:cs typeface="Arial" panose="020B0604020202020204" pitchFamily="34" charset="0"/>
            </a:endParaRPr>
          </a:p>
          <a:p>
            <a:pPr marL="800100" lvl="1">
              <a:buSzPct val="85000"/>
            </a:pPr>
            <a:r>
              <a:rPr lang="en-US" sz="2400" dirty="0">
                <a:latin typeface="Arial" panose="020B0604020202020204" pitchFamily="34" charset="0"/>
                <a:cs typeface="Arial" panose="020B0604020202020204" pitchFamily="34" charset="0"/>
              </a:rPr>
              <a:t>Methane: low oxygen conditions (under water or in guts)</a:t>
            </a:r>
          </a:p>
          <a:p>
            <a:pPr marL="342900" lvl="0">
              <a:buClr>
                <a:srgbClr val="111111"/>
              </a:buClr>
              <a:buSzPct val="85000"/>
            </a:pPr>
            <a:r>
              <a:rPr lang="en-US" sz="2800" dirty="0">
                <a:solidFill>
                  <a:srgbClr val="64A03C"/>
                </a:solidFill>
                <a:latin typeface="Arial" panose="020B0604020202020204" pitchFamily="34" charset="0"/>
                <a:cs typeface="Arial" panose="020B0604020202020204" pitchFamily="34" charset="0"/>
              </a:rPr>
              <a:t>Denitrification</a:t>
            </a:r>
          </a:p>
          <a:p>
            <a:pPr marL="800100" lvl="1">
              <a:buSzPct val="85000"/>
            </a:pPr>
            <a:r>
              <a:rPr lang="en-US" sz="2400" dirty="0">
                <a:latin typeface="Arial" panose="020B0604020202020204" pitchFamily="34" charset="0"/>
                <a:cs typeface="Arial" panose="020B0604020202020204" pitchFamily="34" charset="0"/>
              </a:rPr>
              <a:t>Nitrous oxide: low oxygen wet soils</a:t>
            </a:r>
          </a:p>
          <a:p>
            <a:pPr marL="342900">
              <a:buClr>
                <a:srgbClr val="111111"/>
              </a:buClr>
              <a:buSzPct val="85000"/>
            </a:pPr>
            <a:r>
              <a:rPr lang="en-US" sz="2800" dirty="0">
                <a:solidFill>
                  <a:srgbClr val="64A03C"/>
                </a:solidFill>
                <a:latin typeface="Arial" panose="020B0604020202020204" pitchFamily="34" charset="0"/>
                <a:cs typeface="Arial" panose="020B0604020202020204" pitchFamily="34" charset="0"/>
              </a:rPr>
              <a:t>Evaporation and evapotranspiration</a:t>
            </a:r>
          </a:p>
          <a:p>
            <a:pPr marL="800100" lvl="1">
              <a:buSzPct val="85000"/>
            </a:pPr>
            <a:r>
              <a:rPr lang="en-US" sz="2400" dirty="0">
                <a:latin typeface="Arial" panose="020B0604020202020204" pitchFamily="34" charset="0"/>
                <a:cs typeface="Arial" panose="020B0604020202020204" pitchFamily="34" charset="0"/>
              </a:rPr>
              <a:t>Water vapor: evaporation from land or bodies or water; transpiration from plants.</a:t>
            </a:r>
          </a:p>
        </p:txBody>
      </p:sp>
    </p:spTree>
    <p:extLst>
      <p:ext uri="{BB962C8B-B14F-4D97-AF65-F5344CB8AC3E}">
        <p14:creationId xmlns:p14="http://schemas.microsoft.com/office/powerpoint/2010/main" val="632634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Anthropogenic Sources of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Greenhouse Gases</a:t>
            </a:r>
          </a:p>
        </p:txBody>
      </p:sp>
      <p:sp>
        <p:nvSpPr>
          <p:cNvPr id="3" name="Content Placeholder 2"/>
          <p:cNvSpPr>
            <a:spLocks noGrp="1"/>
          </p:cNvSpPr>
          <p:nvPr>
            <p:ph idx="1"/>
          </p:nvPr>
        </p:nvSpPr>
        <p:spPr>
          <a:xfrm>
            <a:off x="178253" y="1379311"/>
            <a:ext cx="8827524" cy="5329833"/>
          </a:xfrm>
        </p:spPr>
        <p:txBody>
          <a:bodyPr>
            <a:noAutofit/>
          </a:bodyPr>
          <a:lstStyle/>
          <a:p>
            <a:pPr marL="0" indent="0">
              <a:buNone/>
            </a:pPr>
            <a:r>
              <a:rPr lang="en-US" sz="2800" dirty="0">
                <a:latin typeface="Arial" panose="020B0604020202020204" pitchFamily="34" charset="0"/>
                <a:cs typeface="Arial" panose="020B0604020202020204" pitchFamily="34" charset="0"/>
              </a:rPr>
              <a:t>Anthropogenic sources of greenhouse gasses:</a:t>
            </a:r>
          </a:p>
          <a:p>
            <a:pPr marL="342900" lvl="0">
              <a:buSzPct val="85000"/>
            </a:pPr>
            <a:r>
              <a:rPr lang="en-US" sz="2800" dirty="0">
                <a:solidFill>
                  <a:srgbClr val="64A03C"/>
                </a:solidFill>
                <a:latin typeface="Arial" panose="020B0604020202020204" pitchFamily="34" charset="0"/>
                <a:cs typeface="Arial" panose="020B0604020202020204" pitchFamily="34" charset="0"/>
              </a:rPr>
              <a:t>Burning of fossil fuels</a:t>
            </a:r>
          </a:p>
          <a:p>
            <a:pPr marL="690563" lvl="1">
              <a:buSzPct val="85000"/>
            </a:pPr>
            <a:r>
              <a:rPr lang="en-US" sz="2400" dirty="0">
                <a:latin typeface="Arial" panose="020B0604020202020204" pitchFamily="34" charset="0"/>
                <a:cs typeface="Arial" panose="020B0604020202020204" pitchFamily="34" charset="0"/>
              </a:rPr>
              <a:t>Carbon dioxide: burning coal produces the most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following by gasoline.  Natural gas produces the least.</a:t>
            </a:r>
          </a:p>
          <a:p>
            <a:pPr marL="690563" lvl="1">
              <a:buSzPct val="85000"/>
            </a:pPr>
            <a:r>
              <a:rPr lang="en-US" sz="2400" i="1" dirty="0">
                <a:latin typeface="Arial" panose="020B0604020202020204" pitchFamily="34" charset="0"/>
                <a:cs typeface="Arial" panose="020B0604020202020204" pitchFamily="34" charset="0"/>
              </a:rPr>
              <a:t>Particulates: reflects sunlight, but also coats snow/ice lowering albedo so it melts faster. </a:t>
            </a:r>
          </a:p>
          <a:p>
            <a:pPr marL="342900" lvl="0">
              <a:buSzPct val="85000"/>
            </a:pPr>
            <a:r>
              <a:rPr lang="en-US" sz="2800" dirty="0">
                <a:solidFill>
                  <a:srgbClr val="64A03C"/>
                </a:solidFill>
                <a:latin typeface="Arial" panose="020B0604020202020204" pitchFamily="34" charset="0"/>
                <a:cs typeface="Arial" panose="020B0604020202020204" pitchFamily="34" charset="0"/>
              </a:rPr>
              <a:t>Agricultural practices</a:t>
            </a:r>
          </a:p>
          <a:p>
            <a:pPr marL="690563" lvl="1">
              <a:buSzPct val="85000"/>
            </a:pPr>
            <a:r>
              <a:rPr lang="en-US" sz="2400" dirty="0">
                <a:latin typeface="Arial" panose="020B0604020202020204" pitchFamily="34" charset="0"/>
                <a:cs typeface="Arial" panose="020B0604020202020204" pitchFamily="34" charset="0"/>
              </a:rPr>
              <a:t>Nitrous oxide: excess nitrates in the soil</a:t>
            </a:r>
          </a:p>
          <a:p>
            <a:pPr marL="690563" lvl="1">
              <a:buSzPct val="85000"/>
            </a:pPr>
            <a:r>
              <a:rPr lang="en-US" sz="2400" dirty="0">
                <a:latin typeface="Arial" panose="020B0604020202020204" pitchFamily="34" charset="0"/>
                <a:cs typeface="Arial" panose="020B0604020202020204" pitchFamily="34" charset="0"/>
              </a:rPr>
              <a:t>Methane: livestock manure lagoons</a:t>
            </a:r>
          </a:p>
          <a:p>
            <a:pPr marL="342900" lvl="0">
              <a:buSzPct val="85000"/>
            </a:pPr>
            <a:r>
              <a:rPr lang="en-US" sz="2800" dirty="0">
                <a:solidFill>
                  <a:srgbClr val="64A03C"/>
                </a:solidFill>
                <a:latin typeface="Arial" panose="020B0604020202020204" pitchFamily="34" charset="0"/>
                <a:cs typeface="Arial" panose="020B0604020202020204" pitchFamily="34" charset="0"/>
              </a:rPr>
              <a:t>Deforestation</a:t>
            </a:r>
          </a:p>
          <a:p>
            <a:pPr marL="690563" lvl="1">
              <a:buSzPct val="85000"/>
            </a:pPr>
            <a:r>
              <a:rPr lang="en-US" sz="2400" dirty="0">
                <a:latin typeface="Arial" panose="020B0604020202020204" pitchFamily="34" charset="0"/>
                <a:cs typeface="Arial" panose="020B0604020202020204" pitchFamily="34" charset="0"/>
              </a:rPr>
              <a:t>Carbon dioxide: loss of trees decreases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taken out of atmosphere; if trees are burned, excess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is put into atmosphere</a:t>
            </a:r>
          </a:p>
        </p:txBody>
      </p:sp>
    </p:spTree>
    <p:extLst>
      <p:ext uri="{BB962C8B-B14F-4D97-AF65-F5344CB8AC3E}">
        <p14:creationId xmlns:p14="http://schemas.microsoft.com/office/powerpoint/2010/main" val="957317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Anthropogenic Sources of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Greenhouse Gases</a:t>
            </a:r>
          </a:p>
        </p:txBody>
      </p:sp>
      <p:sp>
        <p:nvSpPr>
          <p:cNvPr id="3" name="Content Placeholder 2"/>
          <p:cNvSpPr>
            <a:spLocks noGrp="1"/>
          </p:cNvSpPr>
          <p:nvPr>
            <p:ph idx="1"/>
          </p:nvPr>
        </p:nvSpPr>
        <p:spPr>
          <a:xfrm>
            <a:off x="178253" y="1379312"/>
            <a:ext cx="8880685" cy="3373442"/>
          </a:xfrm>
        </p:spPr>
        <p:txBody>
          <a:bodyPr>
            <a:noAutofit/>
          </a:bodyPr>
          <a:lstStyle/>
          <a:p>
            <a:pPr marL="0" indent="0">
              <a:buNone/>
            </a:pPr>
            <a:r>
              <a:rPr lang="en-US" sz="2800" dirty="0">
                <a:latin typeface="Arial" panose="020B0604020202020204" pitchFamily="34" charset="0"/>
                <a:cs typeface="Arial" panose="020B0604020202020204" pitchFamily="34" charset="0"/>
              </a:rPr>
              <a:t>Anthropogenic sources of greenhouse gasses:</a:t>
            </a:r>
          </a:p>
          <a:p>
            <a:pPr marL="342900" lvl="0">
              <a:buSzPct val="85000"/>
            </a:pPr>
            <a:r>
              <a:rPr lang="en-US" sz="2800" dirty="0">
                <a:solidFill>
                  <a:srgbClr val="64A03C"/>
                </a:solidFill>
                <a:latin typeface="Arial" panose="020B0604020202020204" pitchFamily="34" charset="0"/>
                <a:cs typeface="Arial" panose="020B0604020202020204" pitchFamily="34" charset="0"/>
              </a:rPr>
              <a:t>Landfills</a:t>
            </a:r>
          </a:p>
          <a:p>
            <a:pPr marL="690563" lvl="1">
              <a:buSzPct val="85000"/>
            </a:pPr>
            <a:r>
              <a:rPr lang="en-US" sz="2400" dirty="0">
                <a:latin typeface="Arial" panose="020B0604020202020204" pitchFamily="34" charset="0"/>
                <a:cs typeface="Arial" panose="020B0604020202020204" pitchFamily="34" charset="0"/>
              </a:rPr>
              <a:t>Methane: decomposition of organic matter</a:t>
            </a:r>
          </a:p>
          <a:p>
            <a:pPr marL="342900" lvl="0">
              <a:buSzPct val="85000"/>
            </a:pPr>
            <a:r>
              <a:rPr lang="en-US" sz="2800" dirty="0">
                <a:solidFill>
                  <a:srgbClr val="64A03C"/>
                </a:solidFill>
                <a:latin typeface="Arial" panose="020B0604020202020204" pitchFamily="34" charset="0"/>
                <a:cs typeface="Arial" panose="020B0604020202020204" pitchFamily="34" charset="0"/>
              </a:rPr>
              <a:t>Industrial production</a:t>
            </a:r>
          </a:p>
          <a:p>
            <a:pPr marL="690563" lvl="1" indent="-225425">
              <a:buSzPct val="85000"/>
            </a:pPr>
            <a:r>
              <a:rPr lang="en-US" sz="2400" dirty="0">
                <a:latin typeface="Arial" panose="020B0604020202020204" pitchFamily="34" charset="0"/>
                <a:cs typeface="Arial" panose="020B0604020202020204" pitchFamily="34" charset="0"/>
              </a:rPr>
              <a:t>CFCs: refrigerant, coolant, propellant</a:t>
            </a:r>
          </a:p>
          <a:p>
            <a:pPr marL="690563" lvl="1" indent="-225425">
              <a:buSzPct val="85000"/>
            </a:pPr>
            <a:r>
              <a:rPr lang="en-US" sz="2400" dirty="0" err="1">
                <a:latin typeface="Arial" panose="020B0604020202020204" pitchFamily="34" charset="0"/>
                <a:cs typeface="Arial" panose="020B0604020202020204" pitchFamily="34" charset="0"/>
              </a:rPr>
              <a:t>Hydrochlorofluorocarbons</a:t>
            </a:r>
            <a:r>
              <a:rPr lang="en-US" sz="2400" dirty="0">
                <a:latin typeface="Arial" panose="020B0604020202020204" pitchFamily="34" charset="0"/>
                <a:cs typeface="Arial" panose="020B0604020202020204" pitchFamily="34" charset="0"/>
              </a:rPr>
              <a:t> (HCFCs): CFC substitutes that do not harm the ozone layer, but act as greenhouse gases.</a:t>
            </a:r>
          </a:p>
          <a:p>
            <a:pPr marL="1147763" lvl="2" indent="-225425">
              <a:buSzPct val="85000"/>
            </a:pPr>
            <a:r>
              <a:rPr lang="en-US" sz="2200" dirty="0">
                <a:latin typeface="Arial" panose="020B0604020202020204" pitchFamily="34" charset="0"/>
                <a:cs typeface="Arial" panose="020B0604020202020204" pitchFamily="34" charset="0"/>
              </a:rPr>
              <a:t>Phased out by 2030</a:t>
            </a:r>
          </a:p>
        </p:txBody>
      </p:sp>
      <p:pic>
        <p:nvPicPr>
          <p:cNvPr id="4" name="Picture 3"/>
          <p:cNvPicPr>
            <a:picLocks noChangeAspect="1"/>
          </p:cNvPicPr>
          <p:nvPr/>
        </p:nvPicPr>
        <p:blipFill rotWithShape="1">
          <a:blip r:embed="rId2"/>
          <a:srcRect l="10931" t="28131" r="12466"/>
          <a:stretch/>
        </p:blipFill>
        <p:spPr>
          <a:xfrm>
            <a:off x="4572000" y="4572001"/>
            <a:ext cx="4420634" cy="2156636"/>
          </a:xfrm>
          <a:prstGeom prst="rect">
            <a:avLst/>
          </a:prstGeom>
        </p:spPr>
      </p:pic>
      <p:pic>
        <p:nvPicPr>
          <p:cNvPr id="5" name="Picture 4"/>
          <p:cNvPicPr>
            <a:picLocks noChangeAspect="1"/>
          </p:cNvPicPr>
          <p:nvPr/>
        </p:nvPicPr>
        <p:blipFill rotWithShape="1">
          <a:blip r:embed="rId3"/>
          <a:srcRect l="2039" t="4621" r="6652"/>
          <a:stretch/>
        </p:blipFill>
        <p:spPr>
          <a:xfrm>
            <a:off x="170123" y="4827182"/>
            <a:ext cx="4284921" cy="1875761"/>
          </a:xfrm>
          <a:prstGeom prst="rect">
            <a:avLst/>
          </a:prstGeom>
        </p:spPr>
      </p:pic>
    </p:spTree>
    <p:extLst>
      <p:ext uri="{BB962C8B-B14F-4D97-AF65-F5344CB8AC3E}">
        <p14:creationId xmlns:p14="http://schemas.microsoft.com/office/powerpoint/2010/main" val="3751480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6964"/>
          <a:stretch/>
        </p:blipFill>
        <p:spPr>
          <a:xfrm>
            <a:off x="42532" y="2402953"/>
            <a:ext cx="9061819" cy="4316818"/>
          </a:xfrm>
          <a:prstGeom prst="rect">
            <a:avLst/>
          </a:prstGeom>
        </p:spPr>
      </p:pic>
      <p:sp>
        <p:nvSpPr>
          <p:cNvPr id="6"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Anthropogenic Causes of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Greenhouse Gases</a:t>
            </a:r>
          </a:p>
        </p:txBody>
      </p:sp>
      <p:sp>
        <p:nvSpPr>
          <p:cNvPr id="7" name="Content Placeholder 2"/>
          <p:cNvSpPr>
            <a:spLocks noGrp="1"/>
          </p:cNvSpPr>
          <p:nvPr>
            <p:ph idx="1"/>
          </p:nvPr>
        </p:nvSpPr>
        <p:spPr>
          <a:xfrm>
            <a:off x="210150" y="1379312"/>
            <a:ext cx="8787493" cy="853526"/>
          </a:xfrm>
        </p:spPr>
        <p:txBody>
          <a:bodyPr>
            <a:noAutofit/>
          </a:bodyPr>
          <a:lstStyle/>
          <a:p>
            <a:pPr marL="0" indent="0">
              <a:buNone/>
            </a:pPr>
            <a:r>
              <a:rPr lang="en-US" sz="2800" dirty="0">
                <a:latin typeface="Arial" panose="020B0604020202020204" pitchFamily="34" charset="0"/>
                <a:cs typeface="Arial" panose="020B0604020202020204" pitchFamily="34" charset="0"/>
              </a:rPr>
              <a:t>Can you name the greenhouse gases emitted by the following human activities?</a:t>
            </a:r>
          </a:p>
        </p:txBody>
      </p:sp>
    </p:spTree>
    <p:extLst>
      <p:ext uri="{BB962C8B-B14F-4D97-AF65-F5344CB8AC3E}">
        <p14:creationId xmlns:p14="http://schemas.microsoft.com/office/powerpoint/2010/main" val="1534376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p:cNvSpPr txBox="1">
            <a:spLocks/>
          </p:cNvSpPr>
          <p:nvPr/>
        </p:nvSpPr>
        <p:spPr>
          <a:xfrm>
            <a:off x="311383" y="2945331"/>
            <a:ext cx="8534906" cy="3570972"/>
          </a:xfrm>
          <a:prstGeom prst="rect">
            <a:avLst/>
          </a:prstGeom>
        </p:spPr>
        <p:txBody>
          <a:bodyPr>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SzTx/>
              <a:buFont typeface="Wingdings" panose="05000000000000000000" pitchFamily="2" charset="2"/>
              <a:buNone/>
            </a:pPr>
            <a:r>
              <a:rPr lang="en-US" dirty="0">
                <a:solidFill>
                  <a:srgbClr val="FFC000"/>
                </a:solidFill>
                <a:latin typeface="Arial" panose="020B0604020202020204" pitchFamily="34" charset="0"/>
                <a:cs typeface="Arial" panose="020B0604020202020204" pitchFamily="34" charset="0"/>
              </a:rPr>
              <a:t>Learning Objectives</a:t>
            </a:r>
          </a:p>
          <a:p>
            <a:pPr marL="0" indent="0">
              <a:lnSpc>
                <a:spcPct val="80000"/>
              </a:lnSpc>
              <a:spcBef>
                <a:spcPts val="0"/>
              </a:spcBef>
              <a:buSzTx/>
              <a:buFont typeface="Wingdings" panose="05000000000000000000" pitchFamily="2" charset="2"/>
              <a:buNone/>
            </a:pPr>
            <a:r>
              <a:rPr lang="en-US" sz="2800" dirty="0">
                <a:solidFill>
                  <a:srgbClr val="000000"/>
                </a:solidFill>
                <a:latin typeface="Arial" panose="020B0604020202020204" pitchFamily="34" charset="0"/>
                <a:cs typeface="Arial" panose="020B0604020202020204" pitchFamily="34" charset="0"/>
              </a:rPr>
              <a:t>After this module, you should be able to:</a:t>
            </a:r>
          </a:p>
          <a:p>
            <a:pPr marL="0" indent="0">
              <a:lnSpc>
                <a:spcPct val="70000"/>
              </a:lnSpc>
              <a:buFont typeface="Wingdings" panose="05000000000000000000" pitchFamily="2" charset="2"/>
              <a:buNone/>
            </a:pPr>
            <a:endParaRPr lang="en-US" sz="2800" i="1" dirty="0">
              <a:latin typeface="Arial" panose="020B0604020202020204" pitchFamily="34" charset="0"/>
              <a:cs typeface="Arial" panose="020B0604020202020204" pitchFamily="34" charset="0"/>
            </a:endParaRPr>
          </a:p>
          <a:p>
            <a:pPr lvl="0"/>
            <a:r>
              <a:rPr lang="en-US" sz="2200" i="1" dirty="0">
                <a:latin typeface="Arial" panose="020B0604020202020204" pitchFamily="34" charset="0"/>
                <a:cs typeface="Arial" panose="020B0604020202020204" pitchFamily="34" charset="0"/>
              </a:rPr>
              <a:t>distinguish among global change, global climate change, and global warming.</a:t>
            </a:r>
          </a:p>
          <a:p>
            <a:pPr lvl="0"/>
            <a:r>
              <a:rPr lang="en-US" sz="2200" i="1" dirty="0">
                <a:latin typeface="Arial" panose="020B0604020202020204" pitchFamily="34" charset="0"/>
                <a:cs typeface="Arial" panose="020B0604020202020204" pitchFamily="34" charset="0"/>
              </a:rPr>
              <a:t>explain the process underlying the greenhouse effect.</a:t>
            </a:r>
          </a:p>
          <a:p>
            <a:pPr lvl="0"/>
            <a:r>
              <a:rPr lang="en-US" sz="2200" i="1" dirty="0">
                <a:latin typeface="Arial" panose="020B0604020202020204" pitchFamily="34" charset="0"/>
                <a:cs typeface="Arial" panose="020B0604020202020204" pitchFamily="34" charset="0"/>
              </a:rPr>
              <a:t>identify the natural and anthropogenic sources of        greenhouse gases.</a:t>
            </a:r>
          </a:p>
        </p:txBody>
      </p:sp>
      <p:sp>
        <p:nvSpPr>
          <p:cNvPr id="3" name="Title 1"/>
          <p:cNvSpPr txBox="1">
            <a:spLocks/>
          </p:cNvSpPr>
          <p:nvPr/>
        </p:nvSpPr>
        <p:spPr>
          <a:xfrm>
            <a:off x="0" y="269218"/>
            <a:ext cx="9144000" cy="2429895"/>
          </a:xfrm>
          <a:prstGeom prst="rect">
            <a:avLst/>
          </a:prstGeom>
          <a:solidFill>
            <a:srgbClr val="64A03C"/>
          </a:solidFill>
          <a:ln w="38100">
            <a:solidFill>
              <a:schemeClr val="tx1"/>
            </a:solidFill>
          </a:ln>
        </p:spPr>
        <p:txBody>
          <a:bodyPr/>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endParaRPr lang="en-US" dirty="0">
              <a:latin typeface="Arial" panose="020B0604020202020204" pitchFamily="34" charset="0"/>
              <a:cs typeface="Arial" panose="020B0604020202020204" pitchFamily="34" charset="0"/>
            </a:endParaRPr>
          </a:p>
        </p:txBody>
      </p:sp>
      <p:sp>
        <p:nvSpPr>
          <p:cNvPr id="4" name="Oval 3"/>
          <p:cNvSpPr/>
          <p:nvPr/>
        </p:nvSpPr>
        <p:spPr>
          <a:xfrm>
            <a:off x="228255" y="0"/>
            <a:ext cx="2945330" cy="2945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chemeClr val="tx1"/>
                </a:solidFill>
                <a:latin typeface="Arial" panose="020B0604020202020204" pitchFamily="34" charset="0"/>
                <a:cs typeface="Arial" panose="020B0604020202020204" pitchFamily="34" charset="0"/>
              </a:rPr>
              <a:t>Module</a:t>
            </a:r>
          </a:p>
          <a:p>
            <a:pPr algn="ctr"/>
            <a:r>
              <a:rPr lang="en-US" sz="8800" i="1" dirty="0">
                <a:solidFill>
                  <a:schemeClr val="tx1"/>
                </a:solidFill>
                <a:latin typeface="Arial" panose="020B0604020202020204" pitchFamily="34" charset="0"/>
                <a:cs typeface="Arial" panose="020B0604020202020204" pitchFamily="34" charset="0"/>
              </a:rPr>
              <a:t>62</a:t>
            </a:r>
          </a:p>
        </p:txBody>
      </p:sp>
      <p:cxnSp>
        <p:nvCxnSpPr>
          <p:cNvPr id="6" name="Straight Connector 5"/>
          <p:cNvCxnSpPr/>
          <p:nvPr/>
        </p:nvCxnSpPr>
        <p:spPr>
          <a:xfrm>
            <a:off x="311382" y="3859731"/>
            <a:ext cx="8258478" cy="9625"/>
          </a:xfrm>
          <a:prstGeom prst="line">
            <a:avLst/>
          </a:prstGeom>
        </p:spPr>
        <p:style>
          <a:lnRef idx="1">
            <a:schemeClr val="dk1"/>
          </a:lnRef>
          <a:fillRef idx="0">
            <a:schemeClr val="dk1"/>
          </a:fillRef>
          <a:effectRef idx="0">
            <a:schemeClr val="dk1"/>
          </a:effectRef>
          <a:fontRef idx="minor">
            <a:schemeClr val="tx1"/>
          </a:fontRef>
        </p:style>
      </p:cxnSp>
      <p:sp>
        <p:nvSpPr>
          <p:cNvPr id="9" name="Title 1"/>
          <p:cNvSpPr txBox="1">
            <a:spLocks/>
          </p:cNvSpPr>
          <p:nvPr/>
        </p:nvSpPr>
        <p:spPr>
          <a:xfrm>
            <a:off x="3152319" y="956927"/>
            <a:ext cx="5970415" cy="1169582"/>
          </a:xfrm>
          <a:prstGeom prst="rect">
            <a:avLst/>
          </a:prstGeom>
        </p:spPr>
        <p:txBody>
          <a:bodyPr/>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sz="3800" dirty="0">
                <a:latin typeface="Arial" panose="020B0604020202020204" pitchFamily="34" charset="0"/>
                <a:cs typeface="Arial" panose="020B0604020202020204" pitchFamily="34" charset="0"/>
              </a:rPr>
              <a:t>Global Climate Change and the Greenhouse Effect</a:t>
            </a:r>
          </a:p>
        </p:txBody>
      </p:sp>
    </p:spTree>
    <p:extLst>
      <p:ext uri="{BB962C8B-B14F-4D97-AF65-F5344CB8AC3E}">
        <p14:creationId xmlns:p14="http://schemas.microsoft.com/office/powerpoint/2010/main" val="3359600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52700" y="1259330"/>
            <a:ext cx="6421179" cy="5152103"/>
          </a:xfrm>
          <a:prstGeom prst="rect">
            <a:avLst/>
          </a:prstGeom>
        </p:spPr>
        <p:txBody>
          <a:bodyPr wrap="square">
            <a:noAutofit/>
          </a:bodyPr>
          <a:lstStyle/>
          <a:p>
            <a:r>
              <a:rPr lang="en-US" sz="2400" u="sng" dirty="0">
                <a:solidFill>
                  <a:srgbClr val="010001"/>
                </a:solidFill>
                <a:latin typeface="Arial" panose="020B0604020202020204" pitchFamily="34" charset="0"/>
                <a:cs typeface="Arial" panose="020B0604020202020204" pitchFamily="34" charset="0"/>
              </a:rPr>
              <a:t>Methane</a:t>
            </a:r>
          </a:p>
          <a:p>
            <a:pPr marL="457200" indent="-225425">
              <a:buSzPct val="90000"/>
              <a:buFont typeface="Arial" panose="020B0604020202020204" pitchFamily="34" charset="0"/>
              <a:buChar char="̶"/>
            </a:pPr>
            <a:r>
              <a:rPr lang="en-US" sz="2200" dirty="0">
                <a:solidFill>
                  <a:srgbClr val="010001"/>
                </a:solidFill>
                <a:latin typeface="Arial" panose="020B0604020202020204" pitchFamily="34" charset="0"/>
                <a:cs typeface="Arial" panose="020B0604020202020204" pitchFamily="34" charset="0"/>
              </a:rPr>
              <a:t>Bacteria that breakdown livestock manure</a:t>
            </a:r>
          </a:p>
          <a:p>
            <a:pPr marL="457200" indent="-225425">
              <a:buSzPct val="90000"/>
              <a:buFont typeface="Arial" panose="020B0604020202020204" pitchFamily="34" charset="0"/>
              <a:buChar char="̶"/>
            </a:pPr>
            <a:r>
              <a:rPr lang="en-US" sz="2200" dirty="0">
                <a:solidFill>
                  <a:srgbClr val="010001"/>
                </a:solidFill>
                <a:latin typeface="Arial" panose="020B0604020202020204" pitchFamily="34" charset="0"/>
                <a:cs typeface="Arial" panose="020B0604020202020204" pitchFamily="34" charset="0"/>
              </a:rPr>
              <a:t>Landfill decomposition</a:t>
            </a:r>
          </a:p>
          <a:p>
            <a:pPr marL="457200" indent="-225425">
              <a:buSzPct val="90000"/>
              <a:buFont typeface="Arial" panose="020B0604020202020204" pitchFamily="34" charset="0"/>
              <a:buChar char="̶"/>
            </a:pPr>
            <a:r>
              <a:rPr lang="en-US" sz="2200" dirty="0">
                <a:solidFill>
                  <a:srgbClr val="010001"/>
                </a:solidFill>
                <a:latin typeface="Arial" panose="020B0604020202020204" pitchFamily="34" charset="0"/>
                <a:cs typeface="Arial" panose="020B0604020202020204" pitchFamily="34" charset="0"/>
              </a:rPr>
              <a:t>Leaks from production, storage, and transport of natural gas and petroleum products.</a:t>
            </a:r>
          </a:p>
          <a:p>
            <a:endParaRPr lang="en-US" sz="2400" dirty="0">
              <a:solidFill>
                <a:srgbClr val="010001"/>
              </a:solidFill>
              <a:latin typeface="Arial" panose="020B0604020202020204" pitchFamily="34" charset="0"/>
              <a:cs typeface="Arial" panose="020B0604020202020204" pitchFamily="34" charset="0"/>
            </a:endParaRPr>
          </a:p>
          <a:p>
            <a:r>
              <a:rPr lang="en-US" sz="2400" u="sng" dirty="0">
                <a:solidFill>
                  <a:srgbClr val="010001"/>
                </a:solidFill>
                <a:latin typeface="Arial" panose="020B0604020202020204" pitchFamily="34" charset="0"/>
                <a:cs typeface="Arial" panose="020B0604020202020204" pitchFamily="34" charset="0"/>
              </a:rPr>
              <a:t>Nitrous oxide</a:t>
            </a:r>
          </a:p>
          <a:p>
            <a:pPr marL="457200" indent="-223838">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Nitrogen from applied fertilizers</a:t>
            </a:r>
          </a:p>
          <a:p>
            <a:pPr marL="457200" indent="-223838">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Combustion of fossil fuels</a:t>
            </a:r>
          </a:p>
          <a:p>
            <a:pPr marL="457200" indent="-223838">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Industrial production of fertilizers</a:t>
            </a:r>
          </a:p>
          <a:p>
            <a:endParaRPr lang="en-US" sz="2400" dirty="0">
              <a:solidFill>
                <a:srgbClr val="010001"/>
              </a:solidFill>
              <a:latin typeface="Arial" panose="020B0604020202020204" pitchFamily="34" charset="0"/>
              <a:cs typeface="Arial" panose="020B0604020202020204" pitchFamily="34" charset="0"/>
            </a:endParaRPr>
          </a:p>
          <a:p>
            <a:endParaRPr lang="en-US" sz="2400" dirty="0">
              <a:solidFill>
                <a:srgbClr val="010001"/>
              </a:solidFill>
              <a:latin typeface="Arial" panose="020B0604020202020204" pitchFamily="34" charset="0"/>
              <a:cs typeface="Arial" panose="020B0604020202020204" pitchFamily="34" charset="0"/>
            </a:endParaRPr>
          </a:p>
          <a:p>
            <a:r>
              <a:rPr lang="en-US" sz="2400" u="sng" dirty="0">
                <a:solidFill>
                  <a:srgbClr val="010001"/>
                </a:solidFill>
                <a:latin typeface="Arial" panose="020B0604020202020204" pitchFamily="34" charset="0"/>
                <a:cs typeface="Arial" panose="020B0604020202020204" pitchFamily="34" charset="0"/>
              </a:rPr>
              <a:t>Carbon dioxide</a:t>
            </a:r>
          </a:p>
          <a:p>
            <a:pPr marL="457200" indent="-223838">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Burning of fossil fuels in different forms</a:t>
            </a:r>
          </a:p>
        </p:txBody>
      </p:sp>
      <p:sp>
        <p:nvSpPr>
          <p:cNvPr id="7"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Anthropogenic Causes of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Greenhouse Gases</a:t>
            </a:r>
          </a:p>
        </p:txBody>
      </p:sp>
      <p:grpSp>
        <p:nvGrpSpPr>
          <p:cNvPr id="3" name="Group 2"/>
          <p:cNvGrpSpPr/>
          <p:nvPr/>
        </p:nvGrpSpPr>
        <p:grpSpPr>
          <a:xfrm>
            <a:off x="0" y="1200127"/>
            <a:ext cx="2296633" cy="5660449"/>
            <a:chOff x="0" y="1200127"/>
            <a:chExt cx="2296633" cy="5660449"/>
          </a:xfrm>
        </p:grpSpPr>
        <p:pic>
          <p:nvPicPr>
            <p:cNvPr id="6" name="Picture 5"/>
            <p:cNvPicPr>
              <a:picLocks noChangeAspect="1"/>
            </p:cNvPicPr>
            <p:nvPr/>
          </p:nvPicPr>
          <p:blipFill rotWithShape="1">
            <a:blip r:embed="rId2"/>
            <a:srcRect t="1575" r="12774" b="3533"/>
            <a:stretch/>
          </p:blipFill>
          <p:spPr>
            <a:xfrm>
              <a:off x="6239" y="1200127"/>
              <a:ext cx="2290394" cy="5660449"/>
            </a:xfrm>
            <a:prstGeom prst="rect">
              <a:avLst/>
            </a:prstGeom>
          </p:spPr>
        </p:pic>
        <p:pic>
          <p:nvPicPr>
            <p:cNvPr id="2" name="Picture 1"/>
            <p:cNvPicPr>
              <a:picLocks noChangeAspect="1"/>
            </p:cNvPicPr>
            <p:nvPr/>
          </p:nvPicPr>
          <p:blipFill rotWithShape="1">
            <a:blip r:embed="rId3"/>
            <a:srcRect t="96766" r="64049"/>
            <a:stretch/>
          </p:blipFill>
          <p:spPr>
            <a:xfrm>
              <a:off x="0" y="1238064"/>
              <a:ext cx="789031" cy="181990"/>
            </a:xfrm>
            <a:prstGeom prst="rect">
              <a:avLst/>
            </a:prstGeom>
          </p:spPr>
        </p:pic>
      </p:grpSp>
    </p:spTree>
    <p:extLst>
      <p:ext uri="{BB962C8B-B14F-4D97-AF65-F5344CB8AC3E}">
        <p14:creationId xmlns:p14="http://schemas.microsoft.com/office/powerpoint/2010/main" val="3387712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8477" y="1275903"/>
            <a:ext cx="8919830" cy="1180214"/>
          </a:xfrm>
          <a:prstGeom prst="rect">
            <a:avLst/>
          </a:prstGeom>
        </p:spPr>
        <p:txBody>
          <a:bodyPr wrap="square">
            <a:noAutofit/>
          </a:bodyPr>
          <a:lstStyle/>
          <a:p>
            <a:r>
              <a:rPr lang="en-US" sz="2800" u="sng" dirty="0">
                <a:solidFill>
                  <a:srgbClr val="010001"/>
                </a:solidFill>
                <a:latin typeface="Arial" panose="020B0604020202020204" pitchFamily="34" charset="0"/>
                <a:cs typeface="Arial" panose="020B0604020202020204" pitchFamily="34" charset="0"/>
              </a:rPr>
              <a:t>Early timeline on the greenhouse effect:</a:t>
            </a:r>
          </a:p>
          <a:p>
            <a:pPr marL="117475"/>
            <a:endParaRPr lang="en-US" sz="2000" dirty="0">
              <a:solidFill>
                <a:srgbClr val="010001"/>
              </a:solidFill>
              <a:latin typeface="Arial" panose="020B0604020202020204" pitchFamily="34" charset="0"/>
              <a:cs typeface="Arial" panose="020B0604020202020204" pitchFamily="34" charset="0"/>
            </a:endParaRPr>
          </a:p>
          <a:p>
            <a:pPr marL="117475"/>
            <a:r>
              <a:rPr lang="en-US" sz="2400" b="1" dirty="0">
                <a:solidFill>
                  <a:srgbClr val="010001"/>
                </a:solidFill>
                <a:latin typeface="Arial" panose="020B0604020202020204" pitchFamily="34" charset="0"/>
                <a:cs typeface="Arial" panose="020B0604020202020204" pitchFamily="34" charset="0"/>
              </a:rPr>
              <a:t>1824</a:t>
            </a:r>
            <a:r>
              <a:rPr lang="en-US" sz="2400" dirty="0">
                <a:solidFill>
                  <a:srgbClr val="010001"/>
                </a:solidFill>
                <a:latin typeface="Arial" panose="020B0604020202020204" pitchFamily="34" charset="0"/>
                <a:cs typeface="Arial" panose="020B0604020202020204" pitchFamily="34" charset="0"/>
              </a:rPr>
              <a:t> - Joseph Fourier, a French physicist, describes the Earth's natural "greenhouse effect".</a:t>
            </a:r>
          </a:p>
        </p:txBody>
      </p:sp>
      <p:sp>
        <p:nvSpPr>
          <p:cNvPr id="7"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Anthropogenic Causes of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Greenhouse Gases</a:t>
            </a:r>
          </a:p>
        </p:txBody>
      </p:sp>
      <p:sp>
        <p:nvSpPr>
          <p:cNvPr id="8" name="Rectangle 7"/>
          <p:cNvSpPr/>
          <p:nvPr/>
        </p:nvSpPr>
        <p:spPr>
          <a:xfrm>
            <a:off x="128477" y="3009014"/>
            <a:ext cx="5871278" cy="3763926"/>
          </a:xfrm>
          <a:prstGeom prst="rect">
            <a:avLst/>
          </a:prstGeom>
        </p:spPr>
        <p:txBody>
          <a:bodyPr wrap="square">
            <a:noAutofit/>
          </a:bodyPr>
          <a:lstStyle/>
          <a:p>
            <a:pPr marL="117475"/>
            <a:r>
              <a:rPr lang="en-US" sz="2400" b="1" dirty="0">
                <a:solidFill>
                  <a:srgbClr val="010001"/>
                </a:solidFill>
                <a:latin typeface="Arial" panose="020B0604020202020204" pitchFamily="34" charset="0"/>
                <a:cs typeface="Arial" panose="020B0604020202020204" pitchFamily="34" charset="0"/>
              </a:rPr>
              <a:t>1859</a:t>
            </a:r>
            <a:r>
              <a:rPr lang="en-US" sz="2400" dirty="0">
                <a:solidFill>
                  <a:srgbClr val="010001"/>
                </a:solidFill>
                <a:latin typeface="Arial" panose="020B0604020202020204" pitchFamily="34" charset="0"/>
                <a:cs typeface="Arial" panose="020B0604020202020204" pitchFamily="34" charset="0"/>
              </a:rPr>
              <a:t> - John Tyndall, an Irish physicist, shows the greenhouse effect is created by water vapor and other gases including carbon dioxide and describes it as a necessary blanket around the earth.</a:t>
            </a:r>
          </a:p>
          <a:p>
            <a:pPr marL="117475"/>
            <a:endParaRPr lang="en-US" sz="2000" dirty="0">
              <a:solidFill>
                <a:srgbClr val="010001"/>
              </a:solidFill>
              <a:latin typeface="Arial" panose="020B0604020202020204" pitchFamily="34" charset="0"/>
              <a:cs typeface="Arial" panose="020B0604020202020204" pitchFamily="34" charset="0"/>
            </a:endParaRPr>
          </a:p>
          <a:p>
            <a:pPr marL="117475"/>
            <a:r>
              <a:rPr lang="en-US" sz="2400" b="1" dirty="0">
                <a:solidFill>
                  <a:srgbClr val="010001"/>
                </a:solidFill>
                <a:latin typeface="Arial" panose="020B0604020202020204" pitchFamily="34" charset="0"/>
                <a:cs typeface="Arial" panose="020B0604020202020204" pitchFamily="34" charset="0"/>
              </a:rPr>
              <a:t>1896</a:t>
            </a:r>
            <a:r>
              <a:rPr lang="en-US" sz="2400" dirty="0">
                <a:solidFill>
                  <a:srgbClr val="010001"/>
                </a:solidFill>
                <a:latin typeface="Arial" panose="020B0604020202020204" pitchFamily="34" charset="0"/>
                <a:cs typeface="Arial" panose="020B0604020202020204" pitchFamily="34" charset="0"/>
              </a:rPr>
              <a:t> - Svante Arrhenius, a Swedish chemist, recognizes industrial-age coal burning will add to the natural greenhouse effect.</a:t>
            </a:r>
          </a:p>
        </p:txBody>
      </p:sp>
      <p:grpSp>
        <p:nvGrpSpPr>
          <p:cNvPr id="10" name="Group 9"/>
          <p:cNvGrpSpPr/>
          <p:nvPr/>
        </p:nvGrpSpPr>
        <p:grpSpPr>
          <a:xfrm>
            <a:off x="5999755" y="2594637"/>
            <a:ext cx="3048552" cy="4178303"/>
            <a:chOff x="5999756" y="2296634"/>
            <a:chExt cx="3048552" cy="4178303"/>
          </a:xfrm>
        </p:grpSpPr>
        <p:pic>
          <p:nvPicPr>
            <p:cNvPr id="4" name="Picture 3"/>
            <p:cNvPicPr>
              <a:picLocks noChangeAspect="1"/>
            </p:cNvPicPr>
            <p:nvPr/>
          </p:nvPicPr>
          <p:blipFill rotWithShape="1">
            <a:blip r:embed="rId2"/>
            <a:srcRect l="12221" r="7264" b="73253"/>
            <a:stretch/>
          </p:blipFill>
          <p:spPr>
            <a:xfrm>
              <a:off x="5999756" y="2296634"/>
              <a:ext cx="3048552" cy="1350334"/>
            </a:xfrm>
            <a:prstGeom prst="rect">
              <a:avLst/>
            </a:prstGeom>
          </p:spPr>
        </p:pic>
        <p:pic>
          <p:nvPicPr>
            <p:cNvPr id="9" name="Picture 8"/>
            <p:cNvPicPr>
              <a:picLocks noChangeAspect="1"/>
            </p:cNvPicPr>
            <p:nvPr/>
          </p:nvPicPr>
          <p:blipFill rotWithShape="1">
            <a:blip r:embed="rId3"/>
            <a:srcRect t="30531"/>
            <a:stretch/>
          </p:blipFill>
          <p:spPr>
            <a:xfrm>
              <a:off x="6000043" y="3307017"/>
              <a:ext cx="3048264" cy="3167920"/>
            </a:xfrm>
            <a:prstGeom prst="rect">
              <a:avLst/>
            </a:prstGeom>
          </p:spPr>
        </p:pic>
      </p:grpSp>
    </p:spTree>
    <p:extLst>
      <p:ext uri="{BB962C8B-B14F-4D97-AF65-F5344CB8AC3E}">
        <p14:creationId xmlns:p14="http://schemas.microsoft.com/office/powerpoint/2010/main" val="3320413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p:cNvSpPr txBox="1">
            <a:spLocks/>
          </p:cNvSpPr>
          <p:nvPr/>
        </p:nvSpPr>
        <p:spPr>
          <a:xfrm>
            <a:off x="311382" y="2945330"/>
            <a:ext cx="8832618" cy="3912670"/>
          </a:xfrm>
          <a:prstGeom prst="rect">
            <a:avLst/>
          </a:prstGeom>
        </p:spPr>
        <p:txBody>
          <a:bodyPr>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SzTx/>
              <a:buFont typeface="Wingdings" panose="05000000000000000000" pitchFamily="2" charset="2"/>
              <a:buNone/>
            </a:pPr>
            <a:r>
              <a:rPr lang="en-US" dirty="0">
                <a:solidFill>
                  <a:srgbClr val="FFC000"/>
                </a:solidFill>
                <a:latin typeface="Arial" panose="020B0604020202020204" pitchFamily="34" charset="0"/>
                <a:cs typeface="Arial" panose="020B0604020202020204" pitchFamily="34" charset="0"/>
              </a:rPr>
              <a:t>Learning Objectives</a:t>
            </a:r>
          </a:p>
          <a:p>
            <a:pPr marL="0" indent="0">
              <a:lnSpc>
                <a:spcPct val="80000"/>
              </a:lnSpc>
              <a:spcBef>
                <a:spcPts val="0"/>
              </a:spcBef>
              <a:buSzTx/>
              <a:buFont typeface="Wingdings" panose="05000000000000000000" pitchFamily="2" charset="2"/>
              <a:buNone/>
            </a:pPr>
            <a:r>
              <a:rPr lang="en-US" sz="2800" dirty="0">
                <a:solidFill>
                  <a:srgbClr val="000000"/>
                </a:solidFill>
                <a:latin typeface="Arial" panose="020B0604020202020204" pitchFamily="34" charset="0"/>
                <a:cs typeface="Arial" panose="020B0604020202020204" pitchFamily="34" charset="0"/>
              </a:rPr>
              <a:t>After this module, you should be able to:</a:t>
            </a:r>
          </a:p>
          <a:p>
            <a:pPr marL="0" indent="0">
              <a:lnSpc>
                <a:spcPct val="70000"/>
              </a:lnSpc>
              <a:buFont typeface="Wingdings" panose="05000000000000000000" pitchFamily="2" charset="2"/>
              <a:buNone/>
            </a:pPr>
            <a:endParaRPr lang="en-US" sz="2800" i="1" dirty="0">
              <a:latin typeface="Arial" panose="020B0604020202020204" pitchFamily="34" charset="0"/>
              <a:cs typeface="Arial" panose="020B0604020202020204" pitchFamily="34" charset="0"/>
            </a:endParaRPr>
          </a:p>
          <a:p>
            <a:pPr lvl="0"/>
            <a:r>
              <a:rPr lang="en-US" sz="2100" i="1" dirty="0">
                <a:latin typeface="Arial" panose="020B0604020202020204" pitchFamily="34" charset="0"/>
                <a:cs typeface="Arial" panose="020B0604020202020204" pitchFamily="34" charset="0"/>
              </a:rPr>
              <a:t>explain how CO2 concentrations have changed over the past 6 decades and how emissions compare among the nations of the world.</a:t>
            </a:r>
          </a:p>
          <a:p>
            <a:pPr lvl="0"/>
            <a:r>
              <a:rPr lang="en-US" sz="2100" i="1" dirty="0">
                <a:latin typeface="Arial" panose="020B0604020202020204" pitchFamily="34" charset="0"/>
                <a:cs typeface="Arial" panose="020B0604020202020204" pitchFamily="34" charset="0"/>
              </a:rPr>
              <a:t>explain how temperatures have increased since records began in 1880.</a:t>
            </a:r>
          </a:p>
          <a:p>
            <a:pPr lvl="0"/>
            <a:r>
              <a:rPr lang="en-US" sz="2100" i="1" dirty="0">
                <a:latin typeface="Arial" panose="020B0604020202020204" pitchFamily="34" charset="0"/>
                <a:cs typeface="Arial" panose="020B0604020202020204" pitchFamily="34" charset="0"/>
              </a:rPr>
              <a:t>discuss how we estimate temperatures and levels of greenhouse gases over the past 500,000 years and into the future.</a:t>
            </a:r>
          </a:p>
          <a:p>
            <a:pPr lvl="0"/>
            <a:r>
              <a:rPr lang="en-US" sz="2100" i="1" dirty="0">
                <a:latin typeface="Arial" panose="020B0604020202020204" pitchFamily="34" charset="0"/>
                <a:cs typeface="Arial" panose="020B0604020202020204" pitchFamily="34" charset="0"/>
              </a:rPr>
              <a:t>explain the role of feedbacks on the impacts of climate change.</a:t>
            </a:r>
          </a:p>
        </p:txBody>
      </p:sp>
      <p:sp>
        <p:nvSpPr>
          <p:cNvPr id="3" name="Title 1"/>
          <p:cNvSpPr txBox="1">
            <a:spLocks/>
          </p:cNvSpPr>
          <p:nvPr/>
        </p:nvSpPr>
        <p:spPr>
          <a:xfrm>
            <a:off x="0" y="269218"/>
            <a:ext cx="9144000" cy="2429895"/>
          </a:xfrm>
          <a:prstGeom prst="rect">
            <a:avLst/>
          </a:prstGeom>
          <a:solidFill>
            <a:srgbClr val="64A03C"/>
          </a:solidFill>
          <a:ln w="38100">
            <a:solidFill>
              <a:schemeClr val="tx1"/>
            </a:solidFill>
          </a:ln>
        </p:spPr>
        <p:txBody>
          <a:bodyPr/>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endParaRPr lang="en-US" dirty="0">
              <a:latin typeface="Arial" panose="020B0604020202020204" pitchFamily="34" charset="0"/>
              <a:cs typeface="Arial" panose="020B0604020202020204" pitchFamily="34" charset="0"/>
            </a:endParaRPr>
          </a:p>
        </p:txBody>
      </p:sp>
      <p:sp>
        <p:nvSpPr>
          <p:cNvPr id="4" name="Oval 3"/>
          <p:cNvSpPr/>
          <p:nvPr/>
        </p:nvSpPr>
        <p:spPr>
          <a:xfrm>
            <a:off x="228255" y="0"/>
            <a:ext cx="2945330" cy="2945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chemeClr val="tx1"/>
                </a:solidFill>
                <a:latin typeface="Arial" panose="020B0604020202020204" pitchFamily="34" charset="0"/>
                <a:cs typeface="Arial" panose="020B0604020202020204" pitchFamily="34" charset="0"/>
              </a:rPr>
              <a:t>Module</a:t>
            </a:r>
          </a:p>
          <a:p>
            <a:pPr algn="ctr"/>
            <a:r>
              <a:rPr lang="en-US" sz="8800" i="1" dirty="0">
                <a:solidFill>
                  <a:schemeClr val="tx1"/>
                </a:solidFill>
                <a:latin typeface="Arial" panose="020B0604020202020204" pitchFamily="34" charset="0"/>
                <a:cs typeface="Arial" panose="020B0604020202020204" pitchFamily="34" charset="0"/>
              </a:rPr>
              <a:t>63</a:t>
            </a:r>
          </a:p>
        </p:txBody>
      </p:sp>
      <p:cxnSp>
        <p:nvCxnSpPr>
          <p:cNvPr id="6" name="Straight Connector 5"/>
          <p:cNvCxnSpPr/>
          <p:nvPr/>
        </p:nvCxnSpPr>
        <p:spPr>
          <a:xfrm>
            <a:off x="311382" y="3859731"/>
            <a:ext cx="8258478" cy="9625"/>
          </a:xfrm>
          <a:prstGeom prst="line">
            <a:avLst/>
          </a:prstGeom>
        </p:spPr>
        <p:style>
          <a:lnRef idx="1">
            <a:schemeClr val="dk1"/>
          </a:lnRef>
          <a:fillRef idx="0">
            <a:schemeClr val="dk1"/>
          </a:fillRef>
          <a:effectRef idx="0">
            <a:schemeClr val="dk1"/>
          </a:effectRef>
          <a:fontRef idx="minor">
            <a:schemeClr val="tx1"/>
          </a:fontRef>
        </p:style>
      </p:cxnSp>
      <p:sp>
        <p:nvSpPr>
          <p:cNvPr id="9" name="Title 1"/>
          <p:cNvSpPr txBox="1">
            <a:spLocks/>
          </p:cNvSpPr>
          <p:nvPr/>
        </p:nvSpPr>
        <p:spPr>
          <a:xfrm>
            <a:off x="3173585" y="956927"/>
            <a:ext cx="5834743" cy="1169582"/>
          </a:xfrm>
          <a:prstGeom prst="rect">
            <a:avLst/>
          </a:prstGeom>
        </p:spPr>
        <p:txBody>
          <a:bodyPr/>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sz="4000" dirty="0">
                <a:latin typeface="Arial" panose="020B0604020202020204" pitchFamily="34" charset="0"/>
                <a:cs typeface="Arial" panose="020B0604020202020204" pitchFamily="34" charset="0"/>
              </a:rPr>
              <a:t>The Evidence for</a:t>
            </a:r>
          </a:p>
          <a:p>
            <a:r>
              <a:rPr lang="en-US" sz="4000" dirty="0">
                <a:latin typeface="Arial" panose="020B0604020202020204" pitchFamily="34" charset="0"/>
                <a:cs typeface="Arial" panose="020B0604020202020204" pitchFamily="34" charset="0"/>
              </a:rPr>
              <a:t>Global Warming</a:t>
            </a:r>
          </a:p>
        </p:txBody>
      </p:sp>
    </p:spTree>
    <p:extLst>
      <p:ext uri="{BB962C8B-B14F-4D97-AF65-F5344CB8AC3E}">
        <p14:creationId xmlns:p14="http://schemas.microsoft.com/office/powerpoint/2010/main" val="899452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1188720"/>
          </a:xfrm>
          <a:solidFill>
            <a:srgbClr val="64A03C"/>
          </a:solidFill>
        </p:spPr>
        <p:txBody>
          <a:bodyPr/>
          <a:lstStyle/>
          <a:p>
            <a:pPr algn="ctr" eaLnBrk="1" hangingPunct="1"/>
            <a:r>
              <a:rPr lang="en-US" altLang="en-US" dirty="0">
                <a:latin typeface="Arial" panose="020B0604020202020204" pitchFamily="34" charset="0"/>
                <a:cs typeface="Arial" panose="020B0604020202020204" pitchFamily="34" charset="0"/>
              </a:rPr>
              <a:t>The Evidence for Global Warming</a:t>
            </a:r>
            <a:endParaRPr lang="en-US" altLang="en-US" i="1" dirty="0">
              <a:latin typeface="Arial" panose="020B0604020202020204" pitchFamily="34" charset="0"/>
              <a:cs typeface="Arial" panose="020B0604020202020204" pitchFamily="34" charset="0"/>
            </a:endParaRPr>
          </a:p>
        </p:txBody>
      </p:sp>
      <p:sp>
        <p:nvSpPr>
          <p:cNvPr id="46083" name="Rectangle 3"/>
          <p:cNvSpPr>
            <a:spLocks noGrp="1" noChangeArrowheads="1"/>
          </p:cNvSpPr>
          <p:nvPr>
            <p:ph type="body" idx="1"/>
          </p:nvPr>
        </p:nvSpPr>
        <p:spPr>
          <a:xfrm>
            <a:off x="165100" y="1409700"/>
            <a:ext cx="8978900" cy="961387"/>
          </a:xfrm>
        </p:spPr>
        <p:txBody>
          <a:bodyPr>
            <a:noAutofit/>
          </a:bodyPr>
          <a:lstStyle/>
          <a:p>
            <a:pPr eaLnBrk="1" hangingPunct="1">
              <a:lnSpc>
                <a:spcPct val="90000"/>
              </a:lnSpc>
            </a:pPr>
            <a:r>
              <a:rPr lang="en-US" altLang="en-US" sz="2800" dirty="0">
                <a:latin typeface="Arial" panose="020B0604020202020204" pitchFamily="34" charset="0"/>
                <a:cs typeface="Arial" panose="020B0604020202020204" pitchFamily="34" charset="0"/>
              </a:rPr>
              <a:t>In 1988, the UN established the </a:t>
            </a:r>
            <a:r>
              <a:rPr lang="en-US" altLang="en-US" sz="2800" dirty="0">
                <a:solidFill>
                  <a:srgbClr val="64A03C"/>
                </a:solidFill>
                <a:latin typeface="Arial" panose="020B0604020202020204" pitchFamily="34" charset="0"/>
                <a:cs typeface="Arial" panose="020B0604020202020204" pitchFamily="34" charset="0"/>
              </a:rPr>
              <a:t>Intergovernmental Panel on Climate Change </a:t>
            </a:r>
            <a:r>
              <a:rPr lang="en-US" altLang="en-US" sz="2800" dirty="0">
                <a:latin typeface="Arial" panose="020B0604020202020204" pitchFamily="34" charset="0"/>
                <a:cs typeface="Arial" panose="020B0604020202020204" pitchFamily="34" charset="0"/>
              </a:rPr>
              <a:t>(</a:t>
            </a:r>
            <a:r>
              <a:rPr lang="en-US" altLang="en-US" sz="2800" dirty="0">
                <a:solidFill>
                  <a:srgbClr val="64A03C"/>
                </a:solidFill>
                <a:latin typeface="Arial" panose="020B0604020202020204" pitchFamily="34" charset="0"/>
                <a:cs typeface="Arial" panose="020B0604020202020204" pitchFamily="34" charset="0"/>
              </a:rPr>
              <a:t>IPCC</a:t>
            </a:r>
            <a:r>
              <a:rPr lang="en-US" altLang="en-US" sz="28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rotWithShape="1">
          <a:blip r:embed="rId3"/>
          <a:srcRect l="72614" t="83709" r="12977" b="1656"/>
          <a:stretch/>
        </p:blipFill>
        <p:spPr>
          <a:xfrm>
            <a:off x="6426200" y="5295900"/>
            <a:ext cx="1439121" cy="1562100"/>
          </a:xfrm>
          <a:prstGeom prst="rect">
            <a:avLst/>
          </a:prstGeom>
        </p:spPr>
      </p:pic>
      <p:pic>
        <p:nvPicPr>
          <p:cNvPr id="3" name="Picture 2"/>
          <p:cNvPicPr>
            <a:picLocks noChangeAspect="1"/>
          </p:cNvPicPr>
          <p:nvPr/>
        </p:nvPicPr>
        <p:blipFill>
          <a:blip r:embed="rId4"/>
          <a:stretch>
            <a:fillRect/>
          </a:stretch>
        </p:blipFill>
        <p:spPr>
          <a:xfrm>
            <a:off x="7531101" y="3487737"/>
            <a:ext cx="1511300" cy="2002473"/>
          </a:xfrm>
          <a:prstGeom prst="rect">
            <a:avLst/>
          </a:prstGeom>
        </p:spPr>
      </p:pic>
      <p:pic>
        <p:nvPicPr>
          <p:cNvPr id="4" name="Picture 3"/>
          <p:cNvPicPr>
            <a:picLocks noChangeAspect="1"/>
          </p:cNvPicPr>
          <p:nvPr/>
        </p:nvPicPr>
        <p:blipFill rotWithShape="1">
          <a:blip r:embed="rId5"/>
          <a:srcRect l="12083" t="12000" r="36334" b="10166"/>
          <a:stretch/>
        </p:blipFill>
        <p:spPr>
          <a:xfrm>
            <a:off x="6556167" y="1910713"/>
            <a:ext cx="1949868" cy="1471063"/>
          </a:xfrm>
          <a:prstGeom prst="rect">
            <a:avLst/>
          </a:prstGeom>
        </p:spPr>
      </p:pic>
      <p:sp>
        <p:nvSpPr>
          <p:cNvPr id="7" name="Rectangle 3"/>
          <p:cNvSpPr txBox="1">
            <a:spLocks noChangeArrowheads="1"/>
          </p:cNvSpPr>
          <p:nvPr/>
        </p:nvSpPr>
        <p:spPr>
          <a:xfrm>
            <a:off x="165099" y="3682047"/>
            <a:ext cx="6807201" cy="3168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800" dirty="0">
                <a:latin typeface="Arial" panose="020B0604020202020204" pitchFamily="34" charset="0"/>
                <a:cs typeface="Arial" panose="020B0604020202020204" pitchFamily="34" charset="0"/>
              </a:rPr>
              <a:t>Stated goals/purpose:</a:t>
            </a:r>
          </a:p>
          <a:p>
            <a:pPr lvl="1"/>
            <a:r>
              <a:rPr lang="en-US" altLang="en-US" sz="2400" dirty="0">
                <a:latin typeface="Arial" panose="020B0604020202020204" pitchFamily="34" charset="0"/>
                <a:cs typeface="Arial" panose="020B0604020202020204" pitchFamily="34" charset="0"/>
              </a:rPr>
              <a:t>To provide policymakers with regular assessments of the scientific basis of climate change, its impacts and future risks, and options for adaptation and mitigation.</a:t>
            </a:r>
          </a:p>
          <a:p>
            <a:pPr lvl="1"/>
            <a:r>
              <a:rPr lang="en-US" altLang="en-US" sz="2400" dirty="0">
                <a:latin typeface="Arial" panose="020B0604020202020204" pitchFamily="34" charset="0"/>
                <a:cs typeface="Arial" panose="020B0604020202020204" pitchFamily="34" charset="0"/>
              </a:rPr>
              <a:t>IPCC assessments provide a scientific basis for governments at all levels to develop climate related policies.</a:t>
            </a:r>
          </a:p>
        </p:txBody>
      </p:sp>
      <p:sp>
        <p:nvSpPr>
          <p:cNvPr id="8" name="Rectangle 3"/>
          <p:cNvSpPr txBox="1">
            <a:spLocks noChangeArrowheads="1"/>
          </p:cNvSpPr>
          <p:nvPr/>
        </p:nvSpPr>
        <p:spPr>
          <a:xfrm>
            <a:off x="165100" y="2247899"/>
            <a:ext cx="6261100" cy="14351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90000"/>
              </a:lnSpc>
            </a:pPr>
            <a:r>
              <a:rPr lang="en-US" altLang="en-US" sz="2400" dirty="0">
                <a:latin typeface="Arial" panose="020B0604020202020204" pitchFamily="34" charset="0"/>
                <a:cs typeface="Arial" panose="020B0604020202020204" pitchFamily="34" charset="0"/>
              </a:rPr>
              <a:t>It is the international body for assessing the science related to climate change</a:t>
            </a:r>
          </a:p>
          <a:p>
            <a:pPr lvl="1">
              <a:lnSpc>
                <a:spcPct val="90000"/>
              </a:lnSpc>
            </a:pPr>
            <a:r>
              <a:rPr lang="en-US" altLang="en-US" sz="2400" dirty="0">
                <a:latin typeface="Arial" panose="020B0604020202020204" pitchFamily="34" charset="0"/>
                <a:cs typeface="Arial" panose="020B0604020202020204" pitchFamily="34" charset="0"/>
              </a:rPr>
              <a:t>It includes more than 3,000 climate scientists in more than 130 countries.</a:t>
            </a:r>
          </a:p>
        </p:txBody>
      </p:sp>
    </p:spTree>
    <p:extLst>
      <p:ext uri="{BB962C8B-B14F-4D97-AF65-F5344CB8AC3E}">
        <p14:creationId xmlns:p14="http://schemas.microsoft.com/office/powerpoint/2010/main" val="1287262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 y="0"/>
            <a:ext cx="9140031" cy="1188720"/>
          </a:xfrm>
          <a:solidFill>
            <a:srgbClr val="64A03C"/>
          </a:solidFill>
        </p:spPr>
        <p:txBody>
          <a:bodyPr/>
          <a:lstStyle/>
          <a:p>
            <a:r>
              <a:rPr lang="en-US" sz="4000" dirty="0">
                <a:latin typeface="Arial" panose="020B0604020202020204" pitchFamily="34" charset="0"/>
                <a:cs typeface="Arial" panose="020B0604020202020204" pitchFamily="34" charset="0"/>
              </a:rPr>
              <a:t>CO</a:t>
            </a:r>
            <a:r>
              <a:rPr lang="en-US" sz="4000" baseline="-25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concentrations have been increasing for the past 6 decades</a:t>
            </a:r>
          </a:p>
        </p:txBody>
      </p:sp>
      <p:pic>
        <p:nvPicPr>
          <p:cNvPr id="7" name="Picture 6"/>
          <p:cNvPicPr>
            <a:picLocks noChangeAspect="1"/>
          </p:cNvPicPr>
          <p:nvPr/>
        </p:nvPicPr>
        <p:blipFill>
          <a:blip r:embed="rId2"/>
          <a:stretch>
            <a:fillRect/>
          </a:stretch>
        </p:blipFill>
        <p:spPr>
          <a:xfrm>
            <a:off x="6580009" y="1188720"/>
            <a:ext cx="2206943" cy="1804572"/>
          </a:xfrm>
          <a:prstGeom prst="rect">
            <a:avLst/>
          </a:prstGeom>
        </p:spPr>
      </p:pic>
      <p:pic>
        <p:nvPicPr>
          <p:cNvPr id="8" name="Picture 7"/>
          <p:cNvPicPr>
            <a:picLocks noChangeAspect="1"/>
          </p:cNvPicPr>
          <p:nvPr/>
        </p:nvPicPr>
        <p:blipFill>
          <a:blip r:embed="rId3"/>
          <a:stretch>
            <a:fillRect/>
          </a:stretch>
        </p:blipFill>
        <p:spPr>
          <a:xfrm>
            <a:off x="6808608" y="3206713"/>
            <a:ext cx="1865491" cy="2092989"/>
          </a:xfrm>
          <a:prstGeom prst="rect">
            <a:avLst/>
          </a:prstGeom>
        </p:spPr>
      </p:pic>
      <p:sp>
        <p:nvSpPr>
          <p:cNvPr id="9" name="Rectangle 6"/>
          <p:cNvSpPr txBox="1">
            <a:spLocks noChangeArrowheads="1"/>
          </p:cNvSpPr>
          <p:nvPr/>
        </p:nvSpPr>
        <p:spPr>
          <a:xfrm>
            <a:off x="152400" y="5312827"/>
            <a:ext cx="8991600" cy="1524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800" dirty="0">
                <a:latin typeface="Arial" panose="020B0604020202020204" pitchFamily="34" charset="0"/>
                <a:cs typeface="Arial" panose="020B0604020202020204" pitchFamily="34" charset="0"/>
              </a:rPr>
              <a:t>A record of CO</a:t>
            </a:r>
            <a:r>
              <a:rPr lang="en-US" altLang="en-US" sz="2800" baseline="-25000" dirty="0">
                <a:latin typeface="Arial" panose="020B0604020202020204" pitchFamily="34" charset="0"/>
                <a:cs typeface="Arial" panose="020B0604020202020204" pitchFamily="34" charset="0"/>
              </a:rPr>
              <a:t>2</a:t>
            </a:r>
            <a:r>
              <a:rPr lang="en-US" altLang="en-US" sz="2800" dirty="0">
                <a:latin typeface="Arial" panose="020B0604020202020204" pitchFamily="34" charset="0"/>
                <a:cs typeface="Arial" panose="020B0604020202020204" pitchFamily="34" charset="0"/>
              </a:rPr>
              <a:t> measurements taken at the top of Mauna Loa volcano in Hawaii since 1958.</a:t>
            </a:r>
          </a:p>
          <a:p>
            <a:pPr lvl="1">
              <a:lnSpc>
                <a:spcPct val="90000"/>
              </a:lnSpc>
            </a:pPr>
            <a:r>
              <a:rPr lang="en-US" altLang="en-US" sz="2400" dirty="0">
                <a:latin typeface="Arial" panose="020B0604020202020204" pitchFamily="34" charset="0"/>
                <a:cs typeface="Arial" panose="020B0604020202020204" pitchFamily="34" charset="0"/>
              </a:rPr>
              <a:t>Commonly known as the “Keeling Curve” after Charles David Keeling who supervised the measurements </a:t>
            </a:r>
          </a:p>
        </p:txBody>
      </p:sp>
      <p:pic>
        <p:nvPicPr>
          <p:cNvPr id="10" name="Picture 9"/>
          <p:cNvPicPr>
            <a:picLocks noChangeAspect="1"/>
          </p:cNvPicPr>
          <p:nvPr/>
        </p:nvPicPr>
        <p:blipFill>
          <a:blip r:embed="rId4"/>
          <a:stretch>
            <a:fillRect/>
          </a:stretch>
        </p:blipFill>
        <p:spPr>
          <a:xfrm>
            <a:off x="114299" y="1201845"/>
            <a:ext cx="6038281" cy="4110982"/>
          </a:xfrm>
          <a:prstGeom prst="rect">
            <a:avLst/>
          </a:prstGeom>
        </p:spPr>
      </p:pic>
    </p:spTree>
    <p:extLst>
      <p:ext uri="{BB962C8B-B14F-4D97-AF65-F5344CB8AC3E}">
        <p14:creationId xmlns:p14="http://schemas.microsoft.com/office/powerpoint/2010/main" val="3100171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152399" y="1219200"/>
            <a:ext cx="5280837" cy="2641600"/>
          </a:xfrm>
        </p:spPr>
        <p:txBody>
          <a:bodyPr>
            <a:noAutofit/>
          </a:bodyPr>
          <a:lstStyle/>
          <a:p>
            <a:pPr eaLnBrk="1" hangingPunct="1">
              <a:lnSpc>
                <a:spcPct val="100000"/>
              </a:lnSpc>
            </a:pPr>
            <a:r>
              <a:rPr lang="en-US" altLang="en-US" sz="2800" dirty="0">
                <a:latin typeface="Arial" panose="020B0604020202020204" pitchFamily="34" charset="0"/>
                <a:cs typeface="Arial" panose="020B0604020202020204" pitchFamily="34" charset="0"/>
              </a:rPr>
              <a:t>Countries with the largest CO</a:t>
            </a:r>
            <a:r>
              <a:rPr lang="en-US" altLang="en-US" sz="2800" baseline="-25000" dirty="0">
                <a:latin typeface="Arial" panose="020B0604020202020204" pitchFamily="34" charset="0"/>
                <a:cs typeface="Arial" panose="020B0604020202020204" pitchFamily="34" charset="0"/>
              </a:rPr>
              <a:t>2 </a:t>
            </a:r>
            <a:r>
              <a:rPr lang="en-US" altLang="en-US" sz="2800" dirty="0">
                <a:latin typeface="Arial" panose="020B0604020202020204" pitchFamily="34" charset="0"/>
                <a:cs typeface="Arial" panose="020B0604020202020204" pitchFamily="34" charset="0"/>
              </a:rPr>
              <a:t>emissions:</a:t>
            </a:r>
          </a:p>
          <a:p>
            <a:pPr marL="800100" lvl="1" indent="-342900" eaLnBrk="1" hangingPunct="1">
              <a:buFont typeface="Arial" panose="020B0604020202020204" pitchFamily="34" charset="0"/>
              <a:buAutoNum type="arabicParenR"/>
            </a:pPr>
            <a:r>
              <a:rPr lang="en-US" altLang="en-US" sz="2600" dirty="0">
                <a:latin typeface="Arial" panose="020B0604020202020204" pitchFamily="34" charset="0"/>
                <a:cs typeface="Arial" panose="020B0604020202020204" pitchFamily="34" charset="0"/>
              </a:rPr>
              <a:t>China (24%)</a:t>
            </a:r>
          </a:p>
          <a:p>
            <a:pPr marL="1371600" lvl="2" indent="-279400" eaLnBrk="1" hangingPunct="1">
              <a:lnSpc>
                <a:spcPct val="100000"/>
              </a:lnSpc>
              <a:spcBef>
                <a:spcPts val="0"/>
              </a:spcBef>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This number has more than doubled since 2000</a:t>
            </a:r>
          </a:p>
          <a:p>
            <a:pPr marL="800100" lvl="1" indent="-342900" eaLnBrk="1" hangingPunct="1">
              <a:buFont typeface="Arial" panose="020B0604020202020204" pitchFamily="34" charset="0"/>
              <a:buAutoNum type="arabicParenR"/>
            </a:pPr>
            <a:r>
              <a:rPr lang="en-US" altLang="en-US" sz="2600" dirty="0">
                <a:latin typeface="Arial" panose="020B0604020202020204" pitchFamily="34" charset="0"/>
                <a:cs typeface="Arial" panose="020B0604020202020204" pitchFamily="34" charset="0"/>
              </a:rPr>
              <a:t>United States (18%)</a:t>
            </a:r>
          </a:p>
        </p:txBody>
      </p:sp>
      <p:sp>
        <p:nvSpPr>
          <p:cNvPr id="44035" name="Rectangle 2"/>
          <p:cNvSpPr>
            <a:spLocks noGrp="1" noChangeArrowheads="1"/>
          </p:cNvSpPr>
          <p:nvPr>
            <p:ph type="title"/>
          </p:nvPr>
        </p:nvSpPr>
        <p:spPr>
          <a:xfrm>
            <a:off x="0" y="0"/>
            <a:ext cx="9144000" cy="1188720"/>
          </a:xfrm>
          <a:solidFill>
            <a:srgbClr val="64A03C"/>
          </a:solidFill>
        </p:spPr>
        <p:txBody>
          <a:bodyPr/>
          <a:lstStyle/>
          <a:p>
            <a:r>
              <a:rPr lang="en-US" sz="4200" dirty="0">
                <a:solidFill>
                  <a:prstClr val="white"/>
                </a:solidFill>
                <a:latin typeface="Arial" panose="020B0604020202020204" pitchFamily="34" charset="0"/>
                <a:cs typeface="Arial" panose="020B0604020202020204" pitchFamily="34" charset="0"/>
              </a:rPr>
              <a:t>CO</a:t>
            </a:r>
            <a:r>
              <a:rPr lang="en-US" sz="4200" baseline="-25000" dirty="0">
                <a:solidFill>
                  <a:prstClr val="white"/>
                </a:solidFill>
                <a:latin typeface="Arial" panose="020B0604020202020204" pitchFamily="34" charset="0"/>
                <a:cs typeface="Arial" panose="020B0604020202020204" pitchFamily="34" charset="0"/>
              </a:rPr>
              <a:t>2 </a:t>
            </a:r>
            <a:r>
              <a:rPr lang="en-US" sz="4200" dirty="0">
                <a:solidFill>
                  <a:prstClr val="white"/>
                </a:solidFill>
                <a:latin typeface="Arial" panose="020B0604020202020204" pitchFamily="34" charset="0"/>
                <a:cs typeface="Arial" panose="020B0604020202020204" pitchFamily="34" charset="0"/>
              </a:rPr>
              <a:t> emissions differ among nations</a:t>
            </a:r>
            <a:endParaRPr lang="en-US" altLang="en-US" sz="4000" i="1" dirty="0">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152400" y="4013200"/>
            <a:ext cx="5689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F881A"/>
              </a:buClr>
              <a:buFont typeface="Wingdings" panose="05000000000000000000" pitchFamily="2" charset="2"/>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1F881A"/>
              </a:buClr>
              <a:buFont typeface="Times" panose="02020603050405020304" pitchFamily="18" charset="0"/>
              <a:buChar char="•"/>
              <a:defRPr sz="26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1F881A"/>
              </a:buClr>
              <a:buFont typeface="Times" panose="02020603050405020304" pitchFamily="18"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1F881A"/>
              </a:buClr>
              <a:buFont typeface="Times" panose="02020603050405020304" pitchFamily="18" charset="0"/>
              <a:buChar char="•"/>
              <a:defRPr sz="22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1F881A"/>
              </a:buClr>
              <a:buFont typeface="Times" pitchFamily="18" charset="0"/>
              <a:buChar char="•"/>
              <a:defRPr sz="2000">
                <a:solidFill>
                  <a:schemeClr val="tx1"/>
                </a:solidFill>
                <a:latin typeface="+mn-lt"/>
                <a:ea typeface="+mn-ea"/>
              </a:defRPr>
            </a:lvl6pPr>
            <a:lvl7pPr marL="2971800" indent="-228600" algn="l" rtl="0" fontAlgn="base">
              <a:spcBef>
                <a:spcPct val="20000"/>
              </a:spcBef>
              <a:spcAft>
                <a:spcPct val="0"/>
              </a:spcAft>
              <a:buClr>
                <a:srgbClr val="1F881A"/>
              </a:buClr>
              <a:buFont typeface="Times" pitchFamily="18" charset="0"/>
              <a:buChar char="•"/>
              <a:defRPr sz="2000">
                <a:solidFill>
                  <a:schemeClr val="tx1"/>
                </a:solidFill>
                <a:latin typeface="+mn-lt"/>
                <a:ea typeface="+mn-ea"/>
              </a:defRPr>
            </a:lvl7pPr>
            <a:lvl8pPr marL="3429000" indent="-228600" algn="l" rtl="0" fontAlgn="base">
              <a:spcBef>
                <a:spcPct val="20000"/>
              </a:spcBef>
              <a:spcAft>
                <a:spcPct val="0"/>
              </a:spcAft>
              <a:buClr>
                <a:srgbClr val="1F881A"/>
              </a:buClr>
              <a:buFont typeface="Times" pitchFamily="18" charset="0"/>
              <a:buChar char="•"/>
              <a:defRPr sz="2000">
                <a:solidFill>
                  <a:schemeClr val="tx1"/>
                </a:solidFill>
                <a:latin typeface="+mn-lt"/>
                <a:ea typeface="+mn-ea"/>
              </a:defRPr>
            </a:lvl8pPr>
            <a:lvl9pPr marL="3886200" indent="-228600" algn="l" rtl="0" fontAlgn="base">
              <a:spcBef>
                <a:spcPct val="20000"/>
              </a:spcBef>
              <a:spcAft>
                <a:spcPct val="0"/>
              </a:spcAft>
              <a:buClr>
                <a:srgbClr val="1F881A"/>
              </a:buClr>
              <a:buFont typeface="Times" pitchFamily="18" charset="0"/>
              <a:buChar char="•"/>
              <a:defRPr sz="2000">
                <a:solidFill>
                  <a:schemeClr val="tx1"/>
                </a:solidFill>
                <a:latin typeface="+mn-lt"/>
                <a:ea typeface="+mn-ea"/>
              </a:defRPr>
            </a:lvl9pPr>
          </a:lstStyle>
          <a:p>
            <a:pPr eaLnBrk="1" hangingPunct="1">
              <a:buClr>
                <a:srgbClr val="111111"/>
              </a:buClr>
              <a:buSzPct val="90000"/>
            </a:pPr>
            <a:r>
              <a:rPr lang="en-US" altLang="en-US" kern="0" dirty="0">
                <a:latin typeface="Arial" panose="020B0604020202020204" pitchFamily="34" charset="0"/>
                <a:cs typeface="Arial" panose="020B0604020202020204" pitchFamily="34" charset="0"/>
              </a:rPr>
              <a:t>According to the International Energy Agency (IEA), global CO</a:t>
            </a:r>
            <a:r>
              <a:rPr lang="en-US" altLang="en-US" kern="0" baseline="-25000" dirty="0">
                <a:latin typeface="Arial" panose="020B0604020202020204" pitchFamily="34" charset="0"/>
                <a:cs typeface="Arial" panose="020B0604020202020204" pitchFamily="34" charset="0"/>
              </a:rPr>
              <a:t>2</a:t>
            </a:r>
            <a:r>
              <a:rPr lang="en-US" altLang="en-US" kern="0" dirty="0">
                <a:latin typeface="Arial" panose="020B0604020202020204" pitchFamily="34" charset="0"/>
                <a:cs typeface="Arial" panose="020B0604020202020204" pitchFamily="34" charset="0"/>
              </a:rPr>
              <a:t> emissions have remained flat for the last 3 years!</a:t>
            </a:r>
          </a:p>
          <a:p>
            <a:pPr lvl="1" eaLnBrk="1" hangingPunct="1">
              <a:buClr>
                <a:srgbClr val="111111"/>
              </a:buClr>
              <a:buSzPct val="90000"/>
              <a:buFont typeface="Arial" panose="020B0604020202020204" pitchFamily="34" charset="0"/>
              <a:buChar char="̶"/>
            </a:pPr>
            <a:r>
              <a:rPr lang="en-US" altLang="en-US" kern="0" dirty="0">
                <a:latin typeface="Arial" panose="020B0604020202020204" pitchFamily="34" charset="0"/>
                <a:cs typeface="Arial" panose="020B0604020202020204" pitchFamily="34" charset="0"/>
              </a:rPr>
              <a:t>Emissions from China and the U.S. have gone down</a:t>
            </a:r>
          </a:p>
        </p:txBody>
      </p:sp>
      <p:grpSp>
        <p:nvGrpSpPr>
          <p:cNvPr id="4" name="Group 3"/>
          <p:cNvGrpSpPr/>
          <p:nvPr/>
        </p:nvGrpSpPr>
        <p:grpSpPr>
          <a:xfrm>
            <a:off x="5305868" y="1219200"/>
            <a:ext cx="3812733" cy="5651500"/>
            <a:chOff x="5305868" y="1219200"/>
            <a:chExt cx="3812733" cy="5651500"/>
          </a:xfrm>
        </p:grpSpPr>
        <p:pic>
          <p:nvPicPr>
            <p:cNvPr id="2" name="Picture 1"/>
            <p:cNvPicPr>
              <a:picLocks noChangeAspect="1"/>
            </p:cNvPicPr>
            <p:nvPr/>
          </p:nvPicPr>
          <p:blipFill rotWithShape="1">
            <a:blip r:embed="rId3"/>
            <a:srcRect l="-1" t="1833" r="55221" b="7464"/>
            <a:stretch/>
          </p:blipFill>
          <p:spPr>
            <a:xfrm>
              <a:off x="5305868" y="1219200"/>
              <a:ext cx="3812733" cy="5651500"/>
            </a:xfrm>
            <a:prstGeom prst="rect">
              <a:avLst/>
            </a:prstGeom>
          </p:spPr>
        </p:pic>
        <p:pic>
          <p:nvPicPr>
            <p:cNvPr id="3" name="Picture 2"/>
            <p:cNvPicPr>
              <a:picLocks noChangeAspect="1"/>
            </p:cNvPicPr>
            <p:nvPr/>
          </p:nvPicPr>
          <p:blipFill>
            <a:blip r:embed="rId4"/>
            <a:stretch>
              <a:fillRect/>
            </a:stretch>
          </p:blipFill>
          <p:spPr>
            <a:xfrm>
              <a:off x="7974418" y="5708945"/>
              <a:ext cx="950377" cy="208112"/>
            </a:xfrm>
            <a:prstGeom prst="rect">
              <a:avLst/>
            </a:prstGeom>
          </p:spPr>
        </p:pic>
      </p:grpSp>
    </p:spTree>
    <p:extLst>
      <p:ext uri="{BB962C8B-B14F-4D97-AF65-F5344CB8AC3E}">
        <p14:creationId xmlns:p14="http://schemas.microsoft.com/office/powerpoint/2010/main" val="581142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7" descr="foot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12" y="3996069"/>
            <a:ext cx="2252330" cy="2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body" idx="1"/>
          </p:nvPr>
        </p:nvSpPr>
        <p:spPr>
          <a:xfrm>
            <a:off x="111639" y="1272363"/>
            <a:ext cx="5502349" cy="2565990"/>
          </a:xfrm>
        </p:spPr>
        <p:txBody>
          <a:bodyPr>
            <a:noAutofit/>
          </a:bodyPr>
          <a:lstStyle/>
          <a:p>
            <a:pPr eaLnBrk="1" hangingPunct="1"/>
            <a:r>
              <a:rPr lang="en-US" altLang="en-US" sz="2800" dirty="0">
                <a:latin typeface="Arial" panose="020B0604020202020204" pitchFamily="34" charset="0"/>
                <a:cs typeface="Arial" panose="020B0604020202020204" pitchFamily="34" charset="0"/>
              </a:rPr>
              <a:t>What is your </a:t>
            </a:r>
            <a:r>
              <a:rPr lang="en-US" altLang="en-US" sz="2800" b="1" dirty="0">
                <a:solidFill>
                  <a:srgbClr val="64A03C"/>
                </a:solidFill>
                <a:latin typeface="Arial" panose="020B0604020202020204" pitchFamily="34" charset="0"/>
                <a:cs typeface="Arial" panose="020B0604020202020204" pitchFamily="34" charset="0"/>
              </a:rPr>
              <a:t>carbon footprint</a:t>
            </a:r>
            <a:r>
              <a:rPr lang="en-US" altLang="en-US" sz="2800" dirty="0">
                <a:latin typeface="Arial" panose="020B0604020202020204" pitchFamily="34" charset="0"/>
                <a:cs typeface="Arial" panose="020B0604020202020204" pitchFamily="34" charset="0"/>
              </a:rPr>
              <a:t>?</a:t>
            </a:r>
          </a:p>
          <a:p>
            <a:pPr lvl="1" eaLnBrk="1" hangingPunct="1"/>
            <a:r>
              <a:rPr lang="en-US" altLang="en-US" sz="2600" dirty="0">
                <a:latin typeface="Arial" panose="020B0604020202020204" pitchFamily="34" charset="0"/>
                <a:cs typeface="Arial" panose="020B0604020202020204" pitchFamily="34" charset="0"/>
              </a:rPr>
              <a:t>The impact you have of the Earth (in terms of CO2 emissions) through your actions, decisions, and purchases.</a:t>
            </a:r>
          </a:p>
        </p:txBody>
      </p:sp>
      <p:pic>
        <p:nvPicPr>
          <p:cNvPr id="123910" name="Picture 10" descr="Carbon-Footprint"/>
          <p:cNvPicPr>
            <a:picLocks noChangeAspect="1" noChangeArrowheads="1"/>
          </p:cNvPicPr>
          <p:nvPr/>
        </p:nvPicPr>
        <p:blipFill>
          <a:blip r:embed="rId4">
            <a:extLst>
              <a:ext uri="{28A0092B-C50C-407E-A947-70E740481C1C}">
                <a14:useLocalDpi xmlns:a14="http://schemas.microsoft.com/office/drawing/2010/main" val="0"/>
              </a:ext>
            </a:extLst>
          </a:blip>
          <a:srcRect b="2190"/>
          <a:stretch>
            <a:fillRect/>
          </a:stretch>
        </p:blipFill>
        <p:spPr bwMode="auto">
          <a:xfrm>
            <a:off x="3232298" y="3352799"/>
            <a:ext cx="1628592" cy="33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0" y="0"/>
            <a:ext cx="9144000" cy="1188720"/>
          </a:xfrm>
          <a:solidFill>
            <a:srgbClr val="64A03C"/>
          </a:solidFill>
        </p:spPr>
        <p:txBody>
          <a:bodyPr/>
          <a:lstStyle/>
          <a:p>
            <a:r>
              <a:rPr lang="en-US" sz="4200" dirty="0">
                <a:solidFill>
                  <a:prstClr val="white"/>
                </a:solidFill>
                <a:latin typeface="Arial" panose="020B0604020202020204" pitchFamily="34" charset="0"/>
                <a:cs typeface="Arial" panose="020B0604020202020204" pitchFamily="34" charset="0"/>
              </a:rPr>
              <a:t>CO</a:t>
            </a:r>
            <a:r>
              <a:rPr lang="en-US" sz="4200" baseline="-25000" dirty="0">
                <a:solidFill>
                  <a:prstClr val="white"/>
                </a:solidFill>
                <a:latin typeface="Arial" panose="020B0604020202020204" pitchFamily="34" charset="0"/>
                <a:cs typeface="Arial" panose="020B0604020202020204" pitchFamily="34" charset="0"/>
              </a:rPr>
              <a:t>2 </a:t>
            </a:r>
            <a:r>
              <a:rPr lang="en-US" sz="4200" dirty="0">
                <a:solidFill>
                  <a:prstClr val="white"/>
                </a:solidFill>
                <a:latin typeface="Arial" panose="020B0604020202020204" pitchFamily="34" charset="0"/>
                <a:cs typeface="Arial" panose="020B0604020202020204" pitchFamily="34" charset="0"/>
              </a:rPr>
              <a:t> emissions differ among nations</a:t>
            </a:r>
            <a:endParaRPr lang="en-US" altLang="en-US" sz="4000" i="1" dirty="0">
              <a:latin typeface="Arial" panose="020B0604020202020204" pitchFamily="34" charset="0"/>
              <a:cs typeface="Arial" panose="020B0604020202020204" pitchFamily="34" charset="0"/>
            </a:endParaRPr>
          </a:p>
        </p:txBody>
      </p:sp>
      <p:grpSp>
        <p:nvGrpSpPr>
          <p:cNvPr id="4" name="Group 3"/>
          <p:cNvGrpSpPr/>
          <p:nvPr/>
        </p:nvGrpSpPr>
        <p:grpSpPr>
          <a:xfrm>
            <a:off x="5337513" y="1272363"/>
            <a:ext cx="3806487" cy="5585637"/>
            <a:chOff x="5337513" y="1272363"/>
            <a:chExt cx="3806487" cy="5585637"/>
          </a:xfrm>
        </p:grpSpPr>
        <p:pic>
          <p:nvPicPr>
            <p:cNvPr id="2" name="Picture 1"/>
            <p:cNvPicPr>
              <a:picLocks noChangeAspect="1"/>
            </p:cNvPicPr>
            <p:nvPr/>
          </p:nvPicPr>
          <p:blipFill rotWithShape="1">
            <a:blip r:embed="rId5"/>
            <a:srcRect l="55373" t="2385" b="8131"/>
            <a:stretch/>
          </p:blipFill>
          <p:spPr>
            <a:xfrm>
              <a:off x="5337513" y="1272363"/>
              <a:ext cx="3806487" cy="5585637"/>
            </a:xfrm>
            <a:prstGeom prst="rect">
              <a:avLst/>
            </a:prstGeom>
          </p:spPr>
        </p:pic>
        <p:pic>
          <p:nvPicPr>
            <p:cNvPr id="3" name="Picture 2"/>
            <p:cNvPicPr>
              <a:picLocks noChangeAspect="1"/>
            </p:cNvPicPr>
            <p:nvPr/>
          </p:nvPicPr>
          <p:blipFill rotWithShape="1">
            <a:blip r:embed="rId5"/>
            <a:srcRect t="92647" r="90727" b="4577"/>
            <a:stretch/>
          </p:blipFill>
          <p:spPr>
            <a:xfrm>
              <a:off x="8128993" y="5814497"/>
              <a:ext cx="841070" cy="184295"/>
            </a:xfrm>
            <a:prstGeom prst="rect">
              <a:avLst/>
            </a:prstGeom>
          </p:spPr>
        </p:pic>
      </p:grpSp>
    </p:spTree>
    <p:extLst>
      <p:ext uri="{BB962C8B-B14F-4D97-AF65-F5344CB8AC3E}">
        <p14:creationId xmlns:p14="http://schemas.microsoft.com/office/powerpoint/2010/main" val="2121944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88720"/>
          </a:xfrm>
          <a:solidFill>
            <a:srgbClr val="64A03C"/>
          </a:solidFill>
        </p:spPr>
        <p:txBody>
          <a:bodyPr/>
          <a:lstStyle/>
          <a:p>
            <a:r>
              <a:rPr lang="en-US" sz="4000" dirty="0">
                <a:latin typeface="Arial" panose="020B0604020202020204" pitchFamily="34" charset="0"/>
                <a:cs typeface="Arial" panose="020B0604020202020204" pitchFamily="34" charset="0"/>
              </a:rPr>
              <a:t>Global temperatures have steadily increased since records began in 1880</a:t>
            </a:r>
          </a:p>
        </p:txBody>
      </p:sp>
      <p:sp>
        <p:nvSpPr>
          <p:cNvPr id="5" name="Rectangle 4"/>
          <p:cNvSpPr/>
          <p:nvPr/>
        </p:nvSpPr>
        <p:spPr>
          <a:xfrm>
            <a:off x="106324" y="1275906"/>
            <a:ext cx="9144000" cy="1658680"/>
          </a:xfrm>
          <a:prstGeom prst="rect">
            <a:avLst/>
          </a:prstGeom>
        </p:spPr>
        <p:txBody>
          <a:bodyPr wrap="square">
            <a:noAutofit/>
          </a:bodyPr>
          <a:lstStyle/>
          <a:p>
            <a:pPr marL="342900" indent="-342900">
              <a:buSzPct val="85000"/>
              <a:buFont typeface="Wingdings" panose="05000000000000000000" pitchFamily="2" charset="2"/>
              <a:buChar char="§"/>
            </a:pPr>
            <a:r>
              <a:rPr lang="en-US" sz="2600" dirty="0">
                <a:solidFill>
                  <a:srgbClr val="010001"/>
                </a:solidFill>
                <a:latin typeface="Arial" panose="020B0604020202020204" pitchFamily="34" charset="0"/>
                <a:cs typeface="Arial" panose="020B0604020202020204" pitchFamily="34" charset="0"/>
              </a:rPr>
              <a:t>To determine if the increase in atmospheric CO</a:t>
            </a:r>
            <a:r>
              <a:rPr lang="en-US" sz="2600" baseline="-25000" dirty="0">
                <a:solidFill>
                  <a:srgbClr val="010001"/>
                </a:solidFill>
                <a:latin typeface="Arial" panose="020B0604020202020204" pitchFamily="34" charset="0"/>
                <a:cs typeface="Arial" panose="020B0604020202020204" pitchFamily="34" charset="0"/>
              </a:rPr>
              <a:t>2</a:t>
            </a:r>
            <a:r>
              <a:rPr lang="en-US" sz="2600" dirty="0">
                <a:solidFill>
                  <a:srgbClr val="010001"/>
                </a:solidFill>
                <a:latin typeface="Arial" panose="020B0604020202020204" pitchFamily="34" charset="0"/>
                <a:cs typeface="Arial" panose="020B0604020202020204" pitchFamily="34" charset="0"/>
              </a:rPr>
              <a:t> is leading to an increase in global temps we need lots of data.</a:t>
            </a:r>
          </a:p>
          <a:p>
            <a:pPr marL="800100" lvl="1" indent="-225425">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Direct measurements since 1880</a:t>
            </a:r>
          </a:p>
          <a:p>
            <a:pPr marL="800100" lvl="1" indent="-225425">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More recently, satellite data as well</a:t>
            </a:r>
          </a:p>
        </p:txBody>
      </p:sp>
      <p:grpSp>
        <p:nvGrpSpPr>
          <p:cNvPr id="6" name="Group 5"/>
          <p:cNvGrpSpPr/>
          <p:nvPr/>
        </p:nvGrpSpPr>
        <p:grpSpPr>
          <a:xfrm>
            <a:off x="1541722" y="2934586"/>
            <a:ext cx="5528930" cy="3795823"/>
            <a:chOff x="0" y="3236374"/>
            <a:chExt cx="4943124" cy="3525933"/>
          </a:xfrm>
        </p:grpSpPr>
        <p:pic>
          <p:nvPicPr>
            <p:cNvPr id="4" name="Picture 3"/>
            <p:cNvPicPr>
              <a:picLocks noChangeAspect="1"/>
            </p:cNvPicPr>
            <p:nvPr/>
          </p:nvPicPr>
          <p:blipFill rotWithShape="1">
            <a:blip r:embed="rId2"/>
            <a:srcRect r="7486" b="9814"/>
            <a:stretch/>
          </p:blipFill>
          <p:spPr>
            <a:xfrm>
              <a:off x="0" y="3236374"/>
              <a:ext cx="4943124" cy="3525933"/>
            </a:xfrm>
            <a:prstGeom prst="rect">
              <a:avLst/>
            </a:prstGeom>
          </p:spPr>
        </p:pic>
        <p:pic>
          <p:nvPicPr>
            <p:cNvPr id="3" name="Picture 2"/>
            <p:cNvPicPr>
              <a:picLocks noChangeAspect="1"/>
            </p:cNvPicPr>
            <p:nvPr/>
          </p:nvPicPr>
          <p:blipFill rotWithShape="1">
            <a:blip r:embed="rId3"/>
            <a:srcRect t="92572" r="89900" b="4566"/>
            <a:stretch/>
          </p:blipFill>
          <p:spPr>
            <a:xfrm>
              <a:off x="239160" y="6570293"/>
              <a:ext cx="855993" cy="192014"/>
            </a:xfrm>
            <a:prstGeom prst="rect">
              <a:avLst/>
            </a:prstGeom>
          </p:spPr>
        </p:pic>
      </p:grpSp>
    </p:spTree>
    <p:extLst>
      <p:ext uri="{BB962C8B-B14F-4D97-AF65-F5344CB8AC3E}">
        <p14:creationId xmlns:p14="http://schemas.microsoft.com/office/powerpoint/2010/main" val="2696945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88720"/>
          </a:xfrm>
          <a:solidFill>
            <a:srgbClr val="64A03C"/>
          </a:solidFill>
        </p:spPr>
        <p:txBody>
          <a:bodyPr/>
          <a:lstStyle/>
          <a:p>
            <a:r>
              <a:rPr lang="en-US" sz="4000" dirty="0">
                <a:latin typeface="Arial" panose="020B0604020202020204" pitchFamily="34" charset="0"/>
                <a:cs typeface="Arial" panose="020B0604020202020204" pitchFamily="34" charset="0"/>
              </a:rPr>
              <a:t>Global temperatures have steadily increased since records began in 1880</a:t>
            </a:r>
          </a:p>
        </p:txBody>
      </p:sp>
      <p:pic>
        <p:nvPicPr>
          <p:cNvPr id="8" name="Picture 7"/>
          <p:cNvPicPr>
            <a:picLocks noChangeAspect="1"/>
          </p:cNvPicPr>
          <p:nvPr/>
        </p:nvPicPr>
        <p:blipFill rotWithShape="1">
          <a:blip r:embed="rId2"/>
          <a:srcRect l="1223" t="2355"/>
          <a:stretch/>
        </p:blipFill>
        <p:spPr>
          <a:xfrm>
            <a:off x="21266" y="1209985"/>
            <a:ext cx="6287606" cy="3680991"/>
          </a:xfrm>
          <a:prstGeom prst="rect">
            <a:avLst/>
          </a:prstGeom>
        </p:spPr>
      </p:pic>
      <p:pic>
        <p:nvPicPr>
          <p:cNvPr id="9" name="Picture 8"/>
          <p:cNvPicPr>
            <a:picLocks noChangeAspect="1"/>
          </p:cNvPicPr>
          <p:nvPr/>
        </p:nvPicPr>
        <p:blipFill>
          <a:blip r:embed="rId3"/>
          <a:stretch>
            <a:fillRect/>
          </a:stretch>
        </p:blipFill>
        <p:spPr>
          <a:xfrm>
            <a:off x="6099542" y="4561368"/>
            <a:ext cx="2976142" cy="2232106"/>
          </a:xfrm>
          <a:prstGeom prst="rect">
            <a:avLst/>
          </a:prstGeom>
        </p:spPr>
      </p:pic>
      <p:sp>
        <p:nvSpPr>
          <p:cNvPr id="10" name="Rectangle 9"/>
          <p:cNvSpPr/>
          <p:nvPr/>
        </p:nvSpPr>
        <p:spPr>
          <a:xfrm>
            <a:off x="6209416" y="1885785"/>
            <a:ext cx="2908800" cy="2418281"/>
          </a:xfrm>
          <a:prstGeom prst="rect">
            <a:avLst/>
          </a:prstGeom>
        </p:spPr>
        <p:txBody>
          <a:bodyPr wrap="square">
            <a:spAutoFit/>
          </a:bodyPr>
          <a:lstStyle/>
          <a:p>
            <a:pPr marL="228600" indent="-228600">
              <a:lnSpc>
                <a:spcPct val="90000"/>
              </a:lnSpc>
              <a:spcBef>
                <a:spcPts val="1000"/>
              </a:spcBef>
              <a:buSzPct val="75000"/>
              <a:buFont typeface="Wingdings" panose="05000000000000000000" pitchFamily="2" charset="2"/>
              <a:buChar char="§"/>
            </a:pPr>
            <a:r>
              <a:rPr lang="en-US" sz="2400" dirty="0">
                <a:solidFill>
                  <a:srgbClr val="000000"/>
                </a:solidFill>
                <a:latin typeface="Arial" panose="020B0604020202020204" pitchFamily="34" charset="0"/>
                <a:cs typeface="Arial" panose="020B0604020202020204" pitchFamily="34" charset="0"/>
              </a:rPr>
              <a:t>Statistical analysis of the warming trend shows a less than 0.01% likelihood that is the result of natural variation.</a:t>
            </a:r>
          </a:p>
        </p:txBody>
      </p:sp>
      <p:sp>
        <p:nvSpPr>
          <p:cNvPr id="11" name="Rectangle 10"/>
          <p:cNvSpPr/>
          <p:nvPr/>
        </p:nvSpPr>
        <p:spPr>
          <a:xfrm>
            <a:off x="86002" y="5196754"/>
            <a:ext cx="5953291" cy="1421928"/>
          </a:xfrm>
          <a:prstGeom prst="rect">
            <a:avLst/>
          </a:prstGeom>
        </p:spPr>
        <p:txBody>
          <a:bodyPr wrap="square">
            <a:spAutoFit/>
          </a:bodyPr>
          <a:lstStyle/>
          <a:p>
            <a:pPr marL="228600" indent="-228600">
              <a:lnSpc>
                <a:spcPct val="90000"/>
              </a:lnSpc>
              <a:spcBef>
                <a:spcPts val="1000"/>
              </a:spcBef>
              <a:buSzPct val="75000"/>
              <a:buFont typeface="Wingdings" panose="05000000000000000000" pitchFamily="2" charset="2"/>
              <a:buChar char="§"/>
            </a:pPr>
            <a:r>
              <a:rPr lang="en-US" sz="2400" dirty="0">
                <a:solidFill>
                  <a:srgbClr val="000000"/>
                </a:solidFill>
                <a:latin typeface="Arial" panose="020B0604020202020204" pitchFamily="34" charset="0"/>
                <a:cs typeface="Arial" panose="020B0604020202020204" pitchFamily="34" charset="0"/>
              </a:rPr>
              <a:t>Of the factors (natural or anthropogenic) that drive climate, the only one that has shown change that mirrors this trend is the release of CO</a:t>
            </a:r>
            <a:r>
              <a:rPr lang="en-US" sz="2400" baseline="-25000" dirty="0">
                <a:solidFill>
                  <a:srgbClr val="000000"/>
                </a:solidFill>
                <a:latin typeface="Arial" panose="020B0604020202020204" pitchFamily="34" charset="0"/>
                <a:cs typeface="Arial" panose="020B0604020202020204" pitchFamily="34" charset="0"/>
              </a:rPr>
              <a:t>2</a:t>
            </a:r>
            <a:r>
              <a:rPr lang="en-US" sz="2400" dirty="0">
                <a:solidFill>
                  <a:srgbClr val="000000"/>
                </a:solidFill>
                <a:latin typeface="Arial" panose="020B0604020202020204" pitchFamily="34" charset="0"/>
                <a:cs typeface="Arial" panose="020B0604020202020204" pitchFamily="34" charset="0"/>
              </a:rPr>
              <a:t> by human activities.</a:t>
            </a:r>
          </a:p>
        </p:txBody>
      </p:sp>
      <p:grpSp>
        <p:nvGrpSpPr>
          <p:cNvPr id="18" name="Group 17"/>
          <p:cNvGrpSpPr/>
          <p:nvPr/>
        </p:nvGrpSpPr>
        <p:grpSpPr>
          <a:xfrm>
            <a:off x="574160" y="1494498"/>
            <a:ext cx="5316277" cy="1938939"/>
            <a:chOff x="574160" y="1494498"/>
            <a:chExt cx="5316277" cy="1938939"/>
          </a:xfrm>
        </p:grpSpPr>
        <p:pic>
          <p:nvPicPr>
            <p:cNvPr id="12" name="Picture 11"/>
            <p:cNvPicPr>
              <a:picLocks noChangeAspect="1"/>
            </p:cNvPicPr>
            <p:nvPr/>
          </p:nvPicPr>
          <p:blipFill rotWithShape="1">
            <a:blip r:embed="rId4"/>
            <a:srcRect l="61963" t="13067" r="8185" b="15245"/>
            <a:stretch/>
          </p:blipFill>
          <p:spPr>
            <a:xfrm>
              <a:off x="574160" y="1494498"/>
              <a:ext cx="1435394" cy="1938939"/>
            </a:xfrm>
            <a:prstGeom prst="rect">
              <a:avLst/>
            </a:prstGeom>
            <a:ln w="19050">
              <a:solidFill>
                <a:schemeClr val="tx1"/>
              </a:solidFill>
            </a:ln>
          </p:spPr>
        </p:pic>
        <p:cxnSp>
          <p:nvCxnSpPr>
            <p:cNvPr id="14" name="Straight Arrow Connector 13"/>
            <p:cNvCxnSpPr/>
            <p:nvPr/>
          </p:nvCxnSpPr>
          <p:spPr>
            <a:xfrm>
              <a:off x="2157468" y="2129336"/>
              <a:ext cx="2723817" cy="21265"/>
            </a:xfrm>
            <a:prstGeom prst="straightConnector1">
              <a:avLst/>
            </a:prstGeom>
            <a:ln w="57150">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sp>
          <p:nvSpPr>
            <p:cNvPr id="16" name="Rectangle 15"/>
            <p:cNvSpPr/>
            <p:nvPr/>
          </p:nvSpPr>
          <p:spPr>
            <a:xfrm>
              <a:off x="5029200" y="1653992"/>
              <a:ext cx="861237" cy="86314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560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88720"/>
          </a:xfrm>
          <a:solidFill>
            <a:srgbClr val="64A03C"/>
          </a:solidFill>
        </p:spPr>
        <p:txBody>
          <a:bodyPr/>
          <a:lstStyle/>
          <a:p>
            <a:r>
              <a:rPr lang="en-US" sz="4000" dirty="0">
                <a:latin typeface="Arial" panose="020B0604020202020204" pitchFamily="34" charset="0"/>
                <a:cs typeface="Arial" panose="020B0604020202020204" pitchFamily="34" charset="0"/>
              </a:rPr>
              <a:t>Global temperatures have steadily increased since records began in 1880</a:t>
            </a:r>
          </a:p>
        </p:txBody>
      </p:sp>
      <p:pic>
        <p:nvPicPr>
          <p:cNvPr id="3" name="Picture 2"/>
          <p:cNvPicPr>
            <a:picLocks noChangeAspect="1"/>
          </p:cNvPicPr>
          <p:nvPr/>
        </p:nvPicPr>
        <p:blipFill>
          <a:blip r:embed="rId2"/>
          <a:stretch>
            <a:fillRect/>
          </a:stretch>
        </p:blipFill>
        <p:spPr>
          <a:xfrm>
            <a:off x="846908" y="1273784"/>
            <a:ext cx="7450183" cy="5487222"/>
          </a:xfrm>
          <a:prstGeom prst="rect">
            <a:avLst/>
          </a:prstGeom>
        </p:spPr>
      </p:pic>
    </p:spTree>
    <p:extLst>
      <p:ext uri="{BB962C8B-B14F-4D97-AF65-F5344CB8AC3E}">
        <p14:creationId xmlns:p14="http://schemas.microsoft.com/office/powerpoint/2010/main" val="3686159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304799" y="1341925"/>
            <a:ext cx="8685195" cy="1676400"/>
          </a:xfrm>
        </p:spPr>
        <p:txBody>
          <a:bodyPr>
            <a:noAutofit/>
          </a:bodyPr>
          <a:lstStyle/>
          <a:p>
            <a:pPr>
              <a:lnSpc>
                <a:spcPct val="90000"/>
              </a:lnSpc>
              <a:buClr>
                <a:srgbClr val="111111"/>
              </a:buClr>
              <a:buSzPct val="85000"/>
            </a:pPr>
            <a:r>
              <a:rPr lang="en-US" altLang="en-US" sz="2800" b="1" dirty="0">
                <a:solidFill>
                  <a:srgbClr val="64A03C"/>
                </a:solidFill>
                <a:latin typeface="Arial" panose="020B0604020202020204" pitchFamily="34" charset="0"/>
                <a:cs typeface="Arial" panose="020B0604020202020204" pitchFamily="34" charset="0"/>
              </a:rPr>
              <a:t>Weather</a:t>
            </a:r>
            <a:r>
              <a:rPr lang="en-US" altLang="en-US" sz="2800" b="1" i="1" dirty="0">
                <a:latin typeface="Arial" panose="020B0604020202020204" pitchFamily="34" charset="0"/>
                <a:cs typeface="Arial" panose="020B0604020202020204" pitchFamily="34" charset="0"/>
              </a:rPr>
              <a:t>:</a:t>
            </a:r>
            <a:r>
              <a:rPr lang="en-US" altLang="en-US" sz="2800" dirty="0">
                <a:latin typeface="Arial" panose="020B0604020202020204" pitchFamily="34" charset="0"/>
                <a:cs typeface="Arial" panose="020B0604020202020204" pitchFamily="34" charset="0"/>
              </a:rPr>
              <a:t> a local area’s short-term physical conditions such as temperature and precipitation.</a:t>
            </a:r>
          </a:p>
          <a:p>
            <a:pPr>
              <a:buClr>
                <a:srgbClr val="111111"/>
              </a:buClr>
              <a:buSzPct val="85000"/>
            </a:pPr>
            <a:r>
              <a:rPr lang="en-US" altLang="en-US" sz="2800" b="1" dirty="0">
                <a:solidFill>
                  <a:srgbClr val="64A03C"/>
                </a:solidFill>
                <a:latin typeface="Arial" panose="020B0604020202020204" pitchFamily="34" charset="0"/>
                <a:cs typeface="Arial" panose="020B0604020202020204" pitchFamily="34" charset="0"/>
              </a:rPr>
              <a:t>Climate</a:t>
            </a:r>
            <a:r>
              <a:rPr lang="en-US" altLang="en-US" sz="2800" b="1" i="1" dirty="0">
                <a:latin typeface="Arial" panose="020B0604020202020204" pitchFamily="34" charset="0"/>
                <a:cs typeface="Arial" panose="020B0604020202020204" pitchFamily="34" charset="0"/>
              </a:rPr>
              <a:t>:</a:t>
            </a:r>
            <a:r>
              <a:rPr lang="en-US" altLang="en-US" sz="2800" dirty="0">
                <a:latin typeface="Arial" panose="020B0604020202020204" pitchFamily="34" charset="0"/>
                <a:cs typeface="Arial" panose="020B0604020202020204" pitchFamily="34" charset="0"/>
              </a:rPr>
              <a:t> a region’s average weather conditions over a long period of time (at least 30 years).</a:t>
            </a:r>
            <a:endParaRPr lang="en-US" altLang="en-US" sz="3200" dirty="0">
              <a:latin typeface="Arial" panose="020B0604020202020204" pitchFamily="34" charset="0"/>
              <a:cs typeface="Arial" panose="020B0604020202020204" pitchFamily="34" charset="0"/>
            </a:endParaRPr>
          </a:p>
        </p:txBody>
      </p:sp>
      <p:pic>
        <p:nvPicPr>
          <p:cNvPr id="9219" name="Picture 6" descr="wxch_sfc0507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145921"/>
            <a:ext cx="44196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9"/>
          <p:cNvSpPr>
            <a:spLocks noChangeArrowheads="1"/>
          </p:cNvSpPr>
          <p:nvPr/>
        </p:nvSpPr>
        <p:spPr bwMode="auto">
          <a:xfrm>
            <a:off x="152400" y="2103925"/>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endParaRPr lang="en-US" altLang="en-US" dirty="0">
              <a:cs typeface="Arial" panose="020B0604020202020204" pitchFamily="34" charset="0"/>
            </a:endParaRPr>
          </a:p>
        </p:txBody>
      </p:sp>
      <p:sp>
        <p:nvSpPr>
          <p:cNvPr id="9221" name="Rectangle 10"/>
          <p:cNvSpPr>
            <a:spLocks noChangeArrowheads="1"/>
          </p:cNvSpPr>
          <p:nvPr/>
        </p:nvSpPr>
        <p:spPr bwMode="auto">
          <a:xfrm>
            <a:off x="304800" y="3349000"/>
            <a:ext cx="3651184" cy="110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algn="r">
              <a:buFont typeface="Wingdings" panose="05000000000000000000" pitchFamily="2" charset="2"/>
              <a:buNone/>
            </a:pPr>
            <a:r>
              <a:rPr lang="en-US" altLang="en-US" sz="2000" b="1" dirty="0">
                <a:cs typeface="Arial" panose="020B0604020202020204" pitchFamily="34" charset="0"/>
              </a:rPr>
              <a:t>“</a:t>
            </a:r>
            <a:r>
              <a:rPr lang="en-US" altLang="en-US" sz="2000" b="1" i="1" dirty="0">
                <a:cs typeface="Arial" panose="020B0604020202020204" pitchFamily="34" charset="0"/>
              </a:rPr>
              <a:t>Climate is what we expect, weather is what we get.</a:t>
            </a:r>
            <a:r>
              <a:rPr lang="en-US" altLang="en-US" sz="2000" b="1" dirty="0">
                <a:cs typeface="Arial" panose="020B0604020202020204" pitchFamily="34" charset="0"/>
              </a:rPr>
              <a:t>”</a:t>
            </a:r>
            <a:r>
              <a:rPr lang="en-US" altLang="en-US" sz="2000" dirty="0">
                <a:cs typeface="Arial" panose="020B0604020202020204" pitchFamily="34" charset="0"/>
              </a:rPr>
              <a:t> </a:t>
            </a:r>
          </a:p>
          <a:p>
            <a:pPr algn="r">
              <a:buFont typeface="Wingdings" panose="05000000000000000000" pitchFamily="2" charset="2"/>
              <a:buNone/>
            </a:pPr>
            <a:r>
              <a:rPr lang="en-US" altLang="en-US" sz="2000" dirty="0">
                <a:cs typeface="Arial" panose="020B0604020202020204" pitchFamily="34" charset="0"/>
              </a:rPr>
              <a:t>	-- Mark Twain</a:t>
            </a:r>
          </a:p>
        </p:txBody>
      </p:sp>
      <p:sp>
        <p:nvSpPr>
          <p:cNvPr id="8" name="Title 4"/>
          <p:cNvSpPr>
            <a:spLocks noGrp="1"/>
          </p:cNvSpPr>
          <p:nvPr>
            <p:ph type="title"/>
          </p:nvPr>
        </p:nvSpPr>
        <p:spPr>
          <a:xfrm>
            <a:off x="0" y="0"/>
            <a:ext cx="9144000" cy="1197429"/>
          </a:xfrm>
          <a:solidFill>
            <a:srgbClr val="64A03C"/>
          </a:solidFill>
        </p:spPr>
        <p:txBody>
          <a:bodyPr/>
          <a:lstStyle/>
          <a:p>
            <a:r>
              <a:rPr lang="en-US" dirty="0">
                <a:latin typeface="Arial" panose="020B0604020202020204" pitchFamily="34" charset="0"/>
                <a:cs typeface="Arial" panose="020B0604020202020204" pitchFamily="34" charset="0"/>
              </a:rPr>
              <a:t>Weather vs. Climate</a:t>
            </a:r>
          </a:p>
        </p:txBody>
      </p:sp>
      <p:sp>
        <p:nvSpPr>
          <p:cNvPr id="9" name="Rectangle 10"/>
          <p:cNvSpPr>
            <a:spLocks noChangeArrowheads="1"/>
          </p:cNvSpPr>
          <p:nvPr/>
        </p:nvSpPr>
        <p:spPr bwMode="auto">
          <a:xfrm>
            <a:off x="3195588" y="5700051"/>
            <a:ext cx="5794407" cy="115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algn="r">
              <a:spcBef>
                <a:spcPts val="0"/>
              </a:spcBef>
              <a:buFont typeface="Wingdings" panose="05000000000000000000" pitchFamily="2" charset="2"/>
              <a:buNone/>
            </a:pPr>
            <a:r>
              <a:rPr lang="en-US" altLang="en-US" sz="2000" b="1" dirty="0">
                <a:cs typeface="Arial" panose="020B0604020202020204" pitchFamily="34" charset="0"/>
              </a:rPr>
              <a:t>“If you don’t like the weather, wait 5 minutes;</a:t>
            </a:r>
          </a:p>
          <a:p>
            <a:pPr algn="r">
              <a:spcBef>
                <a:spcPts val="0"/>
              </a:spcBef>
              <a:buFont typeface="Wingdings" panose="05000000000000000000" pitchFamily="2" charset="2"/>
              <a:buNone/>
            </a:pPr>
            <a:r>
              <a:rPr lang="en-US" altLang="en-US" sz="2000" b="1" dirty="0">
                <a:cs typeface="Arial" panose="020B0604020202020204" pitchFamily="34" charset="0"/>
              </a:rPr>
              <a:t>If you don’t like the climate…MOVE.”</a:t>
            </a:r>
          </a:p>
          <a:p>
            <a:pPr algn="r">
              <a:buFont typeface="Wingdings" panose="05000000000000000000" pitchFamily="2" charset="2"/>
              <a:buNone/>
            </a:pPr>
            <a:r>
              <a:rPr lang="en-US" altLang="en-US" sz="2000" dirty="0">
                <a:cs typeface="Arial" panose="020B0604020202020204" pitchFamily="34" charset="0"/>
              </a:rPr>
              <a:t>-- Paraphrased Mark Twain</a:t>
            </a:r>
          </a:p>
        </p:txBody>
      </p:sp>
      <p:pic>
        <p:nvPicPr>
          <p:cNvPr id="3" name="Picture 2"/>
          <p:cNvPicPr>
            <a:picLocks noChangeAspect="1"/>
          </p:cNvPicPr>
          <p:nvPr/>
        </p:nvPicPr>
        <p:blipFill>
          <a:blip r:embed="rId4"/>
          <a:stretch>
            <a:fillRect/>
          </a:stretch>
        </p:blipFill>
        <p:spPr>
          <a:xfrm>
            <a:off x="670682" y="4450287"/>
            <a:ext cx="2217043" cy="2206778"/>
          </a:xfrm>
          <a:prstGeom prst="rect">
            <a:avLst/>
          </a:prstGeom>
        </p:spPr>
      </p:pic>
    </p:spTree>
    <p:extLst>
      <p:ext uri="{BB962C8B-B14F-4D97-AF65-F5344CB8AC3E}">
        <p14:creationId xmlns:p14="http://schemas.microsoft.com/office/powerpoint/2010/main" val="3121221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88720"/>
          </a:xfrm>
          <a:solidFill>
            <a:srgbClr val="64A03C"/>
          </a:solidFill>
        </p:spPr>
        <p:txBody>
          <a:bodyPr/>
          <a:lstStyle/>
          <a:p>
            <a:r>
              <a:rPr lang="en-US" dirty="0">
                <a:latin typeface="Arial" panose="020B0604020202020204" pitchFamily="34" charset="0"/>
                <a:cs typeface="Arial" panose="020B0604020202020204" pitchFamily="34" charset="0"/>
              </a:rPr>
              <a:t>Global Temperatures Since 1880</a:t>
            </a:r>
          </a:p>
        </p:txBody>
      </p:sp>
      <p:sp>
        <p:nvSpPr>
          <p:cNvPr id="5" name="Rectangle 4"/>
          <p:cNvSpPr/>
          <p:nvPr/>
        </p:nvSpPr>
        <p:spPr>
          <a:xfrm>
            <a:off x="80926" y="1231251"/>
            <a:ext cx="9063074" cy="2139270"/>
          </a:xfrm>
          <a:prstGeom prst="rect">
            <a:avLst/>
          </a:prstGeom>
        </p:spPr>
        <p:txBody>
          <a:bodyPr wrap="square">
            <a:noAutofit/>
          </a:bodyPr>
          <a:lstStyle/>
          <a:p>
            <a:pPr marL="342900" indent="-342900">
              <a:buClr>
                <a:srgbClr val="111111"/>
              </a:buClr>
              <a:buSzPct val="85000"/>
              <a:buFont typeface="Wingdings" panose="05000000000000000000" pitchFamily="2" charset="2"/>
              <a:buChar char="§"/>
            </a:pPr>
            <a:r>
              <a:rPr lang="en-US" sz="2600" dirty="0">
                <a:solidFill>
                  <a:srgbClr val="000000"/>
                </a:solidFill>
                <a:latin typeface="Arial" panose="020B0604020202020204" pitchFamily="34" charset="0"/>
                <a:cs typeface="Arial" panose="020B0604020202020204" pitchFamily="34" charset="0"/>
              </a:rPr>
              <a:t>The average temp. of Earth has already risen by 1.4°F since 1880</a:t>
            </a:r>
          </a:p>
          <a:p>
            <a:pPr marL="342900" indent="-342900">
              <a:buClr>
                <a:srgbClr val="111111"/>
              </a:buClr>
              <a:buSzPct val="85000"/>
              <a:buFont typeface="Wingdings" panose="05000000000000000000" pitchFamily="2" charset="2"/>
              <a:buChar char="§"/>
            </a:pPr>
            <a:r>
              <a:rPr lang="en-US" sz="2600" dirty="0">
                <a:solidFill>
                  <a:srgbClr val="000000"/>
                </a:solidFill>
                <a:latin typeface="Arial" panose="020B0604020202020204" pitchFamily="34" charset="0"/>
                <a:cs typeface="Arial" panose="020B0604020202020204" pitchFamily="34" charset="0"/>
              </a:rPr>
              <a:t>However, c</a:t>
            </a:r>
            <a:r>
              <a:rPr lang="en-US" sz="2600" dirty="0">
                <a:solidFill>
                  <a:srgbClr val="010001"/>
                </a:solidFill>
                <a:latin typeface="Arial" panose="020B0604020202020204" pitchFamily="34" charset="0"/>
                <a:cs typeface="Arial" panose="020B0604020202020204" pitchFamily="34" charset="0"/>
              </a:rPr>
              <a:t>hanges in mean annual temperature are different for different regions of the world.</a:t>
            </a:r>
          </a:p>
          <a:p>
            <a:pPr marL="800100" lvl="1" indent="-225425">
              <a:buClr>
                <a:srgbClr val="111111"/>
              </a:buClr>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The majority of the warming is occurring in the artic</a:t>
            </a:r>
          </a:p>
        </p:txBody>
      </p:sp>
      <p:pic>
        <p:nvPicPr>
          <p:cNvPr id="3" name="Picture 2"/>
          <p:cNvPicPr>
            <a:picLocks noChangeAspect="1"/>
          </p:cNvPicPr>
          <p:nvPr/>
        </p:nvPicPr>
        <p:blipFill>
          <a:blip r:embed="rId2"/>
          <a:stretch>
            <a:fillRect/>
          </a:stretch>
        </p:blipFill>
        <p:spPr>
          <a:xfrm>
            <a:off x="2126512" y="3219303"/>
            <a:ext cx="4890976" cy="3638697"/>
          </a:xfrm>
          <a:prstGeom prst="rect">
            <a:avLst/>
          </a:prstGeom>
        </p:spPr>
      </p:pic>
    </p:spTree>
    <p:extLst>
      <p:ext uri="{BB962C8B-B14F-4D97-AF65-F5344CB8AC3E}">
        <p14:creationId xmlns:p14="http://schemas.microsoft.com/office/powerpoint/2010/main" val="4176852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60180" y="1263148"/>
            <a:ext cx="6858002" cy="5499160"/>
            <a:chOff x="1679943" y="1188720"/>
            <a:chExt cx="6064693" cy="4791206"/>
          </a:xfrm>
        </p:grpSpPr>
        <p:pic>
          <p:nvPicPr>
            <p:cNvPr id="6" name="Picture 5"/>
            <p:cNvPicPr>
              <a:picLocks noChangeAspect="1"/>
            </p:cNvPicPr>
            <p:nvPr/>
          </p:nvPicPr>
          <p:blipFill rotWithShape="1">
            <a:blip r:embed="rId2"/>
            <a:srcRect b="50526"/>
            <a:stretch/>
          </p:blipFill>
          <p:spPr>
            <a:xfrm>
              <a:off x="1679943" y="1188720"/>
              <a:ext cx="6064693" cy="2830388"/>
            </a:xfrm>
            <a:prstGeom prst="rect">
              <a:avLst/>
            </a:prstGeom>
          </p:spPr>
        </p:pic>
        <p:pic>
          <p:nvPicPr>
            <p:cNvPr id="7" name="Picture 6"/>
            <p:cNvPicPr>
              <a:picLocks noChangeAspect="1"/>
            </p:cNvPicPr>
            <p:nvPr/>
          </p:nvPicPr>
          <p:blipFill rotWithShape="1">
            <a:blip r:embed="rId3"/>
            <a:srcRect t="22792"/>
            <a:stretch/>
          </p:blipFill>
          <p:spPr>
            <a:xfrm>
              <a:off x="1679943" y="1561321"/>
              <a:ext cx="6064693" cy="4418605"/>
            </a:xfrm>
            <a:prstGeom prst="rect">
              <a:avLst/>
            </a:prstGeom>
          </p:spPr>
        </p:pic>
      </p:grpSp>
      <p:sp>
        <p:nvSpPr>
          <p:cNvPr id="2" name="Title 1"/>
          <p:cNvSpPr>
            <a:spLocks noGrp="1"/>
          </p:cNvSpPr>
          <p:nvPr>
            <p:ph type="title"/>
          </p:nvPr>
        </p:nvSpPr>
        <p:spPr>
          <a:xfrm>
            <a:off x="0" y="1"/>
            <a:ext cx="9144000" cy="1188720"/>
          </a:xfrm>
          <a:solidFill>
            <a:srgbClr val="64A03C"/>
          </a:solidFill>
        </p:spPr>
        <p:txBody>
          <a:bodyPr/>
          <a:lstStyle/>
          <a:p>
            <a:r>
              <a:rPr lang="en-US" dirty="0">
                <a:latin typeface="Arial" panose="020B0604020202020204" pitchFamily="34" charset="0"/>
                <a:cs typeface="Arial" panose="020B0604020202020204" pitchFamily="34" charset="0"/>
              </a:rPr>
              <a:t>Global Temperatures Since 1880</a:t>
            </a:r>
          </a:p>
        </p:txBody>
      </p:sp>
      <p:sp>
        <p:nvSpPr>
          <p:cNvPr id="9" name="Rectangle 8"/>
          <p:cNvSpPr/>
          <p:nvPr/>
        </p:nvSpPr>
        <p:spPr>
          <a:xfrm>
            <a:off x="8123274" y="4977204"/>
            <a:ext cx="1020726" cy="1785104"/>
          </a:xfrm>
          <a:prstGeom prst="rect">
            <a:avLst/>
          </a:prstGeom>
        </p:spPr>
        <p:txBody>
          <a:bodyPr wrap="square">
            <a:spAutoFit/>
          </a:bodyPr>
          <a:lstStyle/>
          <a:p>
            <a:pPr algn="ctr"/>
            <a:r>
              <a:rPr lang="en-US" sz="1100" dirty="0"/>
              <a:t>Very cool visualization;</a:t>
            </a:r>
            <a:endParaRPr lang="en-US" sz="1100" dirty="0">
              <a:hlinkClick r:id="rId4"/>
            </a:endParaRPr>
          </a:p>
          <a:p>
            <a:pPr algn="ctr"/>
            <a:endParaRPr lang="en-US" sz="1100" dirty="0">
              <a:hlinkClick r:id="rId4"/>
            </a:endParaRPr>
          </a:p>
          <a:p>
            <a:pPr algn="ctr"/>
            <a:r>
              <a:rPr lang="en-US" sz="1100" dirty="0">
                <a:hlinkClick r:id="rId4"/>
              </a:rPr>
              <a:t>http://www.vox.com/2016/5/10/11643864/global-warming-spiral-temperatures</a:t>
            </a:r>
            <a:endParaRPr lang="en-US" sz="1100" dirty="0"/>
          </a:p>
        </p:txBody>
      </p:sp>
    </p:spTree>
    <p:extLst>
      <p:ext uri="{BB962C8B-B14F-4D97-AF65-F5344CB8AC3E}">
        <p14:creationId xmlns:p14="http://schemas.microsoft.com/office/powerpoint/2010/main" val="2661604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88720"/>
          </a:xfrm>
          <a:solidFill>
            <a:srgbClr val="64A03C"/>
          </a:solidFill>
        </p:spPr>
        <p:txBody>
          <a:bodyPr/>
          <a:lstStyle/>
          <a:p>
            <a:r>
              <a:rPr lang="en-US" altLang="en-US" sz="4000" dirty="0">
                <a:solidFill>
                  <a:prstClr val="white"/>
                </a:solidFill>
                <a:latin typeface="Arial" panose="020B0604020202020204" pitchFamily="34" charset="0"/>
                <a:cs typeface="Arial" panose="020B0604020202020204" pitchFamily="34" charset="0"/>
              </a:rPr>
              <a:t>How Do We Estimate </a:t>
            </a:r>
            <a:br>
              <a:rPr lang="en-US" altLang="en-US" sz="4000" dirty="0">
                <a:solidFill>
                  <a:prstClr val="white"/>
                </a:solidFill>
                <a:latin typeface="Arial" panose="020B0604020202020204" pitchFamily="34" charset="0"/>
                <a:cs typeface="Arial" panose="020B0604020202020204" pitchFamily="34" charset="0"/>
              </a:rPr>
            </a:br>
            <a:r>
              <a:rPr lang="en-US" altLang="en-US" sz="4000" dirty="0">
                <a:solidFill>
                  <a:prstClr val="white"/>
                </a:solidFill>
                <a:latin typeface="Arial" panose="020B0604020202020204" pitchFamily="34" charset="0"/>
                <a:cs typeface="Arial" panose="020B0604020202020204" pitchFamily="34" charset="0"/>
              </a:rPr>
              <a:t>Past Temperature Changes?</a:t>
            </a:r>
            <a:endParaRPr lang="en-US" sz="4000" dirty="0">
              <a:latin typeface="Arial" panose="020B0604020202020204" pitchFamily="34" charset="0"/>
              <a:cs typeface="Arial" panose="020B0604020202020204" pitchFamily="34" charset="0"/>
            </a:endParaRPr>
          </a:p>
        </p:txBody>
      </p:sp>
      <p:sp>
        <p:nvSpPr>
          <p:cNvPr id="5" name="Rectangle 4"/>
          <p:cNvSpPr/>
          <p:nvPr/>
        </p:nvSpPr>
        <p:spPr>
          <a:xfrm>
            <a:off x="106324" y="1275904"/>
            <a:ext cx="9037676" cy="1669315"/>
          </a:xfrm>
          <a:prstGeom prst="rect">
            <a:avLst/>
          </a:prstGeom>
        </p:spPr>
        <p:txBody>
          <a:bodyPr wrap="square">
            <a:noAutofit/>
          </a:bodyPr>
          <a:lstStyle/>
          <a:p>
            <a:pPr marL="342900" indent="-342900">
              <a:buSzPct val="85000"/>
              <a:buFont typeface="Wingdings" panose="05000000000000000000" pitchFamily="2" charset="2"/>
              <a:buChar char="§"/>
            </a:pPr>
            <a:r>
              <a:rPr lang="en-US" sz="2800" dirty="0">
                <a:solidFill>
                  <a:srgbClr val="010001"/>
                </a:solidFill>
                <a:latin typeface="Arial" panose="020B0604020202020204" pitchFamily="34" charset="0"/>
                <a:cs typeface="Arial" panose="020B0604020202020204" pitchFamily="34" charset="0"/>
              </a:rPr>
              <a:t>To put this modern warming into perspective, we must look as far into the past as possible.</a:t>
            </a:r>
          </a:p>
          <a:p>
            <a:pPr marL="800100" lvl="1" indent="-225425">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However, direct measurements of temperature then become impossible.</a:t>
            </a:r>
          </a:p>
        </p:txBody>
      </p:sp>
      <p:sp>
        <p:nvSpPr>
          <p:cNvPr id="7" name="Rectangle 6"/>
          <p:cNvSpPr/>
          <p:nvPr/>
        </p:nvSpPr>
        <p:spPr>
          <a:xfrm>
            <a:off x="106324" y="3096200"/>
            <a:ext cx="7283304" cy="3666109"/>
          </a:xfrm>
          <a:prstGeom prst="rect">
            <a:avLst/>
          </a:prstGeom>
        </p:spPr>
        <p:txBody>
          <a:bodyPr wrap="square">
            <a:noAutofit/>
          </a:bodyPr>
          <a:lstStyle/>
          <a:p>
            <a:pPr marL="342900" lvl="0" indent="-342900">
              <a:buSzPct val="85000"/>
              <a:buFont typeface="Wingdings" panose="05000000000000000000" pitchFamily="2" charset="2"/>
              <a:buChar char="§"/>
            </a:pPr>
            <a:r>
              <a:rPr lang="en-US" sz="2800" dirty="0">
                <a:solidFill>
                  <a:srgbClr val="010001"/>
                </a:solidFill>
                <a:latin typeface="Arial" panose="020B0604020202020204" pitchFamily="34" charset="0"/>
                <a:cs typeface="Arial" panose="020B0604020202020204" pitchFamily="34" charset="0"/>
              </a:rPr>
              <a:t>Indirect methods of obtaining atmospheric CO</a:t>
            </a:r>
            <a:r>
              <a:rPr lang="en-US" sz="2800" baseline="-25000" dirty="0">
                <a:solidFill>
                  <a:srgbClr val="010001"/>
                </a:solidFill>
                <a:latin typeface="Arial" panose="020B0604020202020204" pitchFamily="34" charset="0"/>
                <a:cs typeface="Arial" panose="020B0604020202020204" pitchFamily="34" charset="0"/>
              </a:rPr>
              <a:t>2</a:t>
            </a:r>
            <a:r>
              <a:rPr lang="en-US" sz="2800" dirty="0">
                <a:solidFill>
                  <a:srgbClr val="010001"/>
                </a:solidFill>
                <a:latin typeface="Arial" panose="020B0604020202020204" pitchFamily="34" charset="0"/>
                <a:cs typeface="Arial" panose="020B0604020202020204" pitchFamily="34" charset="0"/>
              </a:rPr>
              <a:t> and temperature levels must be used.</a:t>
            </a:r>
          </a:p>
          <a:p>
            <a:pPr marL="800100" lvl="1" indent="-225425">
              <a:spcBef>
                <a:spcPts val="300"/>
              </a:spcBef>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Tree rings</a:t>
            </a:r>
          </a:p>
          <a:p>
            <a:pPr marL="800100" lvl="1" indent="-225425">
              <a:spcBef>
                <a:spcPts val="300"/>
              </a:spcBef>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Pollen from bottom of deep lakes/bogs</a:t>
            </a:r>
          </a:p>
          <a:p>
            <a:pPr marL="800100" lvl="1" indent="-225425">
              <a:spcBef>
                <a:spcPts val="300"/>
              </a:spcBef>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Ocean floor sediments</a:t>
            </a:r>
          </a:p>
          <a:p>
            <a:pPr marL="800100" lvl="1" indent="-225425">
              <a:spcBef>
                <a:spcPts val="300"/>
              </a:spcBef>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Radioisotopes in rocks and fossils</a:t>
            </a:r>
          </a:p>
          <a:p>
            <a:pPr marL="800100" lvl="1" indent="-225425">
              <a:spcBef>
                <a:spcPts val="300"/>
              </a:spcBef>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Past glaciation formations</a:t>
            </a:r>
          </a:p>
          <a:p>
            <a:pPr marL="800100" lvl="1" indent="-225425">
              <a:buSzPct val="90000"/>
              <a:buFont typeface="Arial" panose="020B0604020202020204" pitchFamily="34" charset="0"/>
              <a:buChar char="̶"/>
            </a:pPr>
            <a:endParaRPr lang="en-US" dirty="0">
              <a:solidFill>
                <a:srgbClr val="010001"/>
              </a:solidFill>
              <a:latin typeface="Arial" panose="020B0604020202020204" pitchFamily="34" charset="0"/>
              <a:cs typeface="Arial" panose="020B0604020202020204" pitchFamily="34" charset="0"/>
            </a:endParaRPr>
          </a:p>
          <a:p>
            <a:pPr marL="800100" lvl="1" indent="-225425">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Air bubbles in ancient glaciers…</a:t>
            </a:r>
          </a:p>
        </p:txBody>
      </p:sp>
      <p:pic>
        <p:nvPicPr>
          <p:cNvPr id="8" name="Picture 7"/>
          <p:cNvPicPr>
            <a:picLocks noChangeAspect="1"/>
          </p:cNvPicPr>
          <p:nvPr/>
        </p:nvPicPr>
        <p:blipFill>
          <a:blip r:embed="rId2"/>
          <a:stretch>
            <a:fillRect/>
          </a:stretch>
        </p:blipFill>
        <p:spPr>
          <a:xfrm>
            <a:off x="6821547" y="5425083"/>
            <a:ext cx="1426216" cy="1070787"/>
          </a:xfrm>
          <a:prstGeom prst="rect">
            <a:avLst/>
          </a:prstGeom>
        </p:spPr>
      </p:pic>
      <p:pic>
        <p:nvPicPr>
          <p:cNvPr id="9" name="Picture 8"/>
          <p:cNvPicPr>
            <a:picLocks noChangeAspect="1"/>
          </p:cNvPicPr>
          <p:nvPr/>
        </p:nvPicPr>
        <p:blipFill>
          <a:blip r:embed="rId3"/>
          <a:stretch>
            <a:fillRect/>
          </a:stretch>
        </p:blipFill>
        <p:spPr>
          <a:xfrm>
            <a:off x="7710958" y="2613552"/>
            <a:ext cx="1292464" cy="1030313"/>
          </a:xfrm>
          <a:prstGeom prst="rect">
            <a:avLst/>
          </a:prstGeom>
        </p:spPr>
      </p:pic>
      <p:pic>
        <p:nvPicPr>
          <p:cNvPr id="10" name="Picture 9"/>
          <p:cNvPicPr>
            <a:picLocks noChangeAspect="1"/>
          </p:cNvPicPr>
          <p:nvPr/>
        </p:nvPicPr>
        <p:blipFill>
          <a:blip r:embed="rId4"/>
          <a:stretch>
            <a:fillRect/>
          </a:stretch>
        </p:blipFill>
        <p:spPr>
          <a:xfrm>
            <a:off x="6539023" y="4097433"/>
            <a:ext cx="1681894" cy="1226380"/>
          </a:xfrm>
          <a:prstGeom prst="rect">
            <a:avLst/>
          </a:prstGeom>
        </p:spPr>
      </p:pic>
      <p:pic>
        <p:nvPicPr>
          <p:cNvPr id="11" name="Picture 10"/>
          <p:cNvPicPr>
            <a:picLocks noChangeAspect="1"/>
          </p:cNvPicPr>
          <p:nvPr/>
        </p:nvPicPr>
        <p:blipFill>
          <a:blip r:embed="rId5"/>
          <a:stretch>
            <a:fillRect/>
          </a:stretch>
        </p:blipFill>
        <p:spPr>
          <a:xfrm>
            <a:off x="8325291" y="3742573"/>
            <a:ext cx="762066" cy="3062262"/>
          </a:xfrm>
          <a:prstGeom prst="rect">
            <a:avLst/>
          </a:prstGeom>
        </p:spPr>
      </p:pic>
      <p:pic>
        <p:nvPicPr>
          <p:cNvPr id="12" name="Picture 11"/>
          <p:cNvPicPr>
            <a:picLocks noChangeAspect="1"/>
          </p:cNvPicPr>
          <p:nvPr/>
        </p:nvPicPr>
        <p:blipFill>
          <a:blip r:embed="rId6"/>
          <a:stretch>
            <a:fillRect/>
          </a:stretch>
        </p:blipFill>
        <p:spPr>
          <a:xfrm>
            <a:off x="5498379" y="5892997"/>
            <a:ext cx="1245640" cy="805515"/>
          </a:xfrm>
          <a:prstGeom prst="rect">
            <a:avLst/>
          </a:prstGeom>
        </p:spPr>
      </p:pic>
    </p:spTree>
    <p:extLst>
      <p:ext uri="{BB962C8B-B14F-4D97-AF65-F5344CB8AC3E}">
        <p14:creationId xmlns:p14="http://schemas.microsoft.com/office/powerpoint/2010/main" val="826436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1" descr="2003"/>
          <p:cNvPicPr>
            <a:picLocks noChangeAspect="1" noChangeArrowheads="1"/>
          </p:cNvPicPr>
          <p:nvPr/>
        </p:nvPicPr>
        <p:blipFill>
          <a:blip r:embed="rId3">
            <a:extLst>
              <a:ext uri="{28A0092B-C50C-407E-A947-70E740481C1C}">
                <a14:useLocalDpi xmlns:a14="http://schemas.microsoft.com/office/drawing/2010/main" val="0"/>
              </a:ext>
            </a:extLst>
          </a:blip>
          <a:srcRect b="4436"/>
          <a:stretch>
            <a:fillRect/>
          </a:stretch>
        </p:blipFill>
        <p:spPr bwMode="auto">
          <a:xfrm>
            <a:off x="552893" y="3459644"/>
            <a:ext cx="2786357" cy="32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p:cNvSpPr>
            <a:spLocks noGrp="1" noChangeArrowheads="1"/>
          </p:cNvSpPr>
          <p:nvPr>
            <p:ph type="body" idx="1"/>
          </p:nvPr>
        </p:nvSpPr>
        <p:spPr>
          <a:xfrm>
            <a:off x="3689498" y="1371600"/>
            <a:ext cx="5454502" cy="5337544"/>
          </a:xfrm>
        </p:spPr>
        <p:txBody>
          <a:bodyPr>
            <a:noAutofit/>
          </a:bodyPr>
          <a:lstStyle/>
          <a:p>
            <a:r>
              <a:rPr lang="en-US" altLang="en-US" sz="2800" dirty="0">
                <a:latin typeface="Arial" panose="020B0604020202020204" pitchFamily="34" charset="0"/>
                <a:cs typeface="Arial" panose="020B0604020202020204" pitchFamily="34" charset="0"/>
              </a:rPr>
              <a:t>As snow piles up it compresses and seals pockets of air in tiny bubbles.</a:t>
            </a:r>
          </a:p>
          <a:p>
            <a:r>
              <a:rPr lang="en-US" altLang="en-US" sz="2800" dirty="0">
                <a:latin typeface="Arial" panose="020B0604020202020204" pitchFamily="34" charset="0"/>
                <a:cs typeface="Arial" panose="020B0604020202020204" pitchFamily="34" charset="0"/>
              </a:rPr>
              <a:t>Scientists analyze the gas isotopes found in tiny air samples trapped in ice cores   to learn about past:</a:t>
            </a:r>
          </a:p>
          <a:p>
            <a:pPr lvl="1"/>
            <a:r>
              <a:rPr lang="en-US" altLang="en-US" sz="2400" i="1" dirty="0">
                <a:latin typeface="Arial" panose="020B0604020202020204" pitchFamily="34" charset="0"/>
                <a:cs typeface="Arial" panose="020B0604020202020204" pitchFamily="34" charset="0"/>
              </a:rPr>
              <a:t>troposphere composition</a:t>
            </a:r>
            <a:endParaRPr lang="en-US" altLang="en-US" sz="2400" dirty="0">
              <a:latin typeface="Arial" panose="020B0604020202020204" pitchFamily="34" charset="0"/>
              <a:cs typeface="Arial" panose="020B0604020202020204" pitchFamily="34" charset="0"/>
            </a:endParaRPr>
          </a:p>
          <a:p>
            <a:pPr lvl="1"/>
            <a:r>
              <a:rPr lang="en-US" altLang="en-US" sz="2400" i="1" dirty="0">
                <a:latin typeface="Arial" panose="020B0604020202020204" pitchFamily="34" charset="0"/>
                <a:cs typeface="Arial" panose="020B0604020202020204" pitchFamily="34" charset="0"/>
              </a:rPr>
              <a:t>temperature trends</a:t>
            </a:r>
          </a:p>
          <a:p>
            <a:pPr lvl="1"/>
            <a:r>
              <a:rPr lang="en-US" altLang="en-US" sz="2400" i="1" dirty="0">
                <a:latin typeface="Arial" panose="020B0604020202020204" pitchFamily="34" charset="0"/>
                <a:cs typeface="Arial" panose="020B0604020202020204" pitchFamily="34" charset="0"/>
              </a:rPr>
              <a:t>greenhouse gas concentrations</a:t>
            </a:r>
          </a:p>
          <a:p>
            <a:pPr lvl="1"/>
            <a:r>
              <a:rPr lang="en-US" altLang="en-US" sz="2400" i="1" dirty="0">
                <a:latin typeface="Arial" panose="020B0604020202020204" pitchFamily="34" charset="0"/>
                <a:cs typeface="Arial" panose="020B0604020202020204" pitchFamily="34" charset="0"/>
              </a:rPr>
              <a:t>solar activity</a:t>
            </a:r>
            <a:endParaRPr lang="en-US" altLang="en-US" sz="2400" dirty="0">
              <a:latin typeface="Arial" panose="020B0604020202020204" pitchFamily="34" charset="0"/>
              <a:cs typeface="Arial" panose="020B0604020202020204" pitchFamily="34" charset="0"/>
            </a:endParaRPr>
          </a:p>
          <a:p>
            <a:pPr lvl="1"/>
            <a:r>
              <a:rPr lang="en-US" altLang="en-US" sz="2400" i="1" dirty="0">
                <a:latin typeface="Arial" panose="020B0604020202020204" pitchFamily="34" charset="0"/>
                <a:cs typeface="Arial" panose="020B0604020202020204" pitchFamily="34" charset="0"/>
              </a:rPr>
              <a:t>snowfall amounts</a:t>
            </a:r>
            <a:endParaRPr lang="en-US" altLang="en-US" sz="2400" dirty="0">
              <a:latin typeface="Arial" panose="020B0604020202020204" pitchFamily="34" charset="0"/>
              <a:cs typeface="Arial" panose="020B0604020202020204" pitchFamily="34" charset="0"/>
            </a:endParaRPr>
          </a:p>
          <a:p>
            <a:pPr lvl="1"/>
            <a:r>
              <a:rPr lang="en-US" altLang="en-US" sz="2400" i="1" dirty="0">
                <a:latin typeface="Arial" panose="020B0604020202020204" pitchFamily="34" charset="0"/>
                <a:cs typeface="Arial" panose="020B0604020202020204" pitchFamily="34" charset="0"/>
              </a:rPr>
              <a:t>forest fire activity</a:t>
            </a:r>
            <a:endParaRPr lang="en-US" altLang="en-US" sz="2400" dirty="0">
              <a:latin typeface="Arial" panose="020B0604020202020204" pitchFamily="34" charset="0"/>
              <a:cs typeface="Arial" panose="020B0604020202020204" pitchFamily="34" charset="0"/>
            </a:endParaRPr>
          </a:p>
        </p:txBody>
      </p:sp>
      <p:pic>
        <p:nvPicPr>
          <p:cNvPr id="31748" name="Picture 6"/>
          <p:cNvPicPr>
            <a:picLocks noChangeAspect="1" noChangeArrowheads="1"/>
          </p:cNvPicPr>
          <p:nvPr/>
        </p:nvPicPr>
        <p:blipFill>
          <a:blip r:embed="rId4">
            <a:extLst>
              <a:ext uri="{28A0092B-C50C-407E-A947-70E740481C1C}">
                <a14:useLocalDpi xmlns:a14="http://schemas.microsoft.com/office/drawing/2010/main" val="0"/>
              </a:ext>
            </a:extLst>
          </a:blip>
          <a:srcRect b="9904"/>
          <a:stretch>
            <a:fillRect/>
          </a:stretch>
        </p:blipFill>
        <p:spPr bwMode="auto">
          <a:xfrm>
            <a:off x="132902" y="1298617"/>
            <a:ext cx="3482167" cy="205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2"/>
          <p:cNvSpPr>
            <a:spLocks noGrp="1" noChangeArrowheads="1"/>
          </p:cNvSpPr>
          <p:nvPr>
            <p:ph type="title"/>
          </p:nvPr>
        </p:nvSpPr>
        <p:spPr>
          <a:xfrm>
            <a:off x="0" y="0"/>
            <a:ext cx="9144000" cy="1188720"/>
          </a:xfrm>
          <a:solidFill>
            <a:srgbClr val="64A03C"/>
          </a:solidFill>
        </p:spPr>
        <p:txBody>
          <a:bodyPr/>
          <a:lstStyle/>
          <a:p>
            <a:r>
              <a:rPr lang="en-US" altLang="en-US" sz="4000" dirty="0">
                <a:solidFill>
                  <a:prstClr val="white"/>
                </a:solidFill>
                <a:latin typeface="Arial" panose="020B0604020202020204" pitchFamily="34" charset="0"/>
                <a:cs typeface="Arial" panose="020B0604020202020204" pitchFamily="34" charset="0"/>
              </a:rPr>
              <a:t>How Do We Estimate </a:t>
            </a:r>
            <a:br>
              <a:rPr lang="en-US" altLang="en-US" sz="4000" dirty="0">
                <a:solidFill>
                  <a:prstClr val="white"/>
                </a:solidFill>
                <a:latin typeface="Arial" panose="020B0604020202020204" pitchFamily="34" charset="0"/>
                <a:cs typeface="Arial" panose="020B0604020202020204" pitchFamily="34" charset="0"/>
              </a:rPr>
            </a:br>
            <a:r>
              <a:rPr lang="en-US" altLang="en-US" sz="4000" dirty="0">
                <a:solidFill>
                  <a:prstClr val="white"/>
                </a:solidFill>
                <a:latin typeface="Arial" panose="020B0604020202020204" pitchFamily="34" charset="0"/>
                <a:cs typeface="Arial" panose="020B0604020202020204" pitchFamily="34" charset="0"/>
              </a:rPr>
              <a:t>Past Temperature Changes?</a:t>
            </a:r>
            <a:endParaRPr lang="en-US" altLang="en-US" sz="4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091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2"/>
          <p:cNvSpPr>
            <a:spLocks noGrp="1" noChangeArrowheads="1"/>
          </p:cNvSpPr>
          <p:nvPr>
            <p:ph type="title"/>
          </p:nvPr>
        </p:nvSpPr>
        <p:spPr>
          <a:xfrm>
            <a:off x="0" y="0"/>
            <a:ext cx="9144000" cy="1188720"/>
          </a:xfrm>
          <a:solidFill>
            <a:srgbClr val="64A03C"/>
          </a:solidFill>
        </p:spPr>
        <p:txBody>
          <a:bodyPr/>
          <a:lstStyle/>
          <a:p>
            <a:r>
              <a:rPr lang="en-US" altLang="en-US" sz="4000" dirty="0">
                <a:solidFill>
                  <a:prstClr val="white"/>
                </a:solidFill>
                <a:latin typeface="Arial" panose="020B0604020202020204" pitchFamily="34" charset="0"/>
                <a:cs typeface="Arial" panose="020B0604020202020204" pitchFamily="34" charset="0"/>
              </a:rPr>
              <a:t>The Record of Historical Climate</a:t>
            </a:r>
            <a:endParaRPr lang="en-US" altLang="en-US" sz="40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787453" y="3136605"/>
            <a:ext cx="4335281" cy="3721394"/>
          </a:xfrm>
          <a:prstGeom prst="rect">
            <a:avLst/>
          </a:prstGeom>
        </p:spPr>
      </p:pic>
      <p:pic>
        <p:nvPicPr>
          <p:cNvPr id="3" name="Picture 2"/>
          <p:cNvPicPr>
            <a:picLocks noChangeAspect="1"/>
          </p:cNvPicPr>
          <p:nvPr/>
        </p:nvPicPr>
        <p:blipFill>
          <a:blip r:embed="rId4"/>
          <a:stretch>
            <a:fillRect/>
          </a:stretch>
        </p:blipFill>
        <p:spPr>
          <a:xfrm>
            <a:off x="111175" y="3615064"/>
            <a:ext cx="4429905" cy="3115339"/>
          </a:xfrm>
          <a:prstGeom prst="rect">
            <a:avLst/>
          </a:prstGeom>
        </p:spPr>
      </p:pic>
      <p:sp>
        <p:nvSpPr>
          <p:cNvPr id="10" name="Rectangle 5"/>
          <p:cNvSpPr txBox="1">
            <a:spLocks noChangeArrowheads="1"/>
          </p:cNvSpPr>
          <p:nvPr/>
        </p:nvSpPr>
        <p:spPr bwMode="auto">
          <a:xfrm>
            <a:off x="152399" y="1295400"/>
            <a:ext cx="9119191" cy="222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F881A"/>
              </a:buClr>
              <a:buFont typeface="Wingdings" panose="05000000000000000000" pitchFamily="2" charset="2"/>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1F881A"/>
              </a:buClr>
              <a:buFont typeface="Times" panose="02020603050405020304" pitchFamily="18" charset="0"/>
              <a:buChar char="•"/>
              <a:defRPr sz="26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1F881A"/>
              </a:buClr>
              <a:buFont typeface="Times" panose="02020603050405020304" pitchFamily="18"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1F881A"/>
              </a:buClr>
              <a:buFont typeface="Times" panose="02020603050405020304" pitchFamily="18" charset="0"/>
              <a:buChar char="•"/>
              <a:defRPr sz="22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1F881A"/>
              </a:buClr>
              <a:buFont typeface="Times" pitchFamily="18" charset="0"/>
              <a:buChar char="•"/>
              <a:defRPr sz="2000">
                <a:solidFill>
                  <a:schemeClr val="tx1"/>
                </a:solidFill>
                <a:latin typeface="+mn-lt"/>
                <a:ea typeface="+mn-ea"/>
              </a:defRPr>
            </a:lvl6pPr>
            <a:lvl7pPr marL="2971800" indent="-228600" algn="l" rtl="0" fontAlgn="base">
              <a:spcBef>
                <a:spcPct val="20000"/>
              </a:spcBef>
              <a:spcAft>
                <a:spcPct val="0"/>
              </a:spcAft>
              <a:buClr>
                <a:srgbClr val="1F881A"/>
              </a:buClr>
              <a:buFont typeface="Times" pitchFamily="18" charset="0"/>
              <a:buChar char="•"/>
              <a:defRPr sz="2000">
                <a:solidFill>
                  <a:schemeClr val="tx1"/>
                </a:solidFill>
                <a:latin typeface="+mn-lt"/>
                <a:ea typeface="+mn-ea"/>
              </a:defRPr>
            </a:lvl7pPr>
            <a:lvl8pPr marL="3429000" indent="-228600" algn="l" rtl="0" fontAlgn="base">
              <a:spcBef>
                <a:spcPct val="20000"/>
              </a:spcBef>
              <a:spcAft>
                <a:spcPct val="0"/>
              </a:spcAft>
              <a:buClr>
                <a:srgbClr val="1F881A"/>
              </a:buClr>
              <a:buFont typeface="Times" pitchFamily="18" charset="0"/>
              <a:buChar char="•"/>
              <a:defRPr sz="2000">
                <a:solidFill>
                  <a:schemeClr val="tx1"/>
                </a:solidFill>
                <a:latin typeface="+mn-lt"/>
                <a:ea typeface="+mn-ea"/>
              </a:defRPr>
            </a:lvl8pPr>
            <a:lvl9pPr marL="3886200" indent="-228600" algn="l" rtl="0" fontAlgn="base">
              <a:spcBef>
                <a:spcPct val="20000"/>
              </a:spcBef>
              <a:spcAft>
                <a:spcPct val="0"/>
              </a:spcAft>
              <a:buClr>
                <a:srgbClr val="1F881A"/>
              </a:buClr>
              <a:buFont typeface="Times" pitchFamily="18" charset="0"/>
              <a:buChar char="•"/>
              <a:defRPr sz="2000">
                <a:solidFill>
                  <a:schemeClr val="tx1"/>
                </a:solidFill>
                <a:latin typeface="+mn-lt"/>
                <a:ea typeface="+mn-ea"/>
              </a:defRPr>
            </a:lvl9pPr>
          </a:lstStyle>
          <a:p>
            <a:pPr marL="287338" marR="0" lvl="0" indent="-287338" algn="l" defTabSz="914400" rtl="0" eaLnBrk="0" fontAlgn="base" latinLnBrk="0" hangingPunct="0">
              <a:lnSpc>
                <a:spcPct val="100000"/>
              </a:lnSpc>
              <a:spcBef>
                <a:spcPct val="20000"/>
              </a:spcBef>
              <a:spcAft>
                <a:spcPct val="0"/>
              </a:spcAft>
              <a:buClr>
                <a:srgbClr val="111111"/>
              </a:buClr>
              <a:buSzPct val="85000"/>
              <a:buFont typeface="Wingdings" panose="05000000000000000000" pitchFamily="2" charset="2"/>
              <a:buChar char="§"/>
              <a:tabLst/>
              <a:defRPr/>
            </a:pPr>
            <a:r>
              <a:rPr kumimoji="0" lang="en-US" altLang="en-US" sz="2800" b="0" i="0" u="none" strike="noStrike" kern="0" cap="none" spc="0" normalizeH="0" baseline="0" noProof="0" dirty="0">
                <a:ln>
                  <a:noFill/>
                </a:ln>
                <a:solidFill>
                  <a:srgbClr val="000000"/>
                </a:solidFill>
                <a:effectLst/>
                <a:uLnTx/>
                <a:uFillTx/>
                <a:latin typeface="Arial"/>
                <a:ea typeface="MS PGothic" pitchFamily="34" charset="-128"/>
                <a:cs typeface="+mn-cs"/>
              </a:rPr>
              <a:t>For the past 1,000 years temperatures have remained fairly stable but began to rise during the last century.</a:t>
            </a:r>
          </a:p>
          <a:p>
            <a:pPr marL="742950" marR="0" lvl="1" indent="-233363" algn="l" defTabSz="914400" rtl="0" eaLnBrk="0" fontAlgn="base" latinLnBrk="0" hangingPunct="0">
              <a:lnSpc>
                <a:spcPct val="100000"/>
              </a:lnSpc>
              <a:spcBef>
                <a:spcPct val="20000"/>
              </a:spcBef>
              <a:spcAft>
                <a:spcPct val="0"/>
              </a:spcAft>
              <a:buClr>
                <a:srgbClr val="111111"/>
              </a:buClr>
              <a:buSzPct val="90000"/>
              <a:buFont typeface="Arial" panose="020B0604020202020204" pitchFamily="34" charset="0"/>
              <a:buChar char="̶"/>
              <a:tabLst/>
              <a:defRPr/>
            </a:pPr>
            <a:r>
              <a:rPr kumimoji="0" lang="en-US" altLang="en-US" sz="2400" b="0" i="0" u="none" strike="noStrike" kern="0" cap="none" spc="0" normalizeH="0" baseline="0" noProof="0" dirty="0">
                <a:ln>
                  <a:noFill/>
                </a:ln>
                <a:solidFill>
                  <a:srgbClr val="000000"/>
                </a:solidFill>
                <a:effectLst/>
                <a:uLnTx/>
                <a:uFillTx/>
                <a:latin typeface="Arial"/>
                <a:ea typeface="MS PGothic" pitchFamily="34" charset="-128"/>
              </a:rPr>
              <a:t>This increase coincides with the beginning of the industrial revolution, large scale deforestation, and the widespread use of fossil fuels.</a:t>
            </a:r>
          </a:p>
        </p:txBody>
      </p:sp>
    </p:spTree>
    <p:extLst>
      <p:ext uri="{BB962C8B-B14F-4D97-AF65-F5344CB8AC3E}">
        <p14:creationId xmlns:p14="http://schemas.microsoft.com/office/powerpoint/2010/main" val="3439396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2"/>
          <p:cNvSpPr>
            <a:spLocks noGrp="1" noChangeArrowheads="1"/>
          </p:cNvSpPr>
          <p:nvPr>
            <p:ph type="title"/>
          </p:nvPr>
        </p:nvSpPr>
        <p:spPr>
          <a:xfrm>
            <a:off x="0" y="0"/>
            <a:ext cx="9144000" cy="1188720"/>
          </a:xfrm>
          <a:solidFill>
            <a:srgbClr val="64A03C"/>
          </a:solidFill>
        </p:spPr>
        <p:txBody>
          <a:bodyPr/>
          <a:lstStyle/>
          <a:p>
            <a:r>
              <a:rPr lang="en-US" altLang="en-US" sz="4000" dirty="0">
                <a:solidFill>
                  <a:prstClr val="white"/>
                </a:solidFill>
                <a:latin typeface="Arial" panose="020B0604020202020204" pitchFamily="34" charset="0"/>
                <a:cs typeface="Arial" panose="020B0604020202020204" pitchFamily="34" charset="0"/>
              </a:rPr>
              <a:t>The Record of Historical Climate</a:t>
            </a:r>
            <a:endParaRPr lang="en-US" altLang="en-US" sz="4000" i="1" dirty="0">
              <a:latin typeface="Arial" panose="020B0604020202020204" pitchFamily="34" charset="0"/>
              <a:cs typeface="Arial" panose="020B0604020202020204" pitchFamily="34" charset="0"/>
            </a:endParaRPr>
          </a:p>
        </p:txBody>
      </p:sp>
      <p:sp>
        <p:nvSpPr>
          <p:cNvPr id="10" name="Rectangle 5"/>
          <p:cNvSpPr txBox="1">
            <a:spLocks noChangeArrowheads="1"/>
          </p:cNvSpPr>
          <p:nvPr/>
        </p:nvSpPr>
        <p:spPr bwMode="auto">
          <a:xfrm>
            <a:off x="120500" y="1263501"/>
            <a:ext cx="8991601" cy="222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F881A"/>
              </a:buClr>
              <a:buFont typeface="Wingdings" panose="05000000000000000000" pitchFamily="2" charset="2"/>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1F881A"/>
              </a:buClr>
              <a:buFont typeface="Times" panose="02020603050405020304" pitchFamily="18" charset="0"/>
              <a:buChar char="•"/>
              <a:defRPr sz="26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1F881A"/>
              </a:buClr>
              <a:buFont typeface="Times" panose="02020603050405020304" pitchFamily="18"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1F881A"/>
              </a:buClr>
              <a:buFont typeface="Times" panose="02020603050405020304" pitchFamily="18" charset="0"/>
              <a:buChar char="•"/>
              <a:defRPr sz="22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1F881A"/>
              </a:buClr>
              <a:buFont typeface="Times" pitchFamily="18" charset="0"/>
              <a:buChar char="•"/>
              <a:defRPr sz="2000">
                <a:solidFill>
                  <a:schemeClr val="tx1"/>
                </a:solidFill>
                <a:latin typeface="+mn-lt"/>
                <a:ea typeface="+mn-ea"/>
              </a:defRPr>
            </a:lvl6pPr>
            <a:lvl7pPr marL="2971800" indent="-228600" algn="l" rtl="0" fontAlgn="base">
              <a:spcBef>
                <a:spcPct val="20000"/>
              </a:spcBef>
              <a:spcAft>
                <a:spcPct val="0"/>
              </a:spcAft>
              <a:buClr>
                <a:srgbClr val="1F881A"/>
              </a:buClr>
              <a:buFont typeface="Times" pitchFamily="18" charset="0"/>
              <a:buChar char="•"/>
              <a:defRPr sz="2000">
                <a:solidFill>
                  <a:schemeClr val="tx1"/>
                </a:solidFill>
                <a:latin typeface="+mn-lt"/>
                <a:ea typeface="+mn-ea"/>
              </a:defRPr>
            </a:lvl7pPr>
            <a:lvl8pPr marL="3429000" indent="-228600" algn="l" rtl="0" fontAlgn="base">
              <a:spcBef>
                <a:spcPct val="20000"/>
              </a:spcBef>
              <a:spcAft>
                <a:spcPct val="0"/>
              </a:spcAft>
              <a:buClr>
                <a:srgbClr val="1F881A"/>
              </a:buClr>
              <a:buFont typeface="Times" pitchFamily="18" charset="0"/>
              <a:buChar char="•"/>
              <a:defRPr sz="2000">
                <a:solidFill>
                  <a:schemeClr val="tx1"/>
                </a:solidFill>
                <a:latin typeface="+mn-lt"/>
                <a:ea typeface="+mn-ea"/>
              </a:defRPr>
            </a:lvl8pPr>
            <a:lvl9pPr marL="3886200" indent="-228600" algn="l" rtl="0" fontAlgn="base">
              <a:spcBef>
                <a:spcPct val="20000"/>
              </a:spcBef>
              <a:spcAft>
                <a:spcPct val="0"/>
              </a:spcAft>
              <a:buClr>
                <a:srgbClr val="1F881A"/>
              </a:buClr>
              <a:buFont typeface="Times" pitchFamily="18" charset="0"/>
              <a:buChar char="•"/>
              <a:defRPr sz="2000">
                <a:solidFill>
                  <a:schemeClr val="tx1"/>
                </a:solidFill>
                <a:latin typeface="+mn-lt"/>
                <a:ea typeface="+mn-ea"/>
              </a:defRPr>
            </a:lvl9pPr>
          </a:lstStyle>
          <a:p>
            <a:pPr marL="287338" marR="0" lvl="0" indent="-287338" algn="l" defTabSz="914400" rtl="0" eaLnBrk="0" fontAlgn="base" latinLnBrk="0" hangingPunct="0">
              <a:lnSpc>
                <a:spcPct val="100000"/>
              </a:lnSpc>
              <a:spcBef>
                <a:spcPct val="20000"/>
              </a:spcBef>
              <a:spcAft>
                <a:spcPct val="0"/>
              </a:spcAft>
              <a:buClr>
                <a:srgbClr val="111111"/>
              </a:buClr>
              <a:buSzPct val="85000"/>
              <a:buFont typeface="Wingdings" panose="05000000000000000000" pitchFamily="2" charset="2"/>
              <a:buChar char="§"/>
              <a:tabLst/>
              <a:defRPr/>
            </a:pPr>
            <a:r>
              <a:rPr kumimoji="0" lang="en-US" altLang="en-US" sz="2800" b="0" i="0" u="none" strike="noStrike" kern="0" cap="none" spc="0" normalizeH="0" baseline="0" noProof="0" dirty="0">
                <a:ln>
                  <a:noFill/>
                </a:ln>
                <a:solidFill>
                  <a:srgbClr val="000000"/>
                </a:solidFill>
                <a:effectLst/>
                <a:uLnTx/>
                <a:uFillTx/>
                <a:latin typeface="Arial"/>
                <a:ea typeface="MS PGothic" pitchFamily="34" charset="-128"/>
                <a:cs typeface="+mn-cs"/>
              </a:rPr>
              <a:t>For the past 1,000 years temperatures have remained fairly stable but began to rise during the last century.</a:t>
            </a:r>
          </a:p>
          <a:p>
            <a:pPr marL="742950" marR="0" lvl="1" indent="-233363" algn="l" defTabSz="914400" rtl="0" eaLnBrk="0" fontAlgn="base" latinLnBrk="0" hangingPunct="0">
              <a:lnSpc>
                <a:spcPct val="100000"/>
              </a:lnSpc>
              <a:spcBef>
                <a:spcPct val="20000"/>
              </a:spcBef>
              <a:spcAft>
                <a:spcPct val="0"/>
              </a:spcAft>
              <a:buClr>
                <a:srgbClr val="111111"/>
              </a:buClr>
              <a:buSzPct val="90000"/>
              <a:buFont typeface="Arial" panose="020B0604020202020204" pitchFamily="34" charset="0"/>
              <a:buChar char="̶"/>
              <a:tabLst/>
              <a:defRPr/>
            </a:pPr>
            <a:r>
              <a:rPr kumimoji="0" lang="en-US" altLang="en-US" sz="2400" b="0" i="0" u="none" strike="noStrike" kern="0" cap="none" spc="0" normalizeH="0" baseline="0" noProof="0" dirty="0">
                <a:ln>
                  <a:noFill/>
                </a:ln>
                <a:solidFill>
                  <a:srgbClr val="000000"/>
                </a:solidFill>
                <a:effectLst/>
                <a:uLnTx/>
                <a:uFillTx/>
                <a:latin typeface="Arial"/>
                <a:ea typeface="MS PGothic" pitchFamily="34" charset="-128"/>
              </a:rPr>
              <a:t>This increase coincides with the beginning of the industrial revolution, large scale deforestation, and the widespread use of fossil fuels.</a:t>
            </a:r>
          </a:p>
        </p:txBody>
      </p:sp>
      <p:pic>
        <p:nvPicPr>
          <p:cNvPr id="4" name="Picture 3"/>
          <p:cNvPicPr>
            <a:picLocks noChangeAspect="1"/>
          </p:cNvPicPr>
          <p:nvPr/>
        </p:nvPicPr>
        <p:blipFill>
          <a:blip r:embed="rId3"/>
          <a:stretch>
            <a:fillRect/>
          </a:stretch>
        </p:blipFill>
        <p:spPr>
          <a:xfrm>
            <a:off x="555831" y="3519377"/>
            <a:ext cx="8094457" cy="2733122"/>
          </a:xfrm>
          <a:prstGeom prst="rect">
            <a:avLst/>
          </a:prstGeom>
        </p:spPr>
      </p:pic>
      <p:sp>
        <p:nvSpPr>
          <p:cNvPr id="7" name="Rectangle 4"/>
          <p:cNvSpPr txBox="1">
            <a:spLocks noChangeArrowheads="1"/>
          </p:cNvSpPr>
          <p:nvPr/>
        </p:nvSpPr>
        <p:spPr>
          <a:xfrm>
            <a:off x="152399" y="6336997"/>
            <a:ext cx="8901323" cy="446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800" i="1" dirty="0">
                <a:latin typeface="Arial" panose="020B0604020202020204" pitchFamily="34" charset="0"/>
                <a:cs typeface="Arial" panose="020B0604020202020204" pitchFamily="34" charset="0"/>
              </a:rPr>
              <a:t>This graph is referred to as “The Hockey Stick” graph </a:t>
            </a:r>
          </a:p>
        </p:txBody>
      </p:sp>
    </p:spTree>
    <p:extLst>
      <p:ext uri="{BB962C8B-B14F-4D97-AF65-F5344CB8AC3E}">
        <p14:creationId xmlns:p14="http://schemas.microsoft.com/office/powerpoint/2010/main" val="2991148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4"/>
          <p:cNvSpPr>
            <a:spLocks noGrp="1" noChangeArrowheads="1"/>
          </p:cNvSpPr>
          <p:nvPr>
            <p:ph type="body" idx="1"/>
          </p:nvPr>
        </p:nvSpPr>
        <p:spPr>
          <a:xfrm>
            <a:off x="169186" y="1389725"/>
            <a:ext cx="8805627" cy="2137147"/>
          </a:xfrm>
        </p:spPr>
        <p:txBody>
          <a:bodyPr>
            <a:noAutofit/>
          </a:bodyPr>
          <a:lstStyle/>
          <a:p>
            <a:r>
              <a:rPr lang="en-US" altLang="en-US" sz="2800" dirty="0">
                <a:latin typeface="Arial" panose="020B0604020202020204" pitchFamily="34" charset="0"/>
                <a:cs typeface="Arial" panose="020B0604020202020204" pitchFamily="34" charset="0"/>
              </a:rPr>
              <a:t>It’s not just CO2 levels…</a:t>
            </a:r>
          </a:p>
          <a:p>
            <a:pPr lvl="1"/>
            <a:r>
              <a:rPr lang="en-US" altLang="en-US" sz="2600" dirty="0">
                <a:latin typeface="Arial" panose="020B0604020202020204" pitchFamily="34" charset="0"/>
                <a:cs typeface="Arial" panose="020B0604020202020204" pitchFamily="34" charset="0"/>
              </a:rPr>
              <a:t>Average concentrations of CO</a:t>
            </a:r>
            <a:r>
              <a:rPr lang="en-US" altLang="en-US" sz="2600" baseline="-25000" dirty="0">
                <a:latin typeface="Arial" panose="020B0604020202020204" pitchFamily="34" charset="0"/>
                <a:cs typeface="Arial" panose="020B0604020202020204" pitchFamily="34" charset="0"/>
              </a:rPr>
              <a:t>2</a:t>
            </a:r>
            <a:r>
              <a:rPr lang="en-US" altLang="en-US" sz="2600" dirty="0">
                <a:latin typeface="Arial" panose="020B0604020202020204" pitchFamily="34" charset="0"/>
                <a:cs typeface="Arial" panose="020B0604020202020204" pitchFamily="34" charset="0"/>
              </a:rPr>
              <a:t>, CH</a:t>
            </a:r>
            <a:r>
              <a:rPr lang="en-US" altLang="en-US" sz="2600" baseline="-25000" dirty="0">
                <a:latin typeface="Arial" panose="020B0604020202020204" pitchFamily="34" charset="0"/>
                <a:cs typeface="Arial" panose="020B0604020202020204" pitchFamily="34" charset="0"/>
              </a:rPr>
              <a:t>4</a:t>
            </a:r>
            <a:r>
              <a:rPr lang="en-US" altLang="en-US" sz="2600" dirty="0">
                <a:latin typeface="Arial" panose="020B0604020202020204" pitchFamily="34" charset="0"/>
                <a:cs typeface="Arial" panose="020B0604020202020204" pitchFamily="34" charset="0"/>
              </a:rPr>
              <a:t>, and N</a:t>
            </a:r>
            <a:r>
              <a:rPr lang="en-US" altLang="en-US" sz="2600" baseline="-25000" dirty="0">
                <a:latin typeface="Arial" panose="020B0604020202020204" pitchFamily="34" charset="0"/>
                <a:cs typeface="Arial" panose="020B0604020202020204" pitchFamily="34" charset="0"/>
              </a:rPr>
              <a:t>2</a:t>
            </a:r>
            <a:r>
              <a:rPr lang="en-US" altLang="en-US" sz="2600" dirty="0">
                <a:latin typeface="Arial" panose="020B0604020202020204" pitchFamily="34" charset="0"/>
                <a:cs typeface="Arial" panose="020B0604020202020204" pitchFamily="34" charset="0"/>
              </a:rPr>
              <a:t>O emissions are much higher</a:t>
            </a:r>
          </a:p>
          <a:p>
            <a:pPr lvl="1"/>
            <a:r>
              <a:rPr lang="en-US" altLang="en-US" sz="2600" dirty="0">
                <a:latin typeface="Arial" panose="020B0604020202020204" pitchFamily="34" charset="0"/>
                <a:cs typeface="Arial" panose="020B0604020202020204" pitchFamily="34" charset="0"/>
              </a:rPr>
              <a:t>Mostly due to: burning of fossil fuels, agriculture, and deforestation</a:t>
            </a:r>
          </a:p>
          <a:p>
            <a:endParaRPr lang="en-US" altLang="en-US" sz="2800" dirty="0">
              <a:latin typeface="Arial" panose="020B0604020202020204" pitchFamily="34" charset="0"/>
              <a:cs typeface="Arial" panose="020B0604020202020204" pitchFamily="34" charset="0"/>
            </a:endParaRPr>
          </a:p>
        </p:txBody>
      </p:sp>
      <p:sp>
        <p:nvSpPr>
          <p:cNvPr id="31749" name="Rectangle 2"/>
          <p:cNvSpPr>
            <a:spLocks noGrp="1" noChangeArrowheads="1"/>
          </p:cNvSpPr>
          <p:nvPr>
            <p:ph type="title"/>
          </p:nvPr>
        </p:nvSpPr>
        <p:spPr>
          <a:xfrm>
            <a:off x="0" y="0"/>
            <a:ext cx="9144000" cy="1188720"/>
          </a:xfrm>
          <a:solidFill>
            <a:srgbClr val="64A03C"/>
          </a:solidFill>
        </p:spPr>
        <p:txBody>
          <a:bodyPr/>
          <a:lstStyle/>
          <a:p>
            <a:r>
              <a:rPr lang="en-US" altLang="en-US" sz="4000" dirty="0">
                <a:solidFill>
                  <a:prstClr val="white"/>
                </a:solidFill>
                <a:latin typeface="Arial" panose="020B0604020202020204" pitchFamily="34" charset="0"/>
                <a:cs typeface="Arial" panose="020B0604020202020204" pitchFamily="34" charset="0"/>
              </a:rPr>
              <a:t>The Record of Historical Climate</a:t>
            </a:r>
            <a:endParaRPr lang="en-US" altLang="en-US" sz="4000" i="1" dirty="0">
              <a:latin typeface="Arial" panose="020B0604020202020204" pitchFamily="34" charset="0"/>
              <a:cs typeface="Arial" panose="020B0604020202020204" pitchFamily="34" charset="0"/>
            </a:endParaRPr>
          </a:p>
        </p:txBody>
      </p:sp>
      <p:grpSp>
        <p:nvGrpSpPr>
          <p:cNvPr id="11" name="Group 10"/>
          <p:cNvGrpSpPr/>
          <p:nvPr/>
        </p:nvGrpSpPr>
        <p:grpSpPr>
          <a:xfrm>
            <a:off x="0" y="3508750"/>
            <a:ext cx="9125282" cy="3342766"/>
            <a:chOff x="0" y="3508750"/>
            <a:chExt cx="9125282" cy="3342766"/>
          </a:xfrm>
        </p:grpSpPr>
        <p:pic>
          <p:nvPicPr>
            <p:cNvPr id="3" name="Picture 2"/>
            <p:cNvPicPr>
              <a:picLocks noChangeAspect="1"/>
            </p:cNvPicPr>
            <p:nvPr/>
          </p:nvPicPr>
          <p:blipFill rotWithShape="1">
            <a:blip r:embed="rId3"/>
            <a:srcRect l="-344" t="-148" r="344" b="68715"/>
            <a:stretch/>
          </p:blipFill>
          <p:spPr>
            <a:xfrm>
              <a:off x="0" y="4589118"/>
              <a:ext cx="3094348" cy="2262398"/>
            </a:xfrm>
            <a:prstGeom prst="rect">
              <a:avLst/>
            </a:prstGeom>
          </p:spPr>
        </p:pic>
        <p:pic>
          <p:nvPicPr>
            <p:cNvPr id="6" name="Picture 5"/>
            <p:cNvPicPr>
              <a:picLocks noChangeAspect="1"/>
            </p:cNvPicPr>
            <p:nvPr/>
          </p:nvPicPr>
          <p:blipFill rotWithShape="1">
            <a:blip r:embed="rId4"/>
            <a:srcRect t="32730" b="34051"/>
            <a:stretch/>
          </p:blipFill>
          <p:spPr>
            <a:xfrm>
              <a:off x="2989199" y="3508750"/>
              <a:ext cx="3102845" cy="2283979"/>
            </a:xfrm>
            <a:prstGeom prst="rect">
              <a:avLst/>
            </a:prstGeom>
          </p:spPr>
        </p:pic>
        <p:pic>
          <p:nvPicPr>
            <p:cNvPr id="8" name="Picture 7"/>
            <p:cNvPicPr>
              <a:picLocks noChangeAspect="1"/>
            </p:cNvPicPr>
            <p:nvPr/>
          </p:nvPicPr>
          <p:blipFill rotWithShape="1">
            <a:blip r:embed="rId5"/>
            <a:srcRect t="63925" b="3905"/>
            <a:stretch/>
          </p:blipFill>
          <p:spPr>
            <a:xfrm>
              <a:off x="6028246" y="4550735"/>
              <a:ext cx="3097036" cy="2296633"/>
            </a:xfrm>
            <a:prstGeom prst="rect">
              <a:avLst/>
            </a:prstGeom>
          </p:spPr>
        </p:pic>
        <p:pic>
          <p:nvPicPr>
            <p:cNvPr id="9" name="Picture 8"/>
            <p:cNvPicPr>
              <a:picLocks noChangeAspect="1"/>
            </p:cNvPicPr>
            <p:nvPr/>
          </p:nvPicPr>
          <p:blipFill rotWithShape="1">
            <a:blip r:embed="rId5"/>
            <a:srcRect t="96542" r="69245" b="219"/>
            <a:stretch/>
          </p:blipFill>
          <p:spPr>
            <a:xfrm>
              <a:off x="8102142" y="4351480"/>
              <a:ext cx="979101" cy="237638"/>
            </a:xfrm>
            <a:prstGeom prst="rect">
              <a:avLst/>
            </a:prstGeom>
          </p:spPr>
        </p:pic>
      </p:grpSp>
    </p:spTree>
    <p:extLst>
      <p:ext uri="{BB962C8B-B14F-4D97-AF65-F5344CB8AC3E}">
        <p14:creationId xmlns:p14="http://schemas.microsoft.com/office/powerpoint/2010/main" val="425755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4"/>
          <p:cNvSpPr>
            <a:spLocks noGrp="1" noChangeArrowheads="1"/>
          </p:cNvSpPr>
          <p:nvPr>
            <p:ph type="body" idx="1"/>
          </p:nvPr>
        </p:nvSpPr>
        <p:spPr>
          <a:xfrm>
            <a:off x="148855" y="1297169"/>
            <a:ext cx="8922589" cy="1839436"/>
          </a:xfrm>
        </p:spPr>
        <p:txBody>
          <a:bodyPr>
            <a:noAutofit/>
          </a:bodyPr>
          <a:lstStyle/>
          <a:p>
            <a:r>
              <a:rPr lang="en-US" altLang="en-US" sz="2800" dirty="0">
                <a:latin typeface="Arial" panose="020B0604020202020204" pitchFamily="34" charset="0"/>
                <a:cs typeface="Arial" panose="020B0604020202020204" pitchFamily="34" charset="0"/>
              </a:rPr>
              <a:t>Scientists have found that for more than 400,000 </a:t>
            </a:r>
            <a:r>
              <a:rPr lang="en-US" altLang="en-US" sz="2800" dirty="0" err="1">
                <a:latin typeface="Arial" panose="020B0604020202020204" pitchFamily="34" charset="0"/>
                <a:cs typeface="Arial" panose="020B0604020202020204" pitchFamily="34" charset="0"/>
              </a:rPr>
              <a:t>yrs</a:t>
            </a:r>
            <a:r>
              <a:rPr lang="en-US" altLang="en-US" sz="2800" dirty="0">
                <a:latin typeface="Arial" panose="020B0604020202020204" pitchFamily="34" charset="0"/>
                <a:cs typeface="Arial" panose="020B0604020202020204" pitchFamily="34" charset="0"/>
              </a:rPr>
              <a:t> CO</a:t>
            </a:r>
            <a:r>
              <a:rPr lang="en-US" altLang="en-US" sz="2800" baseline="-25000" dirty="0">
                <a:latin typeface="Arial" panose="020B0604020202020204" pitchFamily="34" charset="0"/>
                <a:cs typeface="Arial" panose="020B0604020202020204" pitchFamily="34" charset="0"/>
              </a:rPr>
              <a:t>2</a:t>
            </a:r>
            <a:r>
              <a:rPr lang="en-US" altLang="en-US" sz="2800" dirty="0">
                <a:latin typeface="Arial" panose="020B0604020202020204" pitchFamily="34" charset="0"/>
                <a:cs typeface="Arial" panose="020B0604020202020204" pitchFamily="34" charset="0"/>
              </a:rPr>
              <a:t> concentrations never exceeded 300 ppm.</a:t>
            </a:r>
          </a:p>
          <a:p>
            <a:r>
              <a:rPr lang="en-US" altLang="en-US" sz="2800" dirty="0">
                <a:latin typeface="Arial" panose="020B0604020202020204" pitchFamily="34" charset="0"/>
                <a:cs typeface="Arial" panose="020B0604020202020204" pitchFamily="34" charset="0"/>
              </a:rPr>
              <a:t>In the last 100 </a:t>
            </a:r>
            <a:r>
              <a:rPr lang="en-US" altLang="en-US" sz="2800" dirty="0" err="1">
                <a:latin typeface="Arial" panose="020B0604020202020204" pitchFamily="34" charset="0"/>
                <a:cs typeface="Arial" panose="020B0604020202020204" pitchFamily="34" charset="0"/>
              </a:rPr>
              <a:t>yrs</a:t>
            </a:r>
            <a:r>
              <a:rPr lang="en-US" altLang="en-US" sz="2800" dirty="0">
                <a:latin typeface="Arial" panose="020B0604020202020204" pitchFamily="34" charset="0"/>
                <a:cs typeface="Arial" panose="020B0604020202020204" pitchFamily="34" charset="0"/>
              </a:rPr>
              <a:t>, CO</a:t>
            </a:r>
            <a:r>
              <a:rPr lang="en-US" altLang="en-US" sz="2800" baseline="-25000" dirty="0">
                <a:latin typeface="Arial" panose="020B0604020202020204" pitchFamily="34" charset="0"/>
                <a:cs typeface="Arial" panose="020B0604020202020204" pitchFamily="34" charset="0"/>
              </a:rPr>
              <a:t>2</a:t>
            </a:r>
            <a:r>
              <a:rPr lang="en-US" altLang="en-US" sz="2800" dirty="0">
                <a:latin typeface="Arial" panose="020B0604020202020204" pitchFamily="34" charset="0"/>
                <a:cs typeface="Arial" panose="020B0604020202020204" pitchFamily="34" charset="0"/>
              </a:rPr>
              <a:t> concentrations have sharply increased to their current level of just over 400 ppm.</a:t>
            </a:r>
          </a:p>
        </p:txBody>
      </p:sp>
      <p:sp>
        <p:nvSpPr>
          <p:cNvPr id="31749" name="Rectangle 2"/>
          <p:cNvSpPr>
            <a:spLocks noGrp="1" noChangeArrowheads="1"/>
          </p:cNvSpPr>
          <p:nvPr>
            <p:ph type="title"/>
          </p:nvPr>
        </p:nvSpPr>
        <p:spPr>
          <a:xfrm>
            <a:off x="0" y="0"/>
            <a:ext cx="9144000" cy="1188720"/>
          </a:xfrm>
          <a:solidFill>
            <a:srgbClr val="64A03C"/>
          </a:solidFill>
        </p:spPr>
        <p:txBody>
          <a:bodyPr/>
          <a:lstStyle/>
          <a:p>
            <a:r>
              <a:rPr lang="en-US" altLang="en-US" sz="4000" dirty="0">
                <a:solidFill>
                  <a:prstClr val="white"/>
                </a:solidFill>
                <a:latin typeface="Arial" panose="020B0604020202020204" pitchFamily="34" charset="0"/>
                <a:cs typeface="Arial" panose="020B0604020202020204" pitchFamily="34" charset="0"/>
              </a:rPr>
              <a:t>The Record of Historical Climate</a:t>
            </a:r>
            <a:endParaRPr lang="en-US" altLang="en-US" sz="4000" i="1" dirty="0">
              <a:latin typeface="Arial" panose="020B0604020202020204" pitchFamily="34" charset="0"/>
              <a:cs typeface="Arial" panose="020B0604020202020204" pitchFamily="34" charset="0"/>
            </a:endParaRPr>
          </a:p>
        </p:txBody>
      </p:sp>
      <p:grpSp>
        <p:nvGrpSpPr>
          <p:cNvPr id="6" name="Group 5"/>
          <p:cNvGrpSpPr/>
          <p:nvPr/>
        </p:nvGrpSpPr>
        <p:grpSpPr>
          <a:xfrm>
            <a:off x="116956" y="3115340"/>
            <a:ext cx="8911956" cy="3646964"/>
            <a:chOff x="331864" y="1389711"/>
            <a:chExt cx="8480271" cy="3533163"/>
          </a:xfrm>
        </p:grpSpPr>
        <p:pic>
          <p:nvPicPr>
            <p:cNvPr id="4" name="Picture 3"/>
            <p:cNvPicPr>
              <a:picLocks noChangeAspect="1"/>
            </p:cNvPicPr>
            <p:nvPr/>
          </p:nvPicPr>
          <p:blipFill rotWithShape="1">
            <a:blip r:embed="rId3"/>
            <a:srcRect b="13372"/>
            <a:stretch/>
          </p:blipFill>
          <p:spPr>
            <a:xfrm>
              <a:off x="331864" y="1389711"/>
              <a:ext cx="8480271" cy="3533163"/>
            </a:xfrm>
            <a:prstGeom prst="rect">
              <a:avLst/>
            </a:prstGeom>
          </p:spPr>
        </p:pic>
        <p:pic>
          <p:nvPicPr>
            <p:cNvPr id="5" name="Picture 4"/>
            <p:cNvPicPr>
              <a:picLocks noChangeAspect="1"/>
            </p:cNvPicPr>
            <p:nvPr/>
          </p:nvPicPr>
          <p:blipFill rotWithShape="1">
            <a:blip r:embed="rId3"/>
            <a:srcRect t="88105" r="90414" b="6969"/>
            <a:stretch/>
          </p:blipFill>
          <p:spPr>
            <a:xfrm>
              <a:off x="331864" y="4651006"/>
              <a:ext cx="1099987" cy="271868"/>
            </a:xfrm>
            <a:prstGeom prst="rect">
              <a:avLst/>
            </a:prstGeom>
          </p:spPr>
        </p:pic>
      </p:grpSp>
    </p:spTree>
    <p:extLst>
      <p:ext uri="{BB962C8B-B14F-4D97-AF65-F5344CB8AC3E}">
        <p14:creationId xmlns:p14="http://schemas.microsoft.com/office/powerpoint/2010/main" val="381845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5225" y="2456121"/>
            <a:ext cx="6545397" cy="4401879"/>
            <a:chOff x="1365226" y="2538496"/>
            <a:chExt cx="6413548" cy="4319504"/>
          </a:xfrm>
        </p:grpSpPr>
        <p:pic>
          <p:nvPicPr>
            <p:cNvPr id="2" name="Picture 1"/>
            <p:cNvPicPr>
              <a:picLocks noChangeAspect="1"/>
            </p:cNvPicPr>
            <p:nvPr/>
          </p:nvPicPr>
          <p:blipFill rotWithShape="1">
            <a:blip r:embed="rId3"/>
            <a:srcRect b="7985"/>
            <a:stretch/>
          </p:blipFill>
          <p:spPr>
            <a:xfrm>
              <a:off x="1365226" y="2538496"/>
              <a:ext cx="6413548" cy="4319504"/>
            </a:xfrm>
            <a:prstGeom prst="rect">
              <a:avLst/>
            </a:prstGeom>
          </p:spPr>
        </p:pic>
        <p:pic>
          <p:nvPicPr>
            <p:cNvPr id="3" name="Picture 2"/>
            <p:cNvPicPr>
              <a:picLocks noChangeAspect="1"/>
            </p:cNvPicPr>
            <p:nvPr/>
          </p:nvPicPr>
          <p:blipFill rotWithShape="1">
            <a:blip r:embed="rId3"/>
            <a:srcRect t="92945" r="90901" b="4595"/>
            <a:stretch/>
          </p:blipFill>
          <p:spPr>
            <a:xfrm>
              <a:off x="1467292" y="6582562"/>
              <a:ext cx="1010095" cy="199860"/>
            </a:xfrm>
            <a:prstGeom prst="rect">
              <a:avLst/>
            </a:prstGeom>
          </p:spPr>
        </p:pic>
      </p:grpSp>
      <p:sp>
        <p:nvSpPr>
          <p:cNvPr id="31747" name="Rectangle 4"/>
          <p:cNvSpPr>
            <a:spLocks noGrp="1" noChangeArrowheads="1"/>
          </p:cNvSpPr>
          <p:nvPr>
            <p:ph type="body" idx="1"/>
          </p:nvPr>
        </p:nvSpPr>
        <p:spPr>
          <a:xfrm>
            <a:off x="95690" y="1254637"/>
            <a:ext cx="9037677" cy="1241327"/>
          </a:xfrm>
        </p:spPr>
        <p:txBody>
          <a:bodyPr>
            <a:noAutofit/>
          </a:bodyPr>
          <a:lstStyle/>
          <a:p>
            <a:r>
              <a:rPr lang="en-US" sz="2800" dirty="0">
                <a:solidFill>
                  <a:srgbClr val="010001"/>
                </a:solidFill>
                <a:latin typeface="Arial" panose="020B0604020202020204" pitchFamily="34" charset="0"/>
                <a:cs typeface="Arial" panose="020B0604020202020204" pitchFamily="34" charset="0"/>
              </a:rPr>
              <a:t>Ice cores used to estimate historic temperatures and CO</a:t>
            </a:r>
            <a:r>
              <a:rPr lang="en-US" sz="2800" baseline="-25000" dirty="0">
                <a:solidFill>
                  <a:srgbClr val="010001"/>
                </a:solidFill>
                <a:latin typeface="Arial" panose="020B0604020202020204" pitchFamily="34" charset="0"/>
                <a:cs typeface="Arial" panose="020B0604020202020204" pitchFamily="34" charset="0"/>
              </a:rPr>
              <a:t>2</a:t>
            </a:r>
            <a:r>
              <a:rPr lang="en-US" sz="2800" dirty="0">
                <a:solidFill>
                  <a:srgbClr val="010001"/>
                </a:solidFill>
                <a:latin typeface="Arial" panose="020B0604020202020204" pitchFamily="34" charset="0"/>
                <a:cs typeface="Arial" panose="020B0604020202020204" pitchFamily="34" charset="0"/>
              </a:rPr>
              <a:t> concentrations indicate that the two vary together.</a:t>
            </a:r>
          </a:p>
          <a:p>
            <a:pPr marL="574675" lvl="1"/>
            <a:r>
              <a:rPr lang="en-US" sz="2400" dirty="0">
                <a:solidFill>
                  <a:srgbClr val="010001"/>
                </a:solidFill>
                <a:latin typeface="Arial" panose="020B0604020202020204" pitchFamily="34" charset="0"/>
                <a:cs typeface="Arial" panose="020B0604020202020204" pitchFamily="34" charset="0"/>
              </a:rPr>
              <a:t>This is the pattern one would expect if CO</a:t>
            </a:r>
            <a:r>
              <a:rPr lang="en-US" sz="2400" baseline="-25000" dirty="0">
                <a:solidFill>
                  <a:srgbClr val="010001"/>
                </a:solidFill>
                <a:latin typeface="Arial" panose="020B0604020202020204" pitchFamily="34" charset="0"/>
                <a:cs typeface="Arial" panose="020B0604020202020204" pitchFamily="34" charset="0"/>
              </a:rPr>
              <a:t>2</a:t>
            </a:r>
            <a:r>
              <a:rPr lang="en-US" sz="2400" dirty="0">
                <a:solidFill>
                  <a:srgbClr val="010001"/>
                </a:solidFill>
                <a:latin typeface="Arial" panose="020B0604020202020204" pitchFamily="34" charset="0"/>
                <a:cs typeface="Arial" panose="020B0604020202020204" pitchFamily="34" charset="0"/>
              </a:rPr>
              <a:t> changes temp.</a:t>
            </a:r>
          </a:p>
        </p:txBody>
      </p:sp>
      <p:sp>
        <p:nvSpPr>
          <p:cNvPr id="31749" name="Rectangle 2"/>
          <p:cNvSpPr>
            <a:spLocks noGrp="1" noChangeArrowheads="1"/>
          </p:cNvSpPr>
          <p:nvPr>
            <p:ph type="title"/>
          </p:nvPr>
        </p:nvSpPr>
        <p:spPr>
          <a:xfrm>
            <a:off x="0" y="0"/>
            <a:ext cx="9144000" cy="1188720"/>
          </a:xfrm>
          <a:solidFill>
            <a:srgbClr val="64A03C"/>
          </a:solidFill>
        </p:spPr>
        <p:txBody>
          <a:bodyPr/>
          <a:lstStyle/>
          <a:p>
            <a:r>
              <a:rPr lang="en-US" altLang="en-US" sz="4000" dirty="0">
                <a:solidFill>
                  <a:prstClr val="white"/>
                </a:solidFill>
                <a:latin typeface="Arial" panose="020B0604020202020204" pitchFamily="34" charset="0"/>
                <a:cs typeface="Arial" panose="020B0604020202020204" pitchFamily="34" charset="0"/>
              </a:rPr>
              <a:t>The Record of Historical Climate</a:t>
            </a:r>
            <a:endParaRPr lang="en-US" altLang="en-US" sz="4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086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8" descr="http://img148.imageshack.us/img148/6697/sunvtemp.png"/>
          <p:cNvPicPr>
            <a:picLocks noChangeAspect="1" noChangeArrowheads="1"/>
          </p:cNvPicPr>
          <p:nvPr/>
        </p:nvPicPr>
        <p:blipFill>
          <a:blip r:embed="rId3">
            <a:extLst>
              <a:ext uri="{28A0092B-C50C-407E-A947-70E740481C1C}">
                <a14:useLocalDpi xmlns:a14="http://schemas.microsoft.com/office/drawing/2010/main" val="0"/>
              </a:ext>
            </a:extLst>
          </a:blip>
          <a:srcRect t="1469" b="1561"/>
          <a:stretch>
            <a:fillRect/>
          </a:stretch>
        </p:blipFill>
        <p:spPr bwMode="auto">
          <a:xfrm>
            <a:off x="4242392" y="2808611"/>
            <a:ext cx="4890975" cy="388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2"/>
          <p:cNvSpPr>
            <a:spLocks noGrp="1" noChangeArrowheads="1"/>
          </p:cNvSpPr>
          <p:nvPr>
            <p:ph type="title"/>
          </p:nvPr>
        </p:nvSpPr>
        <p:spPr>
          <a:xfrm>
            <a:off x="0" y="0"/>
            <a:ext cx="9144000" cy="1188720"/>
          </a:xfrm>
          <a:solidFill>
            <a:srgbClr val="64A03C"/>
          </a:solidFill>
        </p:spPr>
        <p:txBody>
          <a:bodyPr/>
          <a:lstStyle/>
          <a:p>
            <a:pPr algn="ctr" eaLnBrk="1" hangingPunct="1"/>
            <a:r>
              <a:rPr lang="en-US" altLang="en-US" sz="4000" i="1" dirty="0">
                <a:latin typeface="Arial" panose="020B0604020202020204" pitchFamily="34" charset="0"/>
                <a:cs typeface="Arial" panose="020B0604020202020204" pitchFamily="34" charset="0"/>
              </a:rPr>
              <a:t>Greenhouse Gases versus </a:t>
            </a:r>
            <a:br>
              <a:rPr lang="en-US" altLang="en-US" sz="4000" i="1" dirty="0">
                <a:latin typeface="Arial" panose="020B0604020202020204" pitchFamily="34" charset="0"/>
                <a:cs typeface="Arial" panose="020B0604020202020204" pitchFamily="34" charset="0"/>
              </a:rPr>
            </a:br>
            <a:r>
              <a:rPr lang="en-US" altLang="en-US" sz="4000" i="1" dirty="0">
                <a:latin typeface="Arial" panose="020B0604020202020204" pitchFamily="34" charset="0"/>
                <a:cs typeface="Arial" panose="020B0604020202020204" pitchFamily="34" charset="0"/>
              </a:rPr>
              <a:t>Increased Solar Radiation</a:t>
            </a:r>
          </a:p>
        </p:txBody>
      </p:sp>
      <p:sp>
        <p:nvSpPr>
          <p:cNvPr id="53251" name="Rectangle 3"/>
          <p:cNvSpPr>
            <a:spLocks noGrp="1" noChangeArrowheads="1"/>
          </p:cNvSpPr>
          <p:nvPr>
            <p:ph type="body" idx="1"/>
          </p:nvPr>
        </p:nvSpPr>
        <p:spPr>
          <a:xfrm>
            <a:off x="152399" y="1329070"/>
            <a:ext cx="8885275" cy="1795130"/>
          </a:xfrm>
        </p:spPr>
        <p:txBody>
          <a:bodyPr>
            <a:noAutofit/>
          </a:bodyPr>
          <a:lstStyle/>
          <a:p>
            <a:r>
              <a:rPr lang="en-US" altLang="en-US" sz="2800" dirty="0">
                <a:latin typeface="Arial" panose="020B0604020202020204" pitchFamily="34" charset="0"/>
                <a:cs typeface="Arial" panose="020B0604020202020204" pitchFamily="34" charset="0"/>
              </a:rPr>
              <a:t>Since the Earth’s temperature changed long before humans starting putting CO</a:t>
            </a:r>
            <a:r>
              <a:rPr lang="en-US" altLang="en-US" sz="2800" baseline="-25000" dirty="0">
                <a:latin typeface="Arial" panose="020B0604020202020204" pitchFamily="34" charset="0"/>
                <a:cs typeface="Arial" panose="020B0604020202020204" pitchFamily="34" charset="0"/>
              </a:rPr>
              <a:t>2</a:t>
            </a:r>
            <a:r>
              <a:rPr lang="en-US" altLang="en-US" sz="2800" dirty="0">
                <a:latin typeface="Arial" panose="020B0604020202020204" pitchFamily="34" charset="0"/>
                <a:cs typeface="Arial" panose="020B0604020202020204" pitchFamily="34" charset="0"/>
              </a:rPr>
              <a:t> into the atmosphere, could changes in solar output be causing the warmer we are seeing?</a:t>
            </a:r>
          </a:p>
        </p:txBody>
      </p:sp>
      <p:sp>
        <p:nvSpPr>
          <p:cNvPr id="5" name="Rectangle 3"/>
          <p:cNvSpPr txBox="1">
            <a:spLocks noChangeArrowheads="1"/>
          </p:cNvSpPr>
          <p:nvPr/>
        </p:nvSpPr>
        <p:spPr>
          <a:xfrm>
            <a:off x="152400" y="2961641"/>
            <a:ext cx="4237074" cy="37581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800" dirty="0">
                <a:latin typeface="Arial" panose="020B0604020202020204" pitchFamily="34" charset="0"/>
                <a:cs typeface="Arial" panose="020B0604020202020204" pitchFamily="34" charset="0"/>
              </a:rPr>
              <a:t>No.</a:t>
            </a:r>
          </a:p>
          <a:p>
            <a:pPr marL="574675" lvl="1"/>
            <a:r>
              <a:rPr lang="en-US" altLang="en-US" sz="2400" dirty="0">
                <a:latin typeface="Arial" panose="020B0604020202020204" pitchFamily="34" charset="0"/>
                <a:cs typeface="Arial" panose="020B0604020202020204" pitchFamily="34" charset="0"/>
              </a:rPr>
              <a:t>This graph is a peak into the rationale…</a:t>
            </a:r>
          </a:p>
          <a:p>
            <a:pPr marL="346075" lvl="1" indent="0">
              <a:buNone/>
            </a:pPr>
            <a:r>
              <a:rPr lang="en-US" altLang="en-US" sz="2400" dirty="0">
                <a:latin typeface="Arial" panose="020B0604020202020204" pitchFamily="34" charset="0"/>
                <a:cs typeface="Arial" panose="020B0604020202020204" pitchFamily="34" charset="0"/>
              </a:rPr>
              <a:t>Also,</a:t>
            </a:r>
          </a:p>
          <a:p>
            <a:pPr marL="574675" lvl="1"/>
            <a:r>
              <a:rPr lang="en-US" altLang="en-US" sz="2400" dirty="0">
                <a:latin typeface="Arial" panose="020B0604020202020204" pitchFamily="34" charset="0"/>
                <a:cs typeface="Arial" panose="020B0604020202020204" pitchFamily="34" charset="0"/>
              </a:rPr>
              <a:t>Since 1975, the lower troposphere has warmed while the stratosphere has cooled.  A hotter sun would cause the entire atmos. to warm</a:t>
            </a:r>
          </a:p>
          <a:p>
            <a:pP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800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85136" y="5976057"/>
            <a:ext cx="5058864" cy="300082"/>
          </a:xfrm>
          <a:prstGeom prst="rect">
            <a:avLst/>
          </a:prstGeom>
        </p:spPr>
        <p:txBody>
          <a:bodyPr wrap="square">
            <a:spAutoFit/>
          </a:bodyPr>
          <a:lstStyle/>
          <a:p>
            <a:pPr defTabSz="685800"/>
            <a:r>
              <a:rPr lang="en-US" sz="1350" dirty="0">
                <a:solidFill>
                  <a:prstClr val="white"/>
                </a:solidFill>
                <a:latin typeface="Arial" panose="020B0604020202020204" pitchFamily="34" charset="0"/>
                <a:cs typeface="Arial" panose="020B0604020202020204" pitchFamily="34" charset="0"/>
                <a:hlinkClick r:id="rId2"/>
              </a:rPr>
              <a:t>http://www.weather.gov/dvn/climategraphics?n=climategraphics</a:t>
            </a:r>
            <a:endParaRPr lang="en-US" sz="1350" dirty="0">
              <a:solidFill>
                <a:prstClr val="white"/>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178253" y="1384342"/>
            <a:ext cx="8891319" cy="24652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11111"/>
              </a:buClr>
              <a:buSzPct val="85000"/>
            </a:pPr>
            <a:r>
              <a:rPr lang="en-US" sz="2800" b="1" dirty="0">
                <a:solidFill>
                  <a:srgbClr val="64A03C"/>
                </a:solidFill>
                <a:latin typeface="Arial" panose="020B0604020202020204" pitchFamily="34" charset="0"/>
                <a:cs typeface="Arial" panose="020B0604020202020204" pitchFamily="34" charset="0"/>
              </a:rPr>
              <a:t>Climate variability</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variations in climate from season to season or year to year.</a:t>
            </a:r>
          </a:p>
          <a:p>
            <a:pPr lvl="1">
              <a:buClr>
                <a:srgbClr val="111111"/>
              </a:buClr>
              <a:buSzPct val="85000"/>
            </a:pPr>
            <a:r>
              <a:rPr lang="en-US" sz="2400" dirty="0">
                <a:latin typeface="Arial" panose="020B0604020202020204" pitchFamily="34" charset="0"/>
                <a:cs typeface="Arial" panose="020B0604020202020204" pitchFamily="34" charset="0"/>
              </a:rPr>
              <a:t>Explains why one winter may be warmer to colder than last year to next year.</a:t>
            </a:r>
          </a:p>
          <a:p>
            <a:pPr lvl="1">
              <a:buClr>
                <a:srgbClr val="111111"/>
              </a:buClr>
              <a:buSzPct val="85000"/>
            </a:pPr>
            <a:r>
              <a:rPr lang="en-US" sz="2400" dirty="0">
                <a:latin typeface="Arial" panose="020B0604020202020204" pitchFamily="34" charset="0"/>
                <a:cs typeface="Arial" panose="020B0604020202020204" pitchFamily="34" charset="0"/>
              </a:rPr>
              <a:t>Influenced by large scale natural processes like El Niño</a:t>
            </a:r>
          </a:p>
          <a:p>
            <a:pPr lvl="1">
              <a:buClr>
                <a:srgbClr val="111111"/>
              </a:buClr>
              <a:buSzPct val="85000"/>
            </a:pPr>
            <a:r>
              <a:rPr lang="en-US" sz="2400" b="1" i="1" dirty="0">
                <a:latin typeface="Arial" panose="020B0604020202020204" pitchFamily="34" charset="0"/>
                <a:cs typeface="Arial" panose="020B0604020202020204" pitchFamily="34" charset="0"/>
              </a:rPr>
              <a:t>Averaged out over longer periods of time</a:t>
            </a:r>
          </a:p>
        </p:txBody>
      </p:sp>
      <p:sp>
        <p:nvSpPr>
          <p:cNvPr id="9" name="Rectangle 8"/>
          <p:cNvSpPr/>
          <p:nvPr/>
        </p:nvSpPr>
        <p:spPr>
          <a:xfrm>
            <a:off x="102740" y="6489010"/>
            <a:ext cx="3577774"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hlinkClick r:id="rId3"/>
              </a:rPr>
              <a:t>https://www.youtube.com/watch?v=cBdxDFpDp_k</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178502" y="4481177"/>
            <a:ext cx="3426249" cy="1926503"/>
          </a:xfrm>
          <a:prstGeom prst="rect">
            <a:avLst/>
          </a:prstGeom>
        </p:spPr>
      </p:pic>
      <p:pic>
        <p:nvPicPr>
          <p:cNvPr id="11" name="Picture 10"/>
          <p:cNvPicPr>
            <a:picLocks noChangeAspect="1"/>
          </p:cNvPicPr>
          <p:nvPr/>
        </p:nvPicPr>
        <p:blipFill rotWithShape="1">
          <a:blip r:embed="rId5"/>
          <a:srcRect l="17151" t="25212" r="21765" b="26539"/>
          <a:stretch/>
        </p:blipFill>
        <p:spPr>
          <a:xfrm>
            <a:off x="3897959" y="3849544"/>
            <a:ext cx="5067787" cy="2126513"/>
          </a:xfrm>
          <a:prstGeom prst="rect">
            <a:avLst/>
          </a:prstGeom>
        </p:spPr>
      </p:pic>
      <p:sp>
        <p:nvSpPr>
          <p:cNvPr id="7" name="Title 4"/>
          <p:cNvSpPr txBox="1">
            <a:spLocks/>
          </p:cNvSpPr>
          <p:nvPr/>
        </p:nvSpPr>
        <p:spPr>
          <a:xfrm>
            <a:off x="0" y="0"/>
            <a:ext cx="9144000" cy="1197429"/>
          </a:xfrm>
          <a:prstGeom prst="rect">
            <a:avLst/>
          </a:prstGeom>
          <a:solidFill>
            <a:srgbClr val="64A03C"/>
          </a:solidFill>
          <a:ln>
            <a:noFill/>
          </a:ln>
        </p:spPr>
        <p:txBody>
          <a:bodyPr vert="horz" wrap="none" lIns="91440" tIns="45720" rIns="91440" bIns="45720" rtlCol="0" anchor="ctr" anchorCtr="0">
            <a:noAutofit/>
          </a:bodyPr>
          <a:lstStyle>
            <a:lvl1pPr algn="r" defTabSz="914400" rtl="0" eaLnBrk="1" latinLnBrk="0" hangingPunct="1">
              <a:lnSpc>
                <a:spcPct val="90000"/>
              </a:lnSpc>
              <a:spcBef>
                <a:spcPct val="0"/>
              </a:spcBef>
              <a:buNone/>
              <a:defRPr lang="en-US" sz="7200" b="0" i="1" kern="120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r>
              <a:rPr lang="en-US" sz="4400" spc="0" dirty="0">
                <a:solidFill>
                  <a:prstClr val="white"/>
                </a:solidFill>
                <a:effectLst/>
                <a:latin typeface="Arial" panose="020B0604020202020204" pitchFamily="34" charset="0"/>
                <a:cs typeface="Arial" panose="020B0604020202020204" pitchFamily="34" charset="0"/>
              </a:rPr>
              <a:t>Climate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7108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1188720"/>
          </a:xfrm>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Climate Models and the Prediction </a:t>
            </a:r>
            <a:br>
              <a:rPr lang="en-US" sz="4000" dirty="0">
                <a:solidFill>
                  <a:prstClr val="white"/>
                </a:solidFill>
                <a:latin typeface="Arial" panose="020B0604020202020204" pitchFamily="34" charset="0"/>
                <a:cs typeface="Arial" panose="020B0604020202020204" pitchFamily="34" charset="0"/>
              </a:rPr>
            </a:br>
            <a:r>
              <a:rPr lang="en-US" sz="4000" dirty="0">
                <a:solidFill>
                  <a:prstClr val="white"/>
                </a:solidFill>
                <a:latin typeface="Arial" panose="020B0604020202020204" pitchFamily="34" charset="0"/>
                <a:cs typeface="Arial" panose="020B0604020202020204" pitchFamily="34" charset="0"/>
              </a:rPr>
              <a:t>of Future Global Temperatures</a:t>
            </a:r>
            <a:endParaRPr lang="en-US" altLang="en-US" sz="4000" i="1" dirty="0">
              <a:latin typeface="Arial" panose="020B0604020202020204" pitchFamily="34" charset="0"/>
              <a:cs typeface="Arial" panose="020B0604020202020204" pitchFamily="34" charset="0"/>
            </a:endParaRPr>
          </a:p>
        </p:txBody>
      </p:sp>
      <p:sp>
        <p:nvSpPr>
          <p:cNvPr id="61443" name="Rectangle 3"/>
          <p:cNvSpPr>
            <a:spLocks noGrp="1" noChangeArrowheads="1"/>
          </p:cNvSpPr>
          <p:nvPr>
            <p:ph type="body" idx="1"/>
          </p:nvPr>
        </p:nvSpPr>
        <p:spPr>
          <a:xfrm>
            <a:off x="190500" y="1358900"/>
            <a:ext cx="8763000" cy="4818616"/>
          </a:xfrm>
        </p:spPr>
        <p:txBody>
          <a:bodyPr>
            <a:noAutofit/>
          </a:bodyPr>
          <a:lstStyle/>
          <a:p>
            <a:pPr eaLnBrk="1" hangingPunct="1"/>
            <a:r>
              <a:rPr lang="en-US" altLang="en-US" sz="2800" dirty="0">
                <a:latin typeface="Arial" panose="020B0604020202020204" pitchFamily="34" charset="0"/>
                <a:cs typeface="Arial" panose="020B0604020202020204" pitchFamily="34" charset="0"/>
              </a:rPr>
              <a:t>Mathematical models used for predictions </a:t>
            </a:r>
          </a:p>
          <a:p>
            <a:pPr lvl="1"/>
            <a:r>
              <a:rPr lang="en-US" altLang="en-US" sz="2600" dirty="0">
                <a:latin typeface="Arial" panose="020B0604020202020204" pitchFamily="34" charset="0"/>
                <a:cs typeface="Arial" panose="020B0604020202020204" pitchFamily="34" charset="0"/>
              </a:rPr>
              <a:t>They represent simplified models of major processes that interact to determine the average temperature and greenhouse gas content of the troposphere.</a:t>
            </a:r>
          </a:p>
          <a:p>
            <a:pPr eaLnBrk="1" hangingPunct="1"/>
            <a:endParaRPr lang="en-US" altLang="en-US" sz="2800" dirty="0">
              <a:latin typeface="Arial" panose="020B0604020202020204" pitchFamily="34" charset="0"/>
              <a:cs typeface="Arial" panose="020B0604020202020204" pitchFamily="34" charset="0"/>
            </a:endParaRPr>
          </a:p>
          <a:p>
            <a:pPr eaLnBrk="1" hangingPunct="1"/>
            <a:r>
              <a:rPr lang="en-US" altLang="en-US" sz="2800" dirty="0">
                <a:latin typeface="Arial" panose="020B0604020202020204" pitchFamily="34" charset="0"/>
                <a:cs typeface="Arial" panose="020B0604020202020204" pitchFamily="34" charset="0"/>
              </a:rPr>
              <a:t>Most models show:</a:t>
            </a:r>
          </a:p>
          <a:p>
            <a:pPr lvl="1" eaLnBrk="1" hangingPunct="1"/>
            <a:r>
              <a:rPr lang="en-US" altLang="en-US" sz="2600" dirty="0">
                <a:latin typeface="Arial" panose="020B0604020202020204" pitchFamily="34" charset="0"/>
                <a:cs typeface="Arial" panose="020B0604020202020204" pitchFamily="34" charset="0"/>
              </a:rPr>
              <a:t>Global warming will continue to occur at a rapid rate</a:t>
            </a:r>
          </a:p>
          <a:p>
            <a:pPr lvl="1" eaLnBrk="1" hangingPunct="1"/>
            <a:r>
              <a:rPr lang="en-US" altLang="en-US" sz="2600" dirty="0">
                <a:latin typeface="Arial" panose="020B0604020202020204" pitchFamily="34" charset="0"/>
                <a:cs typeface="Arial" panose="020B0604020202020204" pitchFamily="34" charset="0"/>
              </a:rPr>
              <a:t>Human factors are the major cause of temperature rise since 1950</a:t>
            </a:r>
          </a:p>
          <a:p>
            <a:pPr lvl="1" eaLnBrk="1" hangingPunct="1"/>
            <a:r>
              <a:rPr lang="en-US" altLang="en-US" sz="2600" dirty="0">
                <a:latin typeface="Arial" panose="020B0604020202020204" pitchFamily="34" charset="0"/>
                <a:cs typeface="Arial" panose="020B0604020202020204" pitchFamily="34" charset="0"/>
              </a:rPr>
              <a:t>Human activities will play an ever increasing role in the warming trend during the next century</a:t>
            </a:r>
          </a:p>
        </p:txBody>
      </p:sp>
    </p:spTree>
    <p:extLst>
      <p:ext uri="{BB962C8B-B14F-4D97-AF65-F5344CB8AC3E}">
        <p14:creationId xmlns:p14="http://schemas.microsoft.com/office/powerpoint/2010/main" val="1033737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2006 [Converted]"/>
          <p:cNvPicPr>
            <a:picLocks noChangeAspect="1" noChangeArrowheads="1"/>
          </p:cNvPicPr>
          <p:nvPr/>
        </p:nvPicPr>
        <p:blipFill>
          <a:blip r:embed="rId3">
            <a:extLst>
              <a:ext uri="{28A0092B-C50C-407E-A947-70E740481C1C}">
                <a14:useLocalDpi xmlns:a14="http://schemas.microsoft.com/office/drawing/2010/main" val="0"/>
              </a:ext>
            </a:extLst>
          </a:blip>
          <a:srcRect t="19019"/>
          <a:stretch>
            <a:fillRect/>
          </a:stretch>
        </p:blipFill>
        <p:spPr bwMode="auto">
          <a:xfrm>
            <a:off x="457200" y="1333500"/>
            <a:ext cx="83820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415925" y="1943100"/>
            <a:ext cx="844550" cy="3352800"/>
            <a:chOff x="262" y="1200"/>
            <a:chExt cx="532" cy="2112"/>
          </a:xfrm>
        </p:grpSpPr>
        <p:sp>
          <p:nvSpPr>
            <p:cNvPr id="63523" name="Line 7"/>
            <p:cNvSpPr>
              <a:spLocks noChangeShapeType="1"/>
            </p:cNvSpPr>
            <p:nvPr/>
          </p:nvSpPr>
          <p:spPr bwMode="auto">
            <a:xfrm flipV="1">
              <a:off x="528" y="1200"/>
              <a:ext cx="0" cy="2112"/>
            </a:xfrm>
            <a:prstGeom prst="line">
              <a:avLst/>
            </a:prstGeom>
            <a:noFill/>
            <a:ln w="127000">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3524" name="Text Box 8"/>
            <p:cNvSpPr txBox="1">
              <a:spLocks noChangeArrowheads="1"/>
            </p:cNvSpPr>
            <p:nvPr/>
          </p:nvSpPr>
          <p:spPr bwMode="auto">
            <a:xfrm>
              <a:off x="262" y="1976"/>
              <a:ext cx="532" cy="179"/>
            </a:xfrm>
            <a:prstGeom prst="rect">
              <a:avLst/>
            </a:prstGeom>
            <a:solidFill>
              <a:srgbClr val="FFFFCC"/>
            </a:solidFill>
            <a:ln w="9525">
              <a:solidFill>
                <a:srgbClr val="000000"/>
              </a:solidFill>
              <a:miter lim="800000"/>
              <a:headEnd type="none" w="med" len="lg"/>
              <a:tailEnd type="none" w="med" len="lg"/>
            </a:ln>
          </p:spPr>
          <p:txBody>
            <a:bodyPr wrap="none">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Aerosols</a:t>
              </a:r>
            </a:p>
          </p:txBody>
        </p:sp>
      </p:grpSp>
      <p:grpSp>
        <p:nvGrpSpPr>
          <p:cNvPr id="3" name="Group 9"/>
          <p:cNvGrpSpPr>
            <a:grpSpLocks/>
          </p:cNvGrpSpPr>
          <p:nvPr/>
        </p:nvGrpSpPr>
        <p:grpSpPr bwMode="auto">
          <a:xfrm>
            <a:off x="960438" y="1943100"/>
            <a:ext cx="1082675" cy="3352800"/>
            <a:chOff x="605" y="1200"/>
            <a:chExt cx="682" cy="2112"/>
          </a:xfrm>
        </p:grpSpPr>
        <p:sp>
          <p:nvSpPr>
            <p:cNvPr id="63521" name="Line 10"/>
            <p:cNvSpPr>
              <a:spLocks noChangeShapeType="1"/>
            </p:cNvSpPr>
            <p:nvPr/>
          </p:nvSpPr>
          <p:spPr bwMode="auto">
            <a:xfrm flipV="1">
              <a:off x="960" y="1200"/>
              <a:ext cx="0" cy="2112"/>
            </a:xfrm>
            <a:prstGeom prst="line">
              <a:avLst/>
            </a:prstGeom>
            <a:noFill/>
            <a:ln w="127000">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3522" name="Text Box 11"/>
            <p:cNvSpPr txBox="1">
              <a:spLocks noChangeArrowheads="1"/>
            </p:cNvSpPr>
            <p:nvPr/>
          </p:nvSpPr>
          <p:spPr bwMode="auto">
            <a:xfrm>
              <a:off x="605" y="1440"/>
              <a:ext cx="682" cy="294"/>
            </a:xfrm>
            <a:prstGeom prst="rect">
              <a:avLst/>
            </a:prstGeom>
            <a:solidFill>
              <a:srgbClr val="FFFFCC"/>
            </a:solidFill>
            <a:ln w="9525">
              <a:solidFill>
                <a:srgbClr val="000000"/>
              </a:solidFill>
              <a:miter lim="800000"/>
              <a:headEnd type="none" w="med" len="lg"/>
              <a:tailEnd type="none" w="med" len="lg"/>
            </a:ln>
          </p:spPr>
          <p:txBody>
            <a:bodyPr wrap="none">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Greenhouse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gases</a:t>
              </a:r>
            </a:p>
          </p:txBody>
        </p:sp>
      </p:grpSp>
      <p:grpSp>
        <p:nvGrpSpPr>
          <p:cNvPr id="4" name="Group 12"/>
          <p:cNvGrpSpPr>
            <a:grpSpLocks/>
          </p:cNvGrpSpPr>
          <p:nvPr/>
        </p:nvGrpSpPr>
        <p:grpSpPr bwMode="auto">
          <a:xfrm>
            <a:off x="1862138" y="1714500"/>
            <a:ext cx="850900" cy="2209800"/>
            <a:chOff x="1173" y="1056"/>
            <a:chExt cx="536" cy="1392"/>
          </a:xfrm>
        </p:grpSpPr>
        <p:sp>
          <p:nvSpPr>
            <p:cNvPr id="63519" name="Line 13"/>
            <p:cNvSpPr>
              <a:spLocks noChangeShapeType="1"/>
            </p:cNvSpPr>
            <p:nvPr/>
          </p:nvSpPr>
          <p:spPr bwMode="auto">
            <a:xfrm>
              <a:off x="1440" y="1056"/>
              <a:ext cx="0" cy="1392"/>
            </a:xfrm>
            <a:prstGeom prst="line">
              <a:avLst/>
            </a:prstGeom>
            <a:noFill/>
            <a:ln w="127000">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3520" name="Text Box 14"/>
            <p:cNvSpPr txBox="1">
              <a:spLocks noChangeArrowheads="1"/>
            </p:cNvSpPr>
            <p:nvPr/>
          </p:nvSpPr>
          <p:spPr bwMode="auto">
            <a:xfrm>
              <a:off x="1173" y="1799"/>
              <a:ext cx="536" cy="409"/>
            </a:xfrm>
            <a:prstGeom prst="rect">
              <a:avLst/>
            </a:prstGeom>
            <a:solidFill>
              <a:srgbClr val="FFFFCC"/>
            </a:solidFill>
            <a:ln w="9525">
              <a:solidFill>
                <a:srgbClr val="000000"/>
              </a:solidFill>
              <a:miter lim="800000"/>
              <a:headEnd type="none" w="med" len="lg"/>
              <a:tailEnd type="none" w="med" len="lg"/>
            </a:ln>
          </p:spPr>
          <p:txBody>
            <a:bodyPr wrap="none">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Warming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from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decrease</a:t>
              </a:r>
            </a:p>
          </p:txBody>
        </p:sp>
      </p:grpSp>
      <p:grpSp>
        <p:nvGrpSpPr>
          <p:cNvPr id="5" name="Group 15"/>
          <p:cNvGrpSpPr>
            <a:grpSpLocks/>
          </p:cNvGrpSpPr>
          <p:nvPr/>
        </p:nvGrpSpPr>
        <p:grpSpPr bwMode="auto">
          <a:xfrm>
            <a:off x="2767013" y="1943100"/>
            <a:ext cx="898525" cy="1981200"/>
            <a:chOff x="1743" y="1200"/>
            <a:chExt cx="566" cy="1248"/>
          </a:xfrm>
        </p:grpSpPr>
        <p:sp>
          <p:nvSpPr>
            <p:cNvPr id="63517" name="Line 16"/>
            <p:cNvSpPr>
              <a:spLocks noChangeShapeType="1"/>
            </p:cNvSpPr>
            <p:nvPr/>
          </p:nvSpPr>
          <p:spPr bwMode="auto">
            <a:xfrm flipV="1">
              <a:off x="2112" y="1200"/>
              <a:ext cx="0" cy="1248"/>
            </a:xfrm>
            <a:prstGeom prst="line">
              <a:avLst/>
            </a:prstGeom>
            <a:noFill/>
            <a:ln w="127000">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3518" name="Text Box 17"/>
            <p:cNvSpPr txBox="1">
              <a:spLocks noChangeArrowheads="1"/>
            </p:cNvSpPr>
            <p:nvPr/>
          </p:nvSpPr>
          <p:spPr bwMode="auto">
            <a:xfrm>
              <a:off x="1743" y="1488"/>
              <a:ext cx="566" cy="409"/>
            </a:xfrm>
            <a:prstGeom prst="rect">
              <a:avLst/>
            </a:prstGeom>
            <a:solidFill>
              <a:srgbClr val="FFFFCC"/>
            </a:solidFill>
            <a:ln w="9525">
              <a:solidFill>
                <a:srgbClr val="000000"/>
              </a:solidFill>
              <a:miter lim="800000"/>
              <a:headEnd type="none" w="med" len="lg"/>
              <a:tailEnd type="none" w="med" len="lg"/>
            </a:ln>
          </p:spPr>
          <p:txBody>
            <a:bodyPr>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Cooling from increase</a:t>
              </a:r>
            </a:p>
          </p:txBody>
        </p:sp>
      </p:grpSp>
      <p:grpSp>
        <p:nvGrpSpPr>
          <p:cNvPr id="6" name="Group 18"/>
          <p:cNvGrpSpPr>
            <a:grpSpLocks/>
          </p:cNvGrpSpPr>
          <p:nvPr/>
        </p:nvGrpSpPr>
        <p:grpSpPr bwMode="auto">
          <a:xfrm>
            <a:off x="3733800" y="1714500"/>
            <a:ext cx="1295400" cy="2590800"/>
            <a:chOff x="2352" y="1056"/>
            <a:chExt cx="816" cy="1632"/>
          </a:xfrm>
        </p:grpSpPr>
        <p:sp>
          <p:nvSpPr>
            <p:cNvPr id="63515" name="Line 19"/>
            <p:cNvSpPr>
              <a:spLocks noChangeShapeType="1"/>
            </p:cNvSpPr>
            <p:nvPr/>
          </p:nvSpPr>
          <p:spPr bwMode="auto">
            <a:xfrm>
              <a:off x="2736" y="1056"/>
              <a:ext cx="0" cy="1632"/>
            </a:xfrm>
            <a:prstGeom prst="line">
              <a:avLst/>
            </a:prstGeom>
            <a:noFill/>
            <a:ln w="127000">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3516" name="Text Box 20"/>
            <p:cNvSpPr txBox="1">
              <a:spLocks noChangeArrowheads="1"/>
            </p:cNvSpPr>
            <p:nvPr/>
          </p:nvSpPr>
          <p:spPr bwMode="auto">
            <a:xfrm>
              <a:off x="2352" y="1296"/>
              <a:ext cx="816" cy="409"/>
            </a:xfrm>
            <a:prstGeom prst="rect">
              <a:avLst/>
            </a:prstGeom>
            <a:solidFill>
              <a:srgbClr val="FFFFCC"/>
            </a:solidFill>
            <a:ln w="9525">
              <a:solidFill>
                <a:srgbClr val="000000"/>
              </a:solidFill>
              <a:miter lim="800000"/>
              <a:headEnd type="none" w="med" len="lg"/>
              <a:tailEnd type="none" w="med" len="lg"/>
            </a:ln>
          </p:spPr>
          <p:txBody>
            <a:bodyPr>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CO</a:t>
              </a:r>
              <a:r>
                <a:rPr kumimoji="0" lang="en-US" altLang="en-US" sz="1200" b="1" i="0" u="none" strike="noStrike" kern="1200" cap="none" spc="0" normalizeH="0" baseline="-25000" noProof="0">
                  <a:ln>
                    <a:noFill/>
                  </a:ln>
                  <a:solidFill>
                    <a:srgbClr val="000000"/>
                  </a:solidFill>
                  <a:effectLst/>
                  <a:uLnTx/>
                  <a:uFillTx/>
                  <a:cs typeface="Arial" panose="020B0604020202020204" pitchFamily="34" charset="0"/>
                </a:rPr>
                <a:t>2</a:t>
              </a: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 removal by plants and soil organisms</a:t>
              </a:r>
            </a:p>
          </p:txBody>
        </p:sp>
      </p:grpSp>
      <p:grpSp>
        <p:nvGrpSpPr>
          <p:cNvPr id="7" name="Group 21"/>
          <p:cNvGrpSpPr>
            <a:grpSpLocks/>
          </p:cNvGrpSpPr>
          <p:nvPr/>
        </p:nvGrpSpPr>
        <p:grpSpPr bwMode="auto">
          <a:xfrm>
            <a:off x="5105400" y="1943100"/>
            <a:ext cx="1387475" cy="2362200"/>
            <a:chOff x="3216" y="1200"/>
            <a:chExt cx="874" cy="1488"/>
          </a:xfrm>
        </p:grpSpPr>
        <p:sp>
          <p:nvSpPr>
            <p:cNvPr id="63513" name="Line 22"/>
            <p:cNvSpPr>
              <a:spLocks noChangeShapeType="1"/>
            </p:cNvSpPr>
            <p:nvPr/>
          </p:nvSpPr>
          <p:spPr bwMode="auto">
            <a:xfrm flipV="1">
              <a:off x="3648" y="1200"/>
              <a:ext cx="0" cy="1488"/>
            </a:xfrm>
            <a:prstGeom prst="line">
              <a:avLst/>
            </a:prstGeom>
            <a:noFill/>
            <a:ln w="127000">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3514" name="Text Box 23"/>
            <p:cNvSpPr txBox="1">
              <a:spLocks noChangeArrowheads="1"/>
            </p:cNvSpPr>
            <p:nvPr/>
          </p:nvSpPr>
          <p:spPr bwMode="auto">
            <a:xfrm>
              <a:off x="3216" y="1728"/>
              <a:ext cx="874" cy="524"/>
            </a:xfrm>
            <a:prstGeom prst="rect">
              <a:avLst/>
            </a:prstGeom>
            <a:solidFill>
              <a:srgbClr val="FFFFCC"/>
            </a:solidFill>
            <a:ln w="9525">
              <a:solidFill>
                <a:srgbClr val="000000"/>
              </a:solidFill>
              <a:miter lim="800000"/>
              <a:headEnd type="none" w="med" len="lg"/>
              <a:tailEnd type="none" w="med" len="lg"/>
            </a:ln>
          </p:spPr>
          <p:txBody>
            <a:bodyPr>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CO</a:t>
              </a:r>
              <a:r>
                <a:rPr kumimoji="0" lang="en-US" altLang="en-US" sz="1200" b="1" i="0" u="none" strike="noStrike" kern="1200" cap="none" spc="0" normalizeH="0" baseline="-25000" noProof="0">
                  <a:ln>
                    <a:noFill/>
                  </a:ln>
                  <a:solidFill>
                    <a:srgbClr val="000000"/>
                  </a:solidFill>
                  <a:effectLst/>
                  <a:uLnTx/>
                  <a:uFillTx/>
                  <a:cs typeface="Arial" panose="020B0604020202020204" pitchFamily="34" charset="0"/>
                </a:rPr>
                <a:t>2</a:t>
              </a: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 emissions from land cleaning, fires, and decay</a:t>
              </a:r>
            </a:p>
          </p:txBody>
        </p:sp>
      </p:grpSp>
      <p:grpSp>
        <p:nvGrpSpPr>
          <p:cNvPr id="8" name="Group 24"/>
          <p:cNvGrpSpPr>
            <a:grpSpLocks/>
          </p:cNvGrpSpPr>
          <p:nvPr/>
        </p:nvGrpSpPr>
        <p:grpSpPr bwMode="auto">
          <a:xfrm>
            <a:off x="6754813" y="1866900"/>
            <a:ext cx="1104900" cy="2209800"/>
            <a:chOff x="4255" y="1152"/>
            <a:chExt cx="696" cy="1392"/>
          </a:xfrm>
        </p:grpSpPr>
        <p:sp>
          <p:nvSpPr>
            <p:cNvPr id="63511" name="Line 25"/>
            <p:cNvSpPr>
              <a:spLocks noChangeShapeType="1"/>
            </p:cNvSpPr>
            <p:nvPr/>
          </p:nvSpPr>
          <p:spPr bwMode="auto">
            <a:xfrm>
              <a:off x="4608" y="1152"/>
              <a:ext cx="0" cy="1392"/>
            </a:xfrm>
            <a:prstGeom prst="line">
              <a:avLst/>
            </a:prstGeom>
            <a:noFill/>
            <a:ln w="127000">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3512" name="Text Box 26"/>
            <p:cNvSpPr txBox="1">
              <a:spLocks noChangeArrowheads="1"/>
            </p:cNvSpPr>
            <p:nvPr/>
          </p:nvSpPr>
          <p:spPr bwMode="auto">
            <a:xfrm>
              <a:off x="4255" y="1584"/>
              <a:ext cx="696" cy="294"/>
            </a:xfrm>
            <a:prstGeom prst="rect">
              <a:avLst/>
            </a:prstGeom>
            <a:solidFill>
              <a:srgbClr val="FFFFCC"/>
            </a:solidFill>
            <a:ln w="9525">
              <a:solidFill>
                <a:srgbClr val="000000"/>
              </a:solidFill>
              <a:miter lim="800000"/>
              <a:headEnd type="none" w="med" len="lg"/>
              <a:tailEnd type="none" w="med" len="lg"/>
            </a:ln>
          </p:spPr>
          <p:txBody>
            <a:bodyPr wrap="none">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Heat and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CO</a:t>
              </a:r>
              <a:r>
                <a:rPr kumimoji="0" lang="en-US" altLang="en-US" sz="1200" b="1" i="0" u="none" strike="noStrike" kern="1200" cap="none" spc="0" normalizeH="0" baseline="-25000" noProof="0">
                  <a:ln>
                    <a:noFill/>
                  </a:ln>
                  <a:solidFill>
                    <a:srgbClr val="000000"/>
                  </a:solidFill>
                  <a:effectLst/>
                  <a:uLnTx/>
                  <a:uFillTx/>
                  <a:cs typeface="Arial" panose="020B0604020202020204" pitchFamily="34" charset="0"/>
                </a:rPr>
                <a:t>2</a:t>
              </a: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 removal</a:t>
              </a:r>
            </a:p>
          </p:txBody>
        </p:sp>
      </p:grpSp>
      <p:grpSp>
        <p:nvGrpSpPr>
          <p:cNvPr id="9" name="Group 27"/>
          <p:cNvGrpSpPr>
            <a:grpSpLocks/>
          </p:cNvGrpSpPr>
          <p:nvPr/>
        </p:nvGrpSpPr>
        <p:grpSpPr bwMode="auto">
          <a:xfrm>
            <a:off x="7686675" y="1919288"/>
            <a:ext cx="1266825" cy="2157412"/>
            <a:chOff x="4842" y="1185"/>
            <a:chExt cx="798" cy="1359"/>
          </a:xfrm>
        </p:grpSpPr>
        <p:sp>
          <p:nvSpPr>
            <p:cNvPr id="63509" name="Line 28"/>
            <p:cNvSpPr>
              <a:spLocks noChangeShapeType="1"/>
            </p:cNvSpPr>
            <p:nvPr/>
          </p:nvSpPr>
          <p:spPr bwMode="auto">
            <a:xfrm flipV="1">
              <a:off x="5169" y="1185"/>
              <a:ext cx="0" cy="1359"/>
            </a:xfrm>
            <a:prstGeom prst="line">
              <a:avLst/>
            </a:prstGeom>
            <a:noFill/>
            <a:ln w="127000">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3510" name="Text Box 29"/>
            <p:cNvSpPr txBox="1">
              <a:spLocks noChangeArrowheads="1"/>
            </p:cNvSpPr>
            <p:nvPr/>
          </p:nvSpPr>
          <p:spPr bwMode="auto">
            <a:xfrm>
              <a:off x="4842" y="2013"/>
              <a:ext cx="798" cy="294"/>
            </a:xfrm>
            <a:prstGeom prst="rect">
              <a:avLst/>
            </a:prstGeom>
            <a:solidFill>
              <a:srgbClr val="FFFFCC"/>
            </a:solidFill>
            <a:ln w="9525">
              <a:solidFill>
                <a:srgbClr val="000000"/>
              </a:solidFill>
              <a:miter lim="800000"/>
              <a:headEnd type="none" w="med" len="lg"/>
              <a:tailEnd type="none" w="med" len="lg"/>
            </a:ln>
          </p:spPr>
          <p:txBody>
            <a:bodyPr wrap="none">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Heat and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CO</a:t>
              </a:r>
              <a:r>
                <a:rPr kumimoji="0" lang="en-US" altLang="en-US" sz="1200" b="1" i="0" u="none" strike="noStrike" kern="1200" cap="none" spc="0" normalizeH="0" baseline="-25000" noProof="0">
                  <a:ln>
                    <a:noFill/>
                  </a:ln>
                  <a:solidFill>
                    <a:srgbClr val="000000"/>
                  </a:solidFill>
                  <a:effectLst/>
                  <a:uLnTx/>
                  <a:uFillTx/>
                  <a:cs typeface="Arial" panose="020B0604020202020204" pitchFamily="34" charset="0"/>
                </a:rPr>
                <a:t>2</a:t>
              </a: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 emissions</a:t>
              </a:r>
            </a:p>
          </p:txBody>
        </p:sp>
      </p:grpSp>
      <p:sp>
        <p:nvSpPr>
          <p:cNvPr id="203806" name="Text Box 30"/>
          <p:cNvSpPr txBox="1">
            <a:spLocks noChangeArrowheads="1"/>
          </p:cNvSpPr>
          <p:nvPr/>
        </p:nvSpPr>
        <p:spPr bwMode="auto">
          <a:xfrm>
            <a:off x="2052638" y="3924300"/>
            <a:ext cx="1600200" cy="284163"/>
          </a:xfrm>
          <a:prstGeom prst="rect">
            <a:avLst/>
          </a:prstGeom>
          <a:solidFill>
            <a:srgbClr val="CCFFFF"/>
          </a:solidFill>
          <a:ln w="9525">
            <a:solidFill>
              <a:srgbClr val="000000"/>
            </a:solidFill>
            <a:miter lim="800000"/>
            <a:headEnd type="none" w="med" len="lg"/>
            <a:tailEnd type="none" w="med" len="lg"/>
          </a:ln>
        </p:spPr>
        <p:txBody>
          <a:bodyPr wrap="none">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Ice and snow cover</a:t>
            </a:r>
          </a:p>
        </p:txBody>
      </p:sp>
      <p:sp>
        <p:nvSpPr>
          <p:cNvPr id="203807" name="Text Box 31"/>
          <p:cNvSpPr txBox="1">
            <a:spLocks noChangeArrowheads="1"/>
          </p:cNvSpPr>
          <p:nvPr/>
        </p:nvSpPr>
        <p:spPr bwMode="auto">
          <a:xfrm>
            <a:off x="100013" y="5224463"/>
            <a:ext cx="2362200" cy="284162"/>
          </a:xfrm>
          <a:prstGeom prst="rect">
            <a:avLst/>
          </a:prstGeom>
          <a:solidFill>
            <a:srgbClr val="CCFFFF"/>
          </a:solidFill>
          <a:ln w="9525">
            <a:solidFill>
              <a:srgbClr val="000000"/>
            </a:solidFill>
            <a:miter lim="800000"/>
            <a:headEnd type="none" w="med" len="lg"/>
            <a:tailEnd type="none" w="med" len="lg"/>
          </a:ln>
        </p:spPr>
        <p:txBody>
          <a:bodyPr wrap="none">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Natural and human emissions</a:t>
            </a:r>
          </a:p>
        </p:txBody>
      </p:sp>
      <p:sp>
        <p:nvSpPr>
          <p:cNvPr id="203808" name="Text Box 32"/>
          <p:cNvSpPr txBox="1">
            <a:spLocks noChangeArrowheads="1"/>
          </p:cNvSpPr>
          <p:nvPr/>
        </p:nvSpPr>
        <p:spPr bwMode="auto">
          <a:xfrm>
            <a:off x="4241800" y="4305300"/>
            <a:ext cx="1681163" cy="284163"/>
          </a:xfrm>
          <a:prstGeom prst="rect">
            <a:avLst/>
          </a:prstGeom>
          <a:solidFill>
            <a:srgbClr val="CCFFFF"/>
          </a:solidFill>
          <a:ln w="9525">
            <a:solidFill>
              <a:srgbClr val="000000"/>
            </a:solidFill>
            <a:miter lim="800000"/>
            <a:headEnd type="none" w="med" len="lg"/>
            <a:tailEnd type="none" w="med" len="lg"/>
          </a:ln>
        </p:spPr>
        <p:txBody>
          <a:bodyPr wrap="none">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Land and soil biotoa</a:t>
            </a:r>
          </a:p>
        </p:txBody>
      </p:sp>
      <p:grpSp>
        <p:nvGrpSpPr>
          <p:cNvPr id="10" name="Group 33"/>
          <p:cNvGrpSpPr>
            <a:grpSpLocks/>
          </p:cNvGrpSpPr>
          <p:nvPr/>
        </p:nvGrpSpPr>
        <p:grpSpPr bwMode="auto">
          <a:xfrm>
            <a:off x="7313613" y="4305300"/>
            <a:ext cx="947737" cy="1447800"/>
            <a:chOff x="4607" y="2688"/>
            <a:chExt cx="597" cy="912"/>
          </a:xfrm>
        </p:grpSpPr>
        <p:sp>
          <p:nvSpPr>
            <p:cNvPr id="63507" name="Line 34"/>
            <p:cNvSpPr>
              <a:spLocks noChangeShapeType="1"/>
            </p:cNvSpPr>
            <p:nvPr/>
          </p:nvSpPr>
          <p:spPr bwMode="auto">
            <a:xfrm>
              <a:off x="4896" y="2688"/>
              <a:ext cx="0" cy="912"/>
            </a:xfrm>
            <a:prstGeom prst="line">
              <a:avLst/>
            </a:prstGeom>
            <a:noFill/>
            <a:ln w="127000">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3508" name="Text Box 35"/>
            <p:cNvSpPr txBox="1">
              <a:spLocks noChangeArrowheads="1"/>
            </p:cNvSpPr>
            <p:nvPr/>
          </p:nvSpPr>
          <p:spPr bwMode="auto">
            <a:xfrm>
              <a:off x="4607" y="2880"/>
              <a:ext cx="597" cy="294"/>
            </a:xfrm>
            <a:prstGeom prst="rect">
              <a:avLst/>
            </a:prstGeom>
            <a:solidFill>
              <a:srgbClr val="FFFFCC"/>
            </a:solidFill>
            <a:ln w="9525">
              <a:solidFill>
                <a:srgbClr val="000000"/>
              </a:solidFill>
              <a:miter lim="800000"/>
              <a:headEnd type="none" w="med" len="lg"/>
              <a:tailEnd type="none" w="med" len="lg"/>
            </a:ln>
          </p:spPr>
          <p:txBody>
            <a:bodyPr wrap="none">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Long-term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storage</a:t>
              </a:r>
            </a:p>
          </p:txBody>
        </p:sp>
      </p:grpSp>
      <p:sp>
        <p:nvSpPr>
          <p:cNvPr id="203812" name="Text Box 36"/>
          <p:cNvSpPr txBox="1">
            <a:spLocks noChangeArrowheads="1"/>
          </p:cNvSpPr>
          <p:nvPr/>
        </p:nvSpPr>
        <p:spPr bwMode="auto">
          <a:xfrm>
            <a:off x="7237413" y="5753100"/>
            <a:ext cx="1047750" cy="284163"/>
          </a:xfrm>
          <a:prstGeom prst="rect">
            <a:avLst/>
          </a:prstGeom>
          <a:solidFill>
            <a:srgbClr val="CCFFFF"/>
          </a:solidFill>
          <a:ln w="9525">
            <a:solidFill>
              <a:srgbClr val="000000"/>
            </a:solidFill>
            <a:miter lim="800000"/>
            <a:headEnd type="none" w="med" len="lg"/>
            <a:tailEnd type="none" w="med" len="lg"/>
          </a:ln>
        </p:spPr>
        <p:txBody>
          <a:bodyPr wrap="none">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Deep ocean</a:t>
            </a:r>
          </a:p>
        </p:txBody>
      </p:sp>
      <p:sp>
        <p:nvSpPr>
          <p:cNvPr id="203813" name="Text Box 37"/>
          <p:cNvSpPr txBox="1">
            <a:spLocks noChangeArrowheads="1"/>
          </p:cNvSpPr>
          <p:nvPr/>
        </p:nvSpPr>
        <p:spPr bwMode="auto">
          <a:xfrm>
            <a:off x="7086600" y="4076700"/>
            <a:ext cx="1401763" cy="284163"/>
          </a:xfrm>
          <a:prstGeom prst="rect">
            <a:avLst/>
          </a:prstGeom>
          <a:solidFill>
            <a:srgbClr val="CCFFFF"/>
          </a:solidFill>
          <a:ln w="9525">
            <a:solidFill>
              <a:srgbClr val="000000"/>
            </a:solidFill>
            <a:miter lim="800000"/>
            <a:headEnd type="none" w="med" len="lg"/>
            <a:tailEnd type="none" w="med" len="lg"/>
          </a:ln>
        </p:spPr>
        <p:txBody>
          <a:bodyPr>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t>Shallow ocean</a:t>
            </a:r>
          </a:p>
        </p:txBody>
      </p:sp>
      <p:sp>
        <p:nvSpPr>
          <p:cNvPr id="203814" name="Text Box 38"/>
          <p:cNvSpPr txBox="1">
            <a:spLocks noChangeArrowheads="1"/>
          </p:cNvSpPr>
          <p:nvPr/>
        </p:nvSpPr>
        <p:spPr bwMode="auto">
          <a:xfrm>
            <a:off x="0" y="1562100"/>
            <a:ext cx="9144000" cy="346075"/>
          </a:xfrm>
          <a:prstGeom prst="rect">
            <a:avLst/>
          </a:prstGeom>
          <a:solidFill>
            <a:srgbClr val="CCFFFF"/>
          </a:solidFill>
          <a:ln w="9525">
            <a:solidFill>
              <a:srgbClr val="000000"/>
            </a:solidFill>
            <a:miter lim="800000"/>
            <a:headEnd type="none" w="med" len="lg"/>
            <a:tailEnd type="none" w="med" len="lg"/>
          </a:ln>
        </p:spPr>
        <p:txBody>
          <a:bodyPr>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cs typeface="Arial" panose="020B0604020202020204" pitchFamily="34" charset="0"/>
              </a:rPr>
              <a:t>Troposphere</a:t>
            </a:r>
          </a:p>
        </p:txBody>
      </p:sp>
      <p:sp>
        <p:nvSpPr>
          <p:cNvPr id="63506" name="Rectangle 2"/>
          <p:cNvSpPr>
            <a:spLocks noGrp="1" noChangeArrowheads="1"/>
          </p:cNvSpPr>
          <p:nvPr>
            <p:ph type="title"/>
          </p:nvPr>
        </p:nvSpPr>
        <p:spPr>
          <a:xfrm>
            <a:off x="0" y="2064"/>
            <a:ext cx="9144000" cy="1188720"/>
          </a:xfrm>
          <a:solidFill>
            <a:srgbClr val="64A03C"/>
          </a:solidFill>
        </p:spPr>
        <p:txBody>
          <a:bodyPr/>
          <a:lstStyle/>
          <a:p>
            <a:r>
              <a:rPr lang="en-US" dirty="0">
                <a:solidFill>
                  <a:prstClr val="white"/>
                </a:solidFill>
                <a:latin typeface="Arial" panose="020B0604020202020204" pitchFamily="34" charset="0"/>
                <a:cs typeface="Arial" panose="020B0604020202020204" pitchFamily="34" charset="0"/>
              </a:rPr>
              <a:t>Climate Models</a:t>
            </a:r>
            <a:endParaRPr lang="en-US" altLang="en-US" sz="4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076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8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38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380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380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38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381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806" grpId="0" animBg="1"/>
      <p:bldP spid="203807" grpId="0" animBg="1"/>
      <p:bldP spid="203808" grpId="0" animBg="1"/>
      <p:bldP spid="203812" grpId="0" animBg="1"/>
      <p:bldP spid="203813" grpId="0" animBg="1"/>
      <p:bldP spid="2038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1" descr="1901"/>
          <p:cNvPicPr>
            <a:picLocks noChangeAspect="1" noChangeArrowheads="1"/>
          </p:cNvPicPr>
          <p:nvPr/>
        </p:nvPicPr>
        <p:blipFill>
          <a:blip r:embed="rId3">
            <a:extLst>
              <a:ext uri="{28A0092B-C50C-407E-A947-70E740481C1C}">
                <a14:useLocalDpi xmlns:a14="http://schemas.microsoft.com/office/drawing/2010/main" val="0"/>
              </a:ext>
            </a:extLst>
          </a:blip>
          <a:srcRect b="10373"/>
          <a:stretch>
            <a:fillRect/>
          </a:stretch>
        </p:blipFill>
        <p:spPr bwMode="auto">
          <a:xfrm>
            <a:off x="228600" y="3319780"/>
            <a:ext cx="3898900" cy="328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2"/>
          <p:cNvSpPr>
            <a:spLocks noGrp="1" noChangeArrowheads="1"/>
          </p:cNvSpPr>
          <p:nvPr>
            <p:ph type="title"/>
          </p:nvPr>
        </p:nvSpPr>
        <p:spPr>
          <a:xfrm>
            <a:off x="0" y="0"/>
            <a:ext cx="9144000" cy="1188720"/>
          </a:xfrm>
          <a:solidFill>
            <a:srgbClr val="64A03C"/>
          </a:solidFill>
        </p:spPr>
        <p:txBody>
          <a:bodyPr/>
          <a:lstStyle/>
          <a:p>
            <a:pPr algn="ctr" eaLnBrk="1" hangingPunct="1"/>
            <a:r>
              <a:rPr lang="en-US" altLang="en-US" i="1" u="sng" dirty="0">
                <a:latin typeface="Arial" panose="020B0604020202020204" pitchFamily="34" charset="0"/>
                <a:cs typeface="Arial" panose="020B0604020202020204" pitchFamily="34" charset="0"/>
              </a:rPr>
              <a:t>Case Study</a:t>
            </a:r>
            <a:r>
              <a:rPr lang="en-US" altLang="en-US" i="1" dirty="0">
                <a:latin typeface="Arial" panose="020B0604020202020204" pitchFamily="34" charset="0"/>
                <a:cs typeface="Arial" panose="020B0604020202020204" pitchFamily="34" charset="0"/>
              </a:rPr>
              <a:t>: </a:t>
            </a:r>
            <a:br>
              <a:rPr lang="en-US" altLang="en-US" i="1" dirty="0">
                <a:latin typeface="Arial" panose="020B0604020202020204" pitchFamily="34" charset="0"/>
                <a:cs typeface="Arial" panose="020B0604020202020204" pitchFamily="34" charset="0"/>
              </a:rPr>
            </a:br>
            <a:r>
              <a:rPr lang="en-US" altLang="en-US" sz="2900" i="1" dirty="0">
                <a:latin typeface="Arial" panose="020B0604020202020204" pitchFamily="34" charset="0"/>
                <a:cs typeface="Arial" panose="020B0604020202020204" pitchFamily="34" charset="0"/>
              </a:rPr>
              <a:t>Studying a Volcano to Understand Climate Change </a:t>
            </a:r>
          </a:p>
        </p:txBody>
      </p:sp>
      <p:sp>
        <p:nvSpPr>
          <p:cNvPr id="6" name="Rectangle 3"/>
          <p:cNvSpPr txBox="1">
            <a:spLocks noChangeArrowheads="1"/>
          </p:cNvSpPr>
          <p:nvPr/>
        </p:nvSpPr>
        <p:spPr>
          <a:xfrm>
            <a:off x="4457700" y="3238500"/>
            <a:ext cx="4508500" cy="3276600"/>
          </a:xfrm>
          <a:prstGeom prst="rect">
            <a:avLst/>
          </a:prstGeom>
        </p:spPr>
        <p:txBody>
          <a:bodyPr/>
          <a:lstStyle/>
          <a:p>
            <a:pPr marL="342900" marR="0" lvl="0" indent="-342900" algn="l" defTabSz="914400" rtl="0" eaLnBrk="0" fontAlgn="base" latinLnBrk="0" hangingPunct="0">
              <a:lnSpc>
                <a:spcPct val="80000"/>
              </a:lnSpc>
              <a:spcBef>
                <a:spcPct val="20000"/>
              </a:spcBef>
              <a:spcAft>
                <a:spcPct val="0"/>
              </a:spcAft>
              <a:buClr>
                <a:srgbClr val="1F881A"/>
              </a:buClr>
              <a:buSzTx/>
              <a:buFont typeface="Wingdings" pitchFamily="2" charset="2"/>
              <a:buChar char="§"/>
              <a:tabLst/>
              <a:defRPr/>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342900" marR="0" lvl="0" indent="-342900" algn="l" defTabSz="914400" rtl="0" eaLnBrk="0" fontAlgn="base" latinLnBrk="0" hangingPunct="0">
              <a:lnSpc>
                <a:spcPct val="80000"/>
              </a:lnSpc>
              <a:spcBef>
                <a:spcPct val="20000"/>
              </a:spcBef>
              <a:spcAft>
                <a:spcPct val="0"/>
              </a:spcAft>
              <a:buClr>
                <a:srgbClr val="111111"/>
              </a:buClr>
              <a:buSzPct val="85000"/>
              <a:buFont typeface="Wingdings" pitchFamily="2" charset="2"/>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Particulates and SO</a:t>
            </a:r>
            <a:r>
              <a:rPr kumimoji="0" lang="en-US" sz="2800" b="0" i="0" u="none" strike="noStrike" kern="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were the main reasons for the temp. decrease.</a:t>
            </a:r>
          </a:p>
          <a:p>
            <a:pPr marL="342900" marR="0" lvl="0" indent="-342900" algn="l" defTabSz="914400" rtl="0" eaLnBrk="0" fontAlgn="base" latinLnBrk="0" hangingPunct="0">
              <a:lnSpc>
                <a:spcPct val="80000"/>
              </a:lnSpc>
              <a:spcBef>
                <a:spcPct val="20000"/>
              </a:spcBef>
              <a:spcAft>
                <a:spcPct val="0"/>
              </a:spcAft>
              <a:buClr>
                <a:srgbClr val="111111"/>
              </a:buClr>
              <a:buSzPct val="85000"/>
              <a:buFont typeface="Wingdings" pitchFamily="2" charset="2"/>
              <a:buChar char="§"/>
              <a:tabLst/>
              <a:defRPr/>
            </a:pP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342900" marR="0" lvl="0" indent="-342900" algn="l" defTabSz="914400" rtl="0" eaLnBrk="0" fontAlgn="base" latinLnBrk="0" hangingPunct="0">
              <a:lnSpc>
                <a:spcPct val="80000"/>
              </a:lnSpc>
              <a:spcBef>
                <a:spcPct val="20000"/>
              </a:spcBef>
              <a:spcAft>
                <a:spcPct val="0"/>
              </a:spcAft>
              <a:buClr>
                <a:srgbClr val="111111"/>
              </a:buClr>
              <a:buSzPct val="85000"/>
              <a:buFont typeface="Wingdings" pitchFamily="2" charset="2"/>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success convinced scientists and policy makers that climate model projections should be taken seriously.</a:t>
            </a:r>
          </a:p>
        </p:txBody>
      </p:sp>
      <p:sp>
        <p:nvSpPr>
          <p:cNvPr id="7" name="Rectangle 3"/>
          <p:cNvSpPr txBox="1">
            <a:spLocks noChangeArrowheads="1"/>
          </p:cNvSpPr>
          <p:nvPr/>
        </p:nvSpPr>
        <p:spPr>
          <a:xfrm>
            <a:off x="228600" y="1371600"/>
            <a:ext cx="8458200" cy="1752600"/>
          </a:xfrm>
          <a:prstGeom prst="rect">
            <a:avLst/>
          </a:prstGeom>
        </p:spPr>
        <p:txBody>
          <a:bodyPr/>
          <a:lstStyle/>
          <a:p>
            <a:pPr marL="342900" marR="0" lvl="0" indent="-342900" algn="l" defTabSz="914400" rtl="0" eaLnBrk="0" fontAlgn="base" latinLnBrk="0" hangingPunct="0">
              <a:lnSpc>
                <a:spcPct val="80000"/>
              </a:lnSpc>
              <a:spcBef>
                <a:spcPct val="20000"/>
              </a:spcBef>
              <a:spcAft>
                <a:spcPct val="0"/>
              </a:spcAft>
              <a:buClr>
                <a:srgbClr val="111111"/>
              </a:buClr>
              <a:buSzPct val="85000"/>
              <a:buFont typeface="Wingdings" pitchFamily="2" charset="2"/>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NASA scientists correctly predicted that the 1991 eruption of Mount Pinatubo in the Philippines would cool the average temperature of the earth by 0.5</a:t>
            </a:r>
            <a:r>
              <a:rPr kumimoji="0" lang="en-US" sz="2800" b="0" i="0" u="none" strike="noStrike" kern="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C over a 15 month period and then return to normal by 1995.</a:t>
            </a:r>
          </a:p>
        </p:txBody>
      </p:sp>
    </p:spTree>
    <p:extLst>
      <p:ext uri="{BB962C8B-B14F-4D97-AF65-F5344CB8AC3E}">
        <p14:creationId xmlns:p14="http://schemas.microsoft.com/office/powerpoint/2010/main" val="4250765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65343" y="3905252"/>
            <a:ext cx="4115157" cy="2901948"/>
          </a:xfrm>
          <a:prstGeom prst="rect">
            <a:avLst/>
          </a:prstGeom>
        </p:spPr>
      </p:pic>
      <p:sp>
        <p:nvSpPr>
          <p:cNvPr id="2"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Climate Models and the Prediction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of Future Global Temperatures</a:t>
            </a:r>
          </a:p>
        </p:txBody>
      </p:sp>
      <p:pic>
        <p:nvPicPr>
          <p:cNvPr id="4" name="Picture 3"/>
          <p:cNvPicPr>
            <a:picLocks noChangeAspect="1"/>
          </p:cNvPicPr>
          <p:nvPr/>
        </p:nvPicPr>
        <p:blipFill rotWithShape="1">
          <a:blip r:embed="rId3"/>
          <a:srcRect b="8129"/>
          <a:stretch/>
        </p:blipFill>
        <p:spPr>
          <a:xfrm>
            <a:off x="12700" y="1917700"/>
            <a:ext cx="4923316" cy="4940300"/>
          </a:xfrm>
          <a:prstGeom prst="rect">
            <a:avLst/>
          </a:prstGeom>
        </p:spPr>
      </p:pic>
      <p:sp>
        <p:nvSpPr>
          <p:cNvPr id="5" name="Rectangle 4"/>
          <p:cNvSpPr/>
          <p:nvPr/>
        </p:nvSpPr>
        <p:spPr>
          <a:xfrm>
            <a:off x="5275007" y="1849472"/>
            <a:ext cx="3837100" cy="2055780"/>
          </a:xfrm>
          <a:prstGeom prst="rect">
            <a:avLst/>
          </a:prstGeom>
        </p:spPr>
        <p:txBody>
          <a:bodyPr wrap="square">
            <a:noAutofit/>
          </a:bodyPr>
          <a:lstStyle/>
          <a:p>
            <a:pPr marL="233363" indent="-233363">
              <a:buSzPct val="90000"/>
              <a:buFont typeface="Arial" panose="020B0604020202020204" pitchFamily="34" charset="0"/>
              <a:buChar char="̶"/>
            </a:pPr>
            <a:r>
              <a:rPr lang="en-US" sz="2200" dirty="0">
                <a:solidFill>
                  <a:srgbClr val="010001"/>
                </a:solidFill>
                <a:latin typeface="Arial" panose="020B0604020202020204" pitchFamily="34" charset="0"/>
                <a:cs typeface="Arial" panose="020B0604020202020204" pitchFamily="34" charset="0"/>
              </a:rPr>
              <a:t>The predictions depend on whether we expect low, moderate, or high increases in how much CO</a:t>
            </a:r>
            <a:r>
              <a:rPr lang="en-US" sz="2200" baseline="-25000" dirty="0">
                <a:solidFill>
                  <a:srgbClr val="010001"/>
                </a:solidFill>
                <a:latin typeface="Arial" panose="020B0604020202020204" pitchFamily="34" charset="0"/>
                <a:cs typeface="Arial" panose="020B0604020202020204" pitchFamily="34" charset="0"/>
              </a:rPr>
              <a:t>2</a:t>
            </a:r>
            <a:r>
              <a:rPr lang="en-US" sz="2200" dirty="0">
                <a:solidFill>
                  <a:srgbClr val="010001"/>
                </a:solidFill>
                <a:latin typeface="Arial" panose="020B0604020202020204" pitchFamily="34" charset="0"/>
                <a:cs typeface="Arial" panose="020B0604020202020204" pitchFamily="34" charset="0"/>
              </a:rPr>
              <a:t> the world emits during the current century.</a:t>
            </a:r>
          </a:p>
        </p:txBody>
      </p:sp>
      <p:pic>
        <p:nvPicPr>
          <p:cNvPr id="3" name="Picture 2"/>
          <p:cNvPicPr>
            <a:picLocks noChangeAspect="1"/>
          </p:cNvPicPr>
          <p:nvPr/>
        </p:nvPicPr>
        <p:blipFill rotWithShape="1">
          <a:blip r:embed="rId4"/>
          <a:srcRect t="92758" r="84852" b="4645"/>
          <a:stretch/>
        </p:blipFill>
        <p:spPr>
          <a:xfrm>
            <a:off x="12700" y="6654800"/>
            <a:ext cx="1086190" cy="203200"/>
          </a:xfrm>
          <a:prstGeom prst="rect">
            <a:avLst/>
          </a:prstGeom>
        </p:spPr>
      </p:pic>
      <p:sp>
        <p:nvSpPr>
          <p:cNvPr id="7" name="Rectangle 6"/>
          <p:cNvSpPr/>
          <p:nvPr/>
        </p:nvSpPr>
        <p:spPr>
          <a:xfrm>
            <a:off x="214719" y="1326252"/>
            <a:ext cx="8780425" cy="523220"/>
          </a:xfrm>
          <a:prstGeom prst="rect">
            <a:avLst/>
          </a:prstGeom>
        </p:spPr>
        <p:txBody>
          <a:bodyPr wrap="square">
            <a:spAutoFit/>
          </a:bodyPr>
          <a:lstStyle/>
          <a:p>
            <a:pPr marL="287338" lvl="0" indent="-287338">
              <a:buFont typeface="Wingdings" panose="05000000000000000000" pitchFamily="2" charset="2"/>
              <a:buChar char="§"/>
            </a:pPr>
            <a:r>
              <a:rPr lang="en-US" sz="2800" dirty="0">
                <a:solidFill>
                  <a:srgbClr val="010001"/>
                </a:solidFill>
                <a:latin typeface="Arial" panose="020B0604020202020204" pitchFamily="34" charset="0"/>
                <a:cs typeface="Arial" panose="020B0604020202020204" pitchFamily="34" charset="0"/>
              </a:rPr>
              <a:t>Predicted increase in global temperatures by 2100. </a:t>
            </a:r>
          </a:p>
        </p:txBody>
      </p:sp>
    </p:spTree>
    <p:extLst>
      <p:ext uri="{BB962C8B-B14F-4D97-AF65-F5344CB8AC3E}">
        <p14:creationId xmlns:p14="http://schemas.microsoft.com/office/powerpoint/2010/main" val="2706038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152400" y="1272364"/>
            <a:ext cx="8991600" cy="2490834"/>
          </a:xfrm>
        </p:spPr>
        <p:txBody>
          <a:bodyPr>
            <a:noAutofit/>
          </a:bodyPr>
          <a:lstStyle/>
          <a:p>
            <a:r>
              <a:rPr lang="en-US" altLang="en-US" sz="2800" dirty="0">
                <a:latin typeface="Arial" panose="020B0604020202020204" pitchFamily="34" charset="0"/>
                <a:cs typeface="Arial" panose="020B0604020202020204" pitchFamily="34" charset="0"/>
              </a:rPr>
              <a:t>The climate is very complex with many systems and sub-systems.  Many of these systems interact with each other in feedback loops.</a:t>
            </a:r>
          </a:p>
          <a:p>
            <a:pPr lvl="1"/>
            <a:r>
              <a:rPr lang="en-US" altLang="en-US" sz="2600" dirty="0">
                <a:solidFill>
                  <a:srgbClr val="64A03C"/>
                </a:solidFill>
                <a:latin typeface="Arial" panose="020B0604020202020204" pitchFamily="34" charset="0"/>
                <a:cs typeface="Arial" panose="020B0604020202020204" pitchFamily="34" charset="0"/>
              </a:rPr>
              <a:t>Positive feedback </a:t>
            </a:r>
            <a:r>
              <a:rPr lang="en-US" altLang="en-US" sz="2600" dirty="0">
                <a:latin typeface="Arial" panose="020B0604020202020204" pitchFamily="34" charset="0"/>
                <a:cs typeface="Arial" panose="020B0604020202020204" pitchFamily="34" charset="0"/>
              </a:rPr>
              <a:t>loops </a:t>
            </a:r>
            <a:r>
              <a:rPr lang="en-US" altLang="en-US" sz="2600" b="1" u="sng" dirty="0">
                <a:latin typeface="Arial" panose="020B0604020202020204" pitchFamily="34" charset="0"/>
                <a:cs typeface="Arial" panose="020B0604020202020204" pitchFamily="34" charset="0"/>
              </a:rPr>
              <a:t>amplify</a:t>
            </a:r>
            <a:r>
              <a:rPr lang="en-US" altLang="en-US" sz="2600" dirty="0">
                <a:latin typeface="Arial" panose="020B0604020202020204" pitchFamily="34" charset="0"/>
                <a:cs typeface="Arial" panose="020B0604020202020204" pitchFamily="34" charset="0"/>
              </a:rPr>
              <a:t> change; small inputs lead to large changes.</a:t>
            </a:r>
          </a:p>
          <a:p>
            <a:pPr lvl="1"/>
            <a:r>
              <a:rPr lang="en-US" altLang="en-US" sz="2600" dirty="0">
                <a:solidFill>
                  <a:srgbClr val="64A03C"/>
                </a:solidFill>
                <a:latin typeface="Arial" panose="020B0604020202020204" pitchFamily="34" charset="0"/>
                <a:cs typeface="Arial" panose="020B0604020202020204" pitchFamily="34" charset="0"/>
              </a:rPr>
              <a:t>Negative feedback </a:t>
            </a:r>
            <a:r>
              <a:rPr lang="en-US" altLang="en-US" sz="2600" dirty="0">
                <a:latin typeface="Arial" panose="020B0604020202020204" pitchFamily="34" charset="0"/>
                <a:cs typeface="Arial" panose="020B0604020202020204" pitchFamily="34" charset="0"/>
              </a:rPr>
              <a:t>loops </a:t>
            </a:r>
            <a:r>
              <a:rPr lang="en-US" altLang="en-US" sz="2600" b="1" u="sng" dirty="0">
                <a:latin typeface="Arial" panose="020B0604020202020204" pitchFamily="34" charset="0"/>
                <a:cs typeface="Arial" panose="020B0604020202020204" pitchFamily="34" charset="0"/>
              </a:rPr>
              <a:t>dampen</a:t>
            </a:r>
            <a:r>
              <a:rPr lang="en-US" altLang="en-US" sz="2600" dirty="0">
                <a:latin typeface="Arial" panose="020B0604020202020204" pitchFamily="34" charset="0"/>
                <a:cs typeface="Arial" panose="020B0604020202020204" pitchFamily="34" charset="0"/>
              </a:rPr>
              <a:t> change.</a:t>
            </a:r>
          </a:p>
        </p:txBody>
      </p:sp>
      <p:sp>
        <p:nvSpPr>
          <p:cNvPr id="8" name="Rectangle 2"/>
          <p:cNvSpPr txBox="1">
            <a:spLocks noChangeArrowheads="1"/>
          </p:cNvSpPr>
          <p:nvPr/>
        </p:nvSpPr>
        <p:spPr>
          <a:xfrm>
            <a:off x="0" y="0"/>
            <a:ext cx="9144000" cy="1188720"/>
          </a:xfrm>
          <a:prstGeom prst="rect">
            <a:avLst/>
          </a:prstGeom>
          <a:solidFill>
            <a:srgbClr val="64A03C"/>
          </a:solidFill>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i="1"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Climate Feedback Loops</a:t>
            </a:r>
          </a:p>
        </p:txBody>
      </p:sp>
      <p:pic>
        <p:nvPicPr>
          <p:cNvPr id="2" name="Picture 1"/>
          <p:cNvPicPr>
            <a:picLocks noChangeAspect="1"/>
          </p:cNvPicPr>
          <p:nvPr/>
        </p:nvPicPr>
        <p:blipFill rotWithShape="1">
          <a:blip r:embed="rId3"/>
          <a:srcRect l="6558" t="22614" r="5811" b="12260"/>
          <a:stretch/>
        </p:blipFill>
        <p:spPr>
          <a:xfrm>
            <a:off x="1127051" y="3731300"/>
            <a:ext cx="6868031" cy="3073539"/>
          </a:xfrm>
          <a:prstGeom prst="rect">
            <a:avLst/>
          </a:prstGeom>
        </p:spPr>
      </p:pic>
    </p:spTree>
    <p:extLst>
      <p:ext uri="{BB962C8B-B14F-4D97-AF65-F5344CB8AC3E}">
        <p14:creationId xmlns:p14="http://schemas.microsoft.com/office/powerpoint/2010/main" val="1363049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60141" y="3179134"/>
            <a:ext cx="4420061" cy="3678865"/>
          </a:xfrm>
          <a:prstGeom prst="rect">
            <a:avLst/>
          </a:prstGeom>
        </p:spPr>
      </p:pic>
      <p:sp>
        <p:nvSpPr>
          <p:cNvPr id="77828" name="Rectangle 3"/>
          <p:cNvSpPr>
            <a:spLocks noGrp="1" noChangeArrowheads="1"/>
          </p:cNvSpPr>
          <p:nvPr>
            <p:ph type="body" idx="1"/>
          </p:nvPr>
        </p:nvSpPr>
        <p:spPr>
          <a:xfrm>
            <a:off x="152400" y="1295400"/>
            <a:ext cx="8991600" cy="2202712"/>
          </a:xfrm>
        </p:spPr>
        <p:txBody>
          <a:bodyPr>
            <a:noAutofit/>
          </a:bodyPr>
          <a:lstStyle/>
          <a:p>
            <a:pPr eaLnBrk="1" hangingPunct="1">
              <a:spcAft>
                <a:spcPts val="600"/>
              </a:spcAft>
            </a:pPr>
            <a:r>
              <a:rPr lang="en-US" altLang="en-US" sz="2800" u="sng" dirty="0">
                <a:latin typeface="Arial" panose="020B0604020202020204" pitchFamily="34" charset="0"/>
                <a:cs typeface="Arial" panose="020B0604020202020204" pitchFamily="34" charset="0"/>
              </a:rPr>
              <a:t>Positive feedback</a:t>
            </a:r>
            <a:r>
              <a:rPr lang="en-US" altLang="en-US" sz="2800" dirty="0">
                <a:latin typeface="Arial" panose="020B0604020202020204" pitchFamily="34" charset="0"/>
                <a:cs typeface="Arial" panose="020B0604020202020204" pitchFamily="34" charset="0"/>
              </a:rPr>
              <a:t>: </a:t>
            </a:r>
            <a:r>
              <a:rPr lang="en-US" altLang="en-US" sz="2800" dirty="0">
                <a:solidFill>
                  <a:srgbClr val="64A03C"/>
                </a:solidFill>
                <a:latin typeface="Arial" panose="020B0604020202020204" pitchFamily="34" charset="0"/>
                <a:cs typeface="Arial" panose="020B0604020202020204" pitchFamily="34" charset="0"/>
              </a:rPr>
              <a:t>The melting of snow/ice in the polar regions</a:t>
            </a:r>
          </a:p>
          <a:p>
            <a:pPr marL="574675" lvl="1" eaLnBrk="1" hangingPunct="1"/>
            <a:r>
              <a:rPr lang="en-US" altLang="en-US" sz="2600" dirty="0">
                <a:latin typeface="Arial" panose="020B0604020202020204" pitchFamily="34" charset="0"/>
                <a:cs typeface="Arial" panose="020B0604020202020204" pitchFamily="34" charset="0"/>
              </a:rPr>
              <a:t>The ice was </a:t>
            </a:r>
            <a:r>
              <a:rPr lang="en-US" altLang="en-US" sz="2600" b="1" i="1" dirty="0">
                <a:latin typeface="Arial" panose="020B0604020202020204" pitchFamily="34" charset="0"/>
                <a:cs typeface="Arial" panose="020B0604020202020204" pitchFamily="34" charset="0"/>
              </a:rPr>
              <a:t>reflecting</a:t>
            </a:r>
            <a:r>
              <a:rPr lang="en-US" altLang="en-US" sz="2600" dirty="0">
                <a:latin typeface="Arial" panose="020B0604020202020204" pitchFamily="34" charset="0"/>
                <a:cs typeface="Arial" panose="020B0604020202020204" pitchFamily="34" charset="0"/>
              </a:rPr>
              <a:t> 90% of the sunlight back into space…when it melts it is replaced by water which </a:t>
            </a:r>
            <a:r>
              <a:rPr lang="en-US" altLang="en-US" sz="2600" b="1" i="1" dirty="0">
                <a:latin typeface="Arial" panose="020B0604020202020204" pitchFamily="34" charset="0"/>
                <a:cs typeface="Arial" panose="020B0604020202020204" pitchFamily="34" charset="0"/>
              </a:rPr>
              <a:t>absorbs</a:t>
            </a:r>
            <a:r>
              <a:rPr lang="en-US" altLang="en-US" sz="2600" dirty="0">
                <a:latin typeface="Arial" panose="020B0604020202020204" pitchFamily="34" charset="0"/>
                <a:cs typeface="Arial" panose="020B0604020202020204" pitchFamily="34" charset="0"/>
              </a:rPr>
              <a:t> 90% of the sunlight.</a:t>
            </a:r>
          </a:p>
        </p:txBody>
      </p:sp>
      <p:pic>
        <p:nvPicPr>
          <p:cNvPr id="77829" name="Picture 9" descr="http://www.independent.co.uk/multimedia/archive/00151/Pg-17-ice-sheet-ala_151002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339" y="3626966"/>
            <a:ext cx="2835953" cy="275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Feedbacks can </a:t>
            </a:r>
            <a:r>
              <a:rPr lang="en-US" sz="4000" u="sng" dirty="0">
                <a:solidFill>
                  <a:prstClr val="white"/>
                </a:solidFill>
                <a:latin typeface="Arial" panose="020B0604020202020204" pitchFamily="34" charset="0"/>
                <a:cs typeface="Arial" panose="020B0604020202020204" pitchFamily="34" charset="0"/>
              </a:rPr>
              <a:t>increase</a:t>
            </a:r>
            <a:r>
              <a:rPr lang="en-US" sz="4000" dirty="0">
                <a:solidFill>
                  <a:prstClr val="white"/>
                </a:solidFill>
                <a:latin typeface="Arial" panose="020B0604020202020204" pitchFamily="34" charset="0"/>
                <a:cs typeface="Arial" panose="020B0604020202020204" pitchFamily="34" charset="0"/>
              </a:rPr>
              <a:t> </a:t>
            </a:r>
            <a:br>
              <a:rPr lang="en-US" sz="4000" dirty="0">
                <a:solidFill>
                  <a:prstClr val="white"/>
                </a:solidFill>
                <a:latin typeface="Arial" panose="020B0604020202020204" pitchFamily="34" charset="0"/>
                <a:cs typeface="Arial" panose="020B0604020202020204" pitchFamily="34" charset="0"/>
              </a:rPr>
            </a:br>
            <a:r>
              <a:rPr lang="en-US" sz="4000" dirty="0">
                <a:solidFill>
                  <a:prstClr val="white"/>
                </a:solidFill>
                <a:latin typeface="Arial" panose="020B0604020202020204" pitchFamily="34" charset="0"/>
                <a:cs typeface="Arial" panose="020B0604020202020204" pitchFamily="34" charset="0"/>
              </a:rPr>
              <a:t>the impact of climate change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6613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89771" y="2913321"/>
            <a:ext cx="4916130" cy="3944679"/>
          </a:xfrm>
          <a:prstGeom prst="rect">
            <a:avLst/>
          </a:prstGeom>
        </p:spPr>
      </p:pic>
      <p:sp>
        <p:nvSpPr>
          <p:cNvPr id="92164" name="Rectangle 3"/>
          <p:cNvSpPr>
            <a:spLocks noGrp="1" noChangeArrowheads="1"/>
          </p:cNvSpPr>
          <p:nvPr>
            <p:ph type="body" idx="1"/>
          </p:nvPr>
        </p:nvSpPr>
        <p:spPr>
          <a:xfrm>
            <a:off x="152400" y="1295400"/>
            <a:ext cx="8566297" cy="1915633"/>
          </a:xfrm>
        </p:spPr>
        <p:txBody>
          <a:bodyPr>
            <a:noAutofit/>
          </a:bodyPr>
          <a:lstStyle/>
          <a:p>
            <a:pPr eaLnBrk="1" hangingPunct="1">
              <a:spcAft>
                <a:spcPts val="600"/>
              </a:spcAft>
            </a:pPr>
            <a:r>
              <a:rPr lang="en-US" altLang="en-US" sz="2800" u="sng" dirty="0">
                <a:latin typeface="Arial" panose="020B0604020202020204" pitchFamily="34" charset="0"/>
                <a:cs typeface="Arial" panose="020B0604020202020204" pitchFamily="34" charset="0"/>
              </a:rPr>
              <a:t>Positive feedback</a:t>
            </a:r>
            <a:r>
              <a:rPr lang="en-US" altLang="en-US" sz="2800" dirty="0">
                <a:latin typeface="Arial" panose="020B0604020202020204" pitchFamily="34" charset="0"/>
                <a:cs typeface="Arial" panose="020B0604020202020204" pitchFamily="34" charset="0"/>
              </a:rPr>
              <a:t>: </a:t>
            </a:r>
            <a:r>
              <a:rPr lang="en-US" altLang="en-US" sz="2800" dirty="0">
                <a:solidFill>
                  <a:srgbClr val="64A03C"/>
                </a:solidFill>
                <a:latin typeface="Arial" panose="020B0604020202020204" pitchFamily="34" charset="0"/>
                <a:cs typeface="Arial" panose="020B0604020202020204" pitchFamily="34" charset="0"/>
              </a:rPr>
              <a:t>Melting permafrost</a:t>
            </a:r>
          </a:p>
          <a:p>
            <a:pPr marL="574675" lvl="1"/>
            <a:r>
              <a:rPr lang="en-US" altLang="en-US" sz="2600" dirty="0">
                <a:latin typeface="Arial" panose="020B0604020202020204" pitchFamily="34" charset="0"/>
                <a:cs typeface="Arial" panose="020B0604020202020204" pitchFamily="34" charset="0"/>
              </a:rPr>
              <a:t>As arctic temperature increases, permafrost melts, the organic matter in soils and lake bottoms decomposes, releasing CH</a:t>
            </a:r>
            <a:r>
              <a:rPr lang="en-US" altLang="en-US" sz="2600" baseline="-25000" dirty="0">
                <a:latin typeface="Arial" panose="020B0604020202020204" pitchFamily="34" charset="0"/>
                <a:cs typeface="Arial" panose="020B0604020202020204" pitchFamily="34" charset="0"/>
              </a:rPr>
              <a:t>4</a:t>
            </a:r>
            <a:endParaRPr lang="en-US" altLang="en-US" sz="2600" dirty="0">
              <a:latin typeface="Arial" panose="020B0604020202020204" pitchFamily="34" charset="0"/>
              <a:cs typeface="Arial" panose="020B0604020202020204" pitchFamily="34" charset="0"/>
            </a:endParaRPr>
          </a:p>
        </p:txBody>
      </p:sp>
      <p:pic>
        <p:nvPicPr>
          <p:cNvPr id="92166" name="Picture 9" descr="Permafrost traps the waters of the tundra biome."/>
          <p:cNvPicPr>
            <a:picLocks noChangeAspect="1" noChangeArrowheads="1"/>
          </p:cNvPicPr>
          <p:nvPr/>
        </p:nvPicPr>
        <p:blipFill>
          <a:blip r:embed="rId4">
            <a:extLst>
              <a:ext uri="{28A0092B-C50C-407E-A947-70E740481C1C}">
                <a14:useLocalDpi xmlns:a14="http://schemas.microsoft.com/office/drawing/2010/main" val="0"/>
              </a:ext>
            </a:extLst>
          </a:blip>
          <a:srcRect l="16000"/>
          <a:stretch>
            <a:fillRect/>
          </a:stretch>
        </p:blipFill>
        <p:spPr bwMode="auto">
          <a:xfrm>
            <a:off x="1020725" y="3650763"/>
            <a:ext cx="2232838" cy="265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Feedbacks can </a:t>
            </a:r>
            <a:r>
              <a:rPr lang="en-US" sz="4000" u="sng" dirty="0">
                <a:solidFill>
                  <a:prstClr val="white"/>
                </a:solidFill>
                <a:latin typeface="Arial" panose="020B0604020202020204" pitchFamily="34" charset="0"/>
                <a:cs typeface="Arial" panose="020B0604020202020204" pitchFamily="34" charset="0"/>
              </a:rPr>
              <a:t>increase</a:t>
            </a:r>
            <a:r>
              <a:rPr lang="en-US" sz="4000" dirty="0">
                <a:solidFill>
                  <a:prstClr val="white"/>
                </a:solidFill>
                <a:latin typeface="Arial" panose="020B0604020202020204" pitchFamily="34" charset="0"/>
                <a:cs typeface="Arial" panose="020B0604020202020204" pitchFamily="34" charset="0"/>
              </a:rPr>
              <a:t> </a:t>
            </a:r>
            <a:br>
              <a:rPr lang="en-US" sz="4000" dirty="0">
                <a:solidFill>
                  <a:prstClr val="white"/>
                </a:solidFill>
                <a:latin typeface="Arial" panose="020B0604020202020204" pitchFamily="34" charset="0"/>
                <a:cs typeface="Arial" panose="020B0604020202020204" pitchFamily="34" charset="0"/>
              </a:rPr>
            </a:br>
            <a:r>
              <a:rPr lang="en-US" sz="4000" dirty="0">
                <a:solidFill>
                  <a:prstClr val="white"/>
                </a:solidFill>
                <a:latin typeface="Arial" panose="020B0604020202020204" pitchFamily="34" charset="0"/>
                <a:cs typeface="Arial" panose="020B0604020202020204" pitchFamily="34" charset="0"/>
              </a:rPr>
              <a:t>the impact of climate change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7725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16" t="45406" r="64301" b="7930"/>
          <a:stretch/>
        </p:blipFill>
        <p:spPr>
          <a:xfrm>
            <a:off x="4403893" y="2881423"/>
            <a:ext cx="4729475" cy="3976578"/>
          </a:xfrm>
          <a:prstGeom prst="rect">
            <a:avLst/>
          </a:prstGeom>
        </p:spPr>
      </p:pic>
      <p:sp>
        <p:nvSpPr>
          <p:cNvPr id="92164" name="Rectangle 3"/>
          <p:cNvSpPr>
            <a:spLocks noGrp="1" noChangeArrowheads="1"/>
          </p:cNvSpPr>
          <p:nvPr>
            <p:ph type="body" idx="1"/>
          </p:nvPr>
        </p:nvSpPr>
        <p:spPr>
          <a:xfrm>
            <a:off x="152401" y="1295400"/>
            <a:ext cx="6461050" cy="554665"/>
          </a:xfrm>
        </p:spPr>
        <p:txBody>
          <a:bodyPr>
            <a:noAutofit/>
          </a:bodyPr>
          <a:lstStyle/>
          <a:p>
            <a:pPr eaLnBrk="1" hangingPunct="1"/>
            <a:r>
              <a:rPr lang="en-US" altLang="en-US" sz="2800" u="sng" dirty="0">
                <a:latin typeface="Arial" panose="020B0604020202020204" pitchFamily="34" charset="0"/>
                <a:cs typeface="Arial" panose="020B0604020202020204" pitchFamily="34" charset="0"/>
              </a:rPr>
              <a:t>More examples of positive feedback:</a:t>
            </a:r>
            <a:endParaRPr lang="en-US" altLang="en-US" sz="26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Feedbacks can </a:t>
            </a:r>
            <a:r>
              <a:rPr lang="en-US" sz="4000" u="sng" dirty="0">
                <a:solidFill>
                  <a:prstClr val="white"/>
                </a:solidFill>
                <a:latin typeface="Arial" panose="020B0604020202020204" pitchFamily="34" charset="0"/>
                <a:cs typeface="Arial" panose="020B0604020202020204" pitchFamily="34" charset="0"/>
              </a:rPr>
              <a:t>increase</a:t>
            </a:r>
            <a:r>
              <a:rPr lang="en-US" sz="4000" dirty="0">
                <a:solidFill>
                  <a:prstClr val="white"/>
                </a:solidFill>
                <a:latin typeface="Arial" panose="020B0604020202020204" pitchFamily="34" charset="0"/>
                <a:cs typeface="Arial" panose="020B0604020202020204" pitchFamily="34" charset="0"/>
              </a:rPr>
              <a:t> </a:t>
            </a:r>
            <a:br>
              <a:rPr lang="en-US" sz="4000" dirty="0">
                <a:solidFill>
                  <a:prstClr val="white"/>
                </a:solidFill>
                <a:latin typeface="Arial" panose="020B0604020202020204" pitchFamily="34" charset="0"/>
                <a:cs typeface="Arial" panose="020B0604020202020204" pitchFamily="34" charset="0"/>
              </a:rPr>
            </a:br>
            <a:r>
              <a:rPr lang="en-US" sz="4000" dirty="0">
                <a:solidFill>
                  <a:prstClr val="white"/>
                </a:solidFill>
                <a:latin typeface="Arial" panose="020B0604020202020204" pitchFamily="34" charset="0"/>
                <a:cs typeface="Arial" panose="020B0604020202020204" pitchFamily="34" charset="0"/>
              </a:rPr>
              <a:t>the impact of climate change</a:t>
            </a:r>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a:srcRect l="37559" t="51351" r="30583" b="7751"/>
          <a:stretch/>
        </p:blipFill>
        <p:spPr>
          <a:xfrm>
            <a:off x="77973" y="1796891"/>
            <a:ext cx="4504742" cy="3732030"/>
          </a:xfrm>
          <a:prstGeom prst="rect">
            <a:avLst/>
          </a:prstGeom>
        </p:spPr>
      </p:pic>
    </p:spTree>
    <p:extLst>
      <p:ext uri="{BB962C8B-B14F-4D97-AF65-F5344CB8AC3E}">
        <p14:creationId xmlns:p14="http://schemas.microsoft.com/office/powerpoint/2010/main" val="1605401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Feedbacks can </a:t>
            </a:r>
            <a:r>
              <a:rPr lang="en-US" sz="4000" u="sng" dirty="0">
                <a:latin typeface="Arial" panose="020B0604020202020204" pitchFamily="34" charset="0"/>
                <a:cs typeface="Arial" panose="020B0604020202020204" pitchFamily="34" charset="0"/>
              </a:rPr>
              <a:t>decrease</a:t>
            </a:r>
            <a:r>
              <a:rPr lang="en-US" sz="4000" dirty="0">
                <a:latin typeface="Arial" panose="020B0604020202020204" pitchFamily="34" charset="0"/>
                <a:cs typeface="Arial" panose="020B0604020202020204" pitchFamily="34" charset="0"/>
              </a:rPr>
              <a:t>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the impact of climate change</a:t>
            </a:r>
            <a:endParaRPr lang="en-US" dirty="0">
              <a:latin typeface="Arial" panose="020B0604020202020204" pitchFamily="34" charset="0"/>
              <a:cs typeface="Arial" panose="020B0604020202020204" pitchFamily="34" charset="0"/>
            </a:endParaRPr>
          </a:p>
        </p:txBody>
      </p:sp>
      <p:grpSp>
        <p:nvGrpSpPr>
          <p:cNvPr id="7" name="Group 6"/>
          <p:cNvGrpSpPr/>
          <p:nvPr/>
        </p:nvGrpSpPr>
        <p:grpSpPr>
          <a:xfrm>
            <a:off x="5029200" y="2753834"/>
            <a:ext cx="4104167" cy="4082900"/>
            <a:chOff x="4922871" y="2452098"/>
            <a:chExt cx="4210496" cy="4384636"/>
          </a:xfrm>
        </p:grpSpPr>
        <p:pic>
          <p:nvPicPr>
            <p:cNvPr id="4" name="Picture 3"/>
            <p:cNvPicPr>
              <a:picLocks noChangeAspect="1"/>
            </p:cNvPicPr>
            <p:nvPr/>
          </p:nvPicPr>
          <p:blipFill rotWithShape="1">
            <a:blip r:embed="rId2"/>
            <a:srcRect l="56699" b="15469"/>
            <a:stretch/>
          </p:blipFill>
          <p:spPr>
            <a:xfrm>
              <a:off x="4922871" y="2452098"/>
              <a:ext cx="4146698" cy="4363372"/>
            </a:xfrm>
            <a:prstGeom prst="rect">
              <a:avLst/>
            </a:prstGeom>
          </p:spPr>
        </p:pic>
        <p:pic>
          <p:nvPicPr>
            <p:cNvPr id="3" name="Picture 2"/>
            <p:cNvPicPr>
              <a:picLocks noChangeAspect="1"/>
            </p:cNvPicPr>
            <p:nvPr/>
          </p:nvPicPr>
          <p:blipFill>
            <a:blip r:embed="rId3"/>
            <a:stretch>
              <a:fillRect/>
            </a:stretch>
          </p:blipFill>
          <p:spPr>
            <a:xfrm>
              <a:off x="8145729" y="6629452"/>
              <a:ext cx="987638" cy="207282"/>
            </a:xfrm>
            <a:prstGeom prst="rect">
              <a:avLst/>
            </a:prstGeom>
          </p:spPr>
        </p:pic>
      </p:grpSp>
      <p:sp>
        <p:nvSpPr>
          <p:cNvPr id="10" name="Rectangle 3"/>
          <p:cNvSpPr txBox="1">
            <a:spLocks noChangeArrowheads="1"/>
          </p:cNvSpPr>
          <p:nvPr/>
        </p:nvSpPr>
        <p:spPr>
          <a:xfrm>
            <a:off x="152401" y="1295400"/>
            <a:ext cx="8917168" cy="18305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altLang="en-US" sz="2800" u="sng" dirty="0">
                <a:latin typeface="Arial" panose="020B0604020202020204" pitchFamily="34" charset="0"/>
                <a:cs typeface="Arial" panose="020B0604020202020204" pitchFamily="34" charset="0"/>
              </a:rPr>
              <a:t>Negative feedback</a:t>
            </a:r>
            <a:r>
              <a:rPr lang="en-US" altLang="en-US" sz="2800" dirty="0">
                <a:latin typeface="Arial" panose="020B0604020202020204" pitchFamily="34" charset="0"/>
                <a:cs typeface="Arial" panose="020B0604020202020204" pitchFamily="34" charset="0"/>
              </a:rPr>
              <a:t>: </a:t>
            </a:r>
            <a:r>
              <a:rPr lang="en-US" sz="2800" dirty="0">
                <a:solidFill>
                  <a:srgbClr val="64A03C"/>
                </a:solidFill>
                <a:latin typeface="Arial" panose="020B0604020202020204" pitchFamily="34" charset="0"/>
                <a:cs typeface="Arial" panose="020B0604020202020204" pitchFamily="34" charset="0"/>
              </a:rPr>
              <a:t>Carbon dioxide and producers </a:t>
            </a:r>
            <a:endParaRPr lang="en-US" sz="2600" dirty="0">
              <a:solidFill>
                <a:srgbClr val="64A03C"/>
              </a:solidFill>
              <a:latin typeface="Arial" panose="020B0604020202020204" pitchFamily="34" charset="0"/>
              <a:cs typeface="Arial" panose="020B0604020202020204" pitchFamily="34" charset="0"/>
            </a:endParaRPr>
          </a:p>
          <a:p>
            <a:pPr marL="574675" lvl="1" indent="-234950">
              <a:buSzPct val="90000"/>
              <a:buFont typeface="Arial" panose="020B0604020202020204" pitchFamily="34" charset="0"/>
              <a:buChar char="̶"/>
            </a:pPr>
            <a:r>
              <a:rPr lang="en-US" sz="2600" dirty="0">
                <a:solidFill>
                  <a:srgbClr val="010001"/>
                </a:solidFill>
                <a:latin typeface="Arial" panose="020B0604020202020204" pitchFamily="34" charset="0"/>
                <a:cs typeface="Arial" panose="020B0604020202020204" pitchFamily="34" charset="0"/>
              </a:rPr>
              <a:t>Increased CO</a:t>
            </a:r>
            <a:r>
              <a:rPr lang="en-US" sz="2600" baseline="-25000" dirty="0">
                <a:solidFill>
                  <a:srgbClr val="010001"/>
                </a:solidFill>
                <a:latin typeface="Arial" panose="020B0604020202020204" pitchFamily="34" charset="0"/>
                <a:cs typeface="Arial" panose="020B0604020202020204" pitchFamily="34" charset="0"/>
              </a:rPr>
              <a:t>2</a:t>
            </a:r>
            <a:r>
              <a:rPr lang="en-US" sz="2600" dirty="0">
                <a:solidFill>
                  <a:srgbClr val="010001"/>
                </a:solidFill>
                <a:latin typeface="Arial" panose="020B0604020202020204" pitchFamily="34" charset="0"/>
                <a:cs typeface="Arial" panose="020B0604020202020204" pitchFamily="34" charset="0"/>
              </a:rPr>
              <a:t> in the atmosphere from anthropogenic sources can be partially removed by increased photosynthesis by producers.</a:t>
            </a:r>
          </a:p>
        </p:txBody>
      </p:sp>
      <p:pic>
        <p:nvPicPr>
          <p:cNvPr id="11" name="Picture 10"/>
          <p:cNvPicPr>
            <a:picLocks noChangeAspect="1"/>
          </p:cNvPicPr>
          <p:nvPr/>
        </p:nvPicPr>
        <p:blipFill rotWithShape="1">
          <a:blip r:embed="rId4"/>
          <a:srcRect b="50775"/>
          <a:stretch/>
        </p:blipFill>
        <p:spPr>
          <a:xfrm>
            <a:off x="237461" y="4001894"/>
            <a:ext cx="4876799" cy="1760448"/>
          </a:xfrm>
          <a:prstGeom prst="rect">
            <a:avLst/>
          </a:prstGeom>
        </p:spPr>
      </p:pic>
    </p:spTree>
    <p:extLst>
      <p:ext uri="{BB962C8B-B14F-4D97-AF65-F5344CB8AC3E}">
        <p14:creationId xmlns:p14="http://schemas.microsoft.com/office/powerpoint/2010/main" val="2228989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0"/>
            <a:ext cx="9144000" cy="1188720"/>
          </a:xfrm>
          <a:solidFill>
            <a:srgbClr val="64A03C"/>
          </a:solidFill>
        </p:spPr>
        <p:txBody>
          <a:bodyPr/>
          <a:lstStyle/>
          <a:p>
            <a:pPr algn="ctr" eaLnBrk="1" hangingPunct="1"/>
            <a:r>
              <a:rPr lang="en-US" altLang="en-US" sz="4000" i="1" dirty="0">
                <a:latin typeface="Arial" panose="020B0604020202020204" pitchFamily="34" charset="0"/>
                <a:cs typeface="Arial" panose="020B0604020202020204" pitchFamily="34" charset="0"/>
              </a:rPr>
              <a:t>There Is Uncertainty about the Effects of Cloud Cover on Global Warming</a:t>
            </a:r>
          </a:p>
        </p:txBody>
      </p:sp>
      <p:sp>
        <p:nvSpPr>
          <p:cNvPr id="25603" name="Rectangle 3"/>
          <p:cNvSpPr>
            <a:spLocks noGrp="1" noChangeArrowheads="1"/>
          </p:cNvSpPr>
          <p:nvPr>
            <p:ph type="body" idx="1"/>
          </p:nvPr>
        </p:nvSpPr>
        <p:spPr>
          <a:xfrm>
            <a:off x="152400" y="1295400"/>
            <a:ext cx="8991600" cy="1979428"/>
          </a:xfrm>
        </p:spPr>
        <p:txBody>
          <a:bodyPr>
            <a:noAutofit/>
          </a:bodyPr>
          <a:lstStyle/>
          <a:p>
            <a:pPr marL="233363" lvl="1" indent="-233363" eaLnBrk="1" hangingPunct="1">
              <a:buFont typeface="Wingdings" pitchFamily="2" charset="2"/>
              <a:buChar char="§"/>
              <a:defRPr/>
            </a:pPr>
            <a:r>
              <a:rPr lang="en-US" sz="2800" u="sng" dirty="0">
                <a:latin typeface="Arial" panose="020B0604020202020204" pitchFamily="34" charset="0"/>
                <a:cs typeface="Arial" panose="020B0604020202020204" pitchFamily="34" charset="0"/>
              </a:rPr>
              <a:t>Positive AND Negative feedback</a:t>
            </a:r>
            <a:r>
              <a:rPr lang="en-US" sz="2800" dirty="0">
                <a:latin typeface="Arial" panose="020B0604020202020204" pitchFamily="34" charset="0"/>
                <a:cs typeface="Arial" panose="020B0604020202020204" pitchFamily="34" charset="0"/>
              </a:rPr>
              <a:t>: </a:t>
            </a:r>
            <a:r>
              <a:rPr lang="en-US" sz="2800" dirty="0">
                <a:solidFill>
                  <a:srgbClr val="64A03C"/>
                </a:solidFill>
                <a:latin typeface="Arial" panose="020B0604020202020204" pitchFamily="34" charset="0"/>
                <a:cs typeface="Arial" panose="020B0604020202020204" pitchFamily="34" charset="0"/>
              </a:rPr>
              <a:t>Water vapor</a:t>
            </a:r>
          </a:p>
          <a:p>
            <a:pPr marL="574675" lvl="2" indent="-233363">
              <a:buSzPct val="90000"/>
              <a:buFont typeface="Arial" panose="020B0604020202020204" pitchFamily="34" charset="0"/>
              <a:buChar char="̶"/>
              <a:defRPr/>
            </a:pPr>
            <a:r>
              <a:rPr lang="en-US" sz="2400" dirty="0">
                <a:latin typeface="Arial" panose="020B0604020202020204" pitchFamily="34" charset="0"/>
                <a:cs typeface="Arial" panose="020B0604020202020204" pitchFamily="34" charset="0"/>
              </a:rPr>
              <a:t>Water vapor is a greenhouse gas</a:t>
            </a:r>
          </a:p>
          <a:p>
            <a:pPr marL="574675" lvl="1" indent="-233363">
              <a:buSzPct val="90000"/>
              <a:buFont typeface="Arial" panose="020B0604020202020204" pitchFamily="34" charset="0"/>
              <a:buChar char="̶"/>
              <a:defRPr/>
            </a:pPr>
            <a:r>
              <a:rPr lang="en-US" sz="2400" dirty="0">
                <a:latin typeface="Arial" panose="020B0604020202020204" pitchFamily="34" charset="0"/>
                <a:cs typeface="Arial" panose="020B0604020202020204" pitchFamily="34" charset="0"/>
              </a:rPr>
              <a:t>Warmer temperatures create more clouds</a:t>
            </a:r>
          </a:p>
          <a:p>
            <a:pPr marL="914400" lvl="2">
              <a:buSzPct val="90000"/>
              <a:defRPr/>
            </a:pPr>
            <a:r>
              <a:rPr lang="en-US" sz="2200" dirty="0">
                <a:latin typeface="Arial" panose="020B0604020202020204" pitchFamily="34" charset="0"/>
                <a:cs typeface="Arial" panose="020B0604020202020204" pitchFamily="34" charset="0"/>
              </a:rPr>
              <a:t>Thick, low altitude clouds: </a:t>
            </a:r>
            <a:r>
              <a:rPr lang="en-US" sz="2200" b="1" i="1" dirty="0">
                <a:latin typeface="Arial" panose="020B0604020202020204" pitchFamily="34" charset="0"/>
                <a:cs typeface="Arial" panose="020B0604020202020204" pitchFamily="34" charset="0"/>
              </a:rPr>
              <a:t>decrease</a:t>
            </a:r>
            <a:r>
              <a:rPr lang="en-US" sz="2200" dirty="0">
                <a:latin typeface="Arial" panose="020B0604020202020204" pitchFamily="34" charset="0"/>
                <a:cs typeface="Arial" panose="020B0604020202020204" pitchFamily="34" charset="0"/>
              </a:rPr>
              <a:t> surface temperature</a:t>
            </a:r>
          </a:p>
          <a:p>
            <a:pPr marL="914400" lvl="2">
              <a:buSzPct val="90000"/>
              <a:defRPr/>
            </a:pPr>
            <a:r>
              <a:rPr lang="en-US" sz="2200" dirty="0">
                <a:latin typeface="Arial" panose="020B0604020202020204" pitchFamily="34" charset="0"/>
                <a:cs typeface="Arial" panose="020B0604020202020204" pitchFamily="34" charset="0"/>
              </a:rPr>
              <a:t>Thin, high altitude cirrus clouds: </a:t>
            </a:r>
            <a:r>
              <a:rPr lang="en-US" sz="2200" b="1" i="1" dirty="0">
                <a:latin typeface="Arial" panose="020B0604020202020204" pitchFamily="34" charset="0"/>
                <a:cs typeface="Arial" panose="020B0604020202020204" pitchFamily="34" charset="0"/>
              </a:rPr>
              <a:t>increase</a:t>
            </a:r>
            <a:r>
              <a:rPr lang="en-US" sz="2200" dirty="0">
                <a:latin typeface="Arial" panose="020B0604020202020204" pitchFamily="34" charset="0"/>
                <a:cs typeface="Arial" panose="020B0604020202020204" pitchFamily="34" charset="0"/>
              </a:rPr>
              <a:t> surface temperature</a:t>
            </a:r>
          </a:p>
        </p:txBody>
      </p:sp>
      <p:pic>
        <p:nvPicPr>
          <p:cNvPr id="3" name="Picture 2"/>
          <p:cNvPicPr>
            <a:picLocks noChangeAspect="1"/>
          </p:cNvPicPr>
          <p:nvPr/>
        </p:nvPicPr>
        <p:blipFill rotWithShape="1">
          <a:blip r:embed="rId3"/>
          <a:srcRect l="4372" t="2397" r="4487" b="68282"/>
          <a:stretch/>
        </p:blipFill>
        <p:spPr>
          <a:xfrm>
            <a:off x="4626935" y="3799508"/>
            <a:ext cx="4495801" cy="2191444"/>
          </a:xfrm>
          <a:prstGeom prst="rect">
            <a:avLst/>
          </a:prstGeom>
        </p:spPr>
      </p:pic>
      <p:grpSp>
        <p:nvGrpSpPr>
          <p:cNvPr id="5" name="Group 4"/>
          <p:cNvGrpSpPr/>
          <p:nvPr/>
        </p:nvGrpSpPr>
        <p:grpSpPr>
          <a:xfrm>
            <a:off x="60252" y="3293967"/>
            <a:ext cx="4511748" cy="3564033"/>
            <a:chOff x="81517" y="1209986"/>
            <a:chExt cx="4327451" cy="3423684"/>
          </a:xfrm>
        </p:grpSpPr>
        <p:pic>
          <p:nvPicPr>
            <p:cNvPr id="2" name="Picture 1"/>
            <p:cNvPicPr>
              <a:picLocks noChangeAspect="1"/>
            </p:cNvPicPr>
            <p:nvPr/>
          </p:nvPicPr>
          <p:blipFill rotWithShape="1">
            <a:blip r:embed="rId3"/>
            <a:srcRect l="4221" t="46651" r="3995" b="5423"/>
            <a:stretch/>
          </p:blipFill>
          <p:spPr>
            <a:xfrm>
              <a:off x="81517" y="1209986"/>
              <a:ext cx="4327451" cy="3423684"/>
            </a:xfrm>
            <a:prstGeom prst="rect">
              <a:avLst/>
            </a:prstGeom>
          </p:spPr>
        </p:pic>
        <p:sp>
          <p:nvSpPr>
            <p:cNvPr id="4" name="Rectangle 3"/>
            <p:cNvSpPr/>
            <p:nvPr/>
          </p:nvSpPr>
          <p:spPr>
            <a:xfrm>
              <a:off x="1637414" y="3296094"/>
              <a:ext cx="2764465" cy="1337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2573079" y="6100870"/>
            <a:ext cx="5688419" cy="757130"/>
          </a:xfrm>
          <a:prstGeom prst="rect">
            <a:avLst/>
          </a:prstGeom>
        </p:spPr>
        <p:txBody>
          <a:bodyPr wrap="square">
            <a:spAutoFit/>
          </a:bodyPr>
          <a:lstStyle/>
          <a:p>
            <a:pPr marL="574675" lvl="2" indent="-233363">
              <a:lnSpc>
                <a:spcPct val="90000"/>
              </a:lnSpc>
              <a:spcBef>
                <a:spcPts val="500"/>
              </a:spcBef>
              <a:buSzPct val="90000"/>
              <a:buFont typeface="Arial" panose="020B0604020202020204" pitchFamily="34" charset="0"/>
              <a:buChar char="̶"/>
              <a:defRPr/>
            </a:pPr>
            <a:r>
              <a:rPr lang="en-US" sz="2400" i="1" dirty="0">
                <a:solidFill>
                  <a:srgbClr val="000000"/>
                </a:solidFill>
                <a:latin typeface="Arial" panose="020B0604020202020204" pitchFamily="34" charset="0"/>
                <a:cs typeface="Arial" panose="020B0604020202020204" pitchFamily="34" charset="0"/>
              </a:rPr>
              <a:t>Further complicating things,      warm air can hold more water vapor</a:t>
            </a:r>
          </a:p>
        </p:txBody>
      </p:sp>
    </p:spTree>
    <p:extLst>
      <p:ext uri="{BB962C8B-B14F-4D97-AF65-F5344CB8AC3E}">
        <p14:creationId xmlns:p14="http://schemas.microsoft.com/office/powerpoint/2010/main" val="462967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197778" y="1339290"/>
            <a:ext cx="8350799" cy="1265688"/>
          </a:xfrm>
        </p:spPr>
        <p:txBody>
          <a:bodyPr>
            <a:noAutofit/>
          </a:bodyPr>
          <a:lstStyle/>
          <a:p>
            <a:pPr>
              <a:buClr>
                <a:srgbClr val="111111"/>
              </a:buClr>
              <a:buSzPct val="85000"/>
            </a:pPr>
            <a:r>
              <a:rPr lang="en-US" sz="2800" b="1" dirty="0">
                <a:solidFill>
                  <a:srgbClr val="64A03C"/>
                </a:solidFill>
                <a:latin typeface="Arial" panose="020B0604020202020204" pitchFamily="34" charset="0"/>
                <a:cs typeface="Arial" panose="020B0604020202020204" pitchFamily="34" charset="0"/>
              </a:rPr>
              <a:t>Climatology</a:t>
            </a:r>
            <a:r>
              <a:rPr lang="en-US" sz="2800" dirty="0">
                <a:latin typeface="Arial" panose="020B0604020202020204" pitchFamily="34" charset="0"/>
                <a:cs typeface="Arial" panose="020B0604020202020204" pitchFamily="34" charset="0"/>
              </a:rPr>
              <a:t>: the study of Earth’s climate and the factors that cause past, present, and future climate changes</a:t>
            </a:r>
          </a:p>
        </p:txBody>
      </p:sp>
      <p:pic>
        <p:nvPicPr>
          <p:cNvPr id="20485" name="Picture 4" descr="ice age coverage"/>
          <p:cNvPicPr>
            <a:picLocks noChangeAspect="1" noChangeArrowheads="1"/>
          </p:cNvPicPr>
          <p:nvPr/>
        </p:nvPicPr>
        <p:blipFill>
          <a:blip r:embed="rId3">
            <a:extLst>
              <a:ext uri="{28A0092B-C50C-407E-A947-70E740481C1C}">
                <a14:useLocalDpi xmlns:a14="http://schemas.microsoft.com/office/drawing/2010/main" val="0"/>
              </a:ext>
            </a:extLst>
          </a:blip>
          <a:srcRect t="7756" b="2000"/>
          <a:stretch>
            <a:fillRect/>
          </a:stretch>
        </p:blipFill>
        <p:spPr bwMode="auto">
          <a:xfrm>
            <a:off x="6598084" y="4587234"/>
            <a:ext cx="2411936" cy="217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http://www.antarcticconnection.com/antarctic/science/images/climat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485" y="5277552"/>
            <a:ext cx="1481221" cy="148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descr="http://img148.imageshack.us/img148/6697/sunvtem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286" y="2254993"/>
            <a:ext cx="2701734" cy="221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2" descr="http://www.global-greenhouse-warming.com/images/volcano.jpg"/>
          <p:cNvPicPr>
            <a:picLocks noChangeAspect="1" noChangeArrowheads="1"/>
          </p:cNvPicPr>
          <p:nvPr/>
        </p:nvPicPr>
        <p:blipFill>
          <a:blip r:embed="rId6">
            <a:extLst>
              <a:ext uri="{28A0092B-C50C-407E-A947-70E740481C1C}">
                <a14:useLocalDpi xmlns:a14="http://schemas.microsoft.com/office/drawing/2010/main" val="0"/>
              </a:ext>
            </a:extLst>
          </a:blip>
          <a:srcRect b="10588"/>
          <a:stretch>
            <a:fillRect/>
          </a:stretch>
        </p:blipFill>
        <p:spPr bwMode="auto">
          <a:xfrm>
            <a:off x="3691155" y="5119780"/>
            <a:ext cx="2390667" cy="160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a:xfrm>
            <a:off x="197778" y="2746839"/>
            <a:ext cx="6032901" cy="2530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85000"/>
            </a:pPr>
            <a:r>
              <a:rPr lang="en-US" altLang="en-US" sz="2800" dirty="0">
                <a:latin typeface="Arial" panose="020B0604020202020204" pitchFamily="34" charset="0"/>
                <a:cs typeface="Arial" panose="020B0604020202020204" pitchFamily="34" charset="0"/>
              </a:rPr>
              <a:t>Over the Earth’s history the climate has been altered by:</a:t>
            </a:r>
          </a:p>
          <a:p>
            <a:pPr lvl="1">
              <a:buFont typeface="Corbel" panose="020B0503020204020204" pitchFamily="34" charset="0"/>
              <a:buChar char="–"/>
            </a:pPr>
            <a:r>
              <a:rPr lang="en-US" altLang="en-US" sz="2400" dirty="0">
                <a:latin typeface="Arial" panose="020B0604020202020204" pitchFamily="34" charset="0"/>
                <a:cs typeface="Arial" panose="020B0604020202020204" pitchFamily="34" charset="0"/>
              </a:rPr>
              <a:t> Volcanic emissions</a:t>
            </a:r>
          </a:p>
          <a:p>
            <a:pPr lvl="1">
              <a:buFont typeface="Corbel" panose="020B0503020204020204" pitchFamily="34" charset="0"/>
              <a:buChar char="–"/>
            </a:pPr>
            <a:r>
              <a:rPr lang="en-US" altLang="en-US" sz="2400" dirty="0">
                <a:latin typeface="Arial" panose="020B0604020202020204" pitchFamily="34" charset="0"/>
                <a:cs typeface="Arial" panose="020B0604020202020204" pitchFamily="34" charset="0"/>
              </a:rPr>
              <a:t> Changes in solar input</a:t>
            </a:r>
          </a:p>
          <a:p>
            <a:pPr lvl="1">
              <a:buFont typeface="Corbel" panose="020B0503020204020204" pitchFamily="34" charset="0"/>
              <a:buChar char="–"/>
            </a:pPr>
            <a:r>
              <a:rPr lang="en-US" altLang="en-US" sz="2400" dirty="0">
                <a:latin typeface="Arial" panose="020B0604020202020204" pitchFamily="34" charset="0"/>
                <a:cs typeface="Arial" panose="020B0604020202020204" pitchFamily="34" charset="0"/>
              </a:rPr>
              <a:t> Movement of the continents</a:t>
            </a:r>
          </a:p>
          <a:p>
            <a:pPr lvl="1">
              <a:buFont typeface="Corbel" panose="020B0503020204020204" pitchFamily="34" charset="0"/>
              <a:buChar char="–"/>
            </a:pPr>
            <a:r>
              <a:rPr lang="en-US" altLang="en-US" sz="2400" dirty="0">
                <a:latin typeface="Arial" panose="020B0604020202020204" pitchFamily="34" charset="0"/>
                <a:cs typeface="Arial" panose="020B0604020202020204" pitchFamily="34" charset="0"/>
              </a:rPr>
              <a:t> Impacts by meteors</a:t>
            </a:r>
          </a:p>
        </p:txBody>
      </p:sp>
      <p:sp>
        <p:nvSpPr>
          <p:cNvPr id="11" name="Title 4"/>
          <p:cNvSpPr txBox="1">
            <a:spLocks noGrp="1"/>
          </p:cNvSpPr>
          <p:nvPr>
            <p:ph type="title"/>
          </p:nvPr>
        </p:nvSpPr>
        <p:spPr>
          <a:prstGeom prst="rect">
            <a:avLst/>
          </a:prstGeom>
          <a:solidFill>
            <a:srgbClr val="64A03C"/>
          </a:solidFill>
          <a:ln>
            <a:noFill/>
          </a:ln>
        </p:spPr>
        <p:txBody>
          <a:bodyPr vert="horz" wrap="none" lIns="91440" tIns="45720" rIns="91440" bIns="45720" rtlCol="0" anchor="ctr" anchorCtr="0">
            <a:noAutofit/>
          </a:bodyPr>
          <a:lstStyle>
            <a:lvl1pPr algn="r" defTabSz="914400" rtl="0" eaLnBrk="1" latinLnBrk="0" hangingPunct="1">
              <a:lnSpc>
                <a:spcPct val="90000"/>
              </a:lnSpc>
              <a:spcBef>
                <a:spcPct val="0"/>
              </a:spcBef>
              <a:buNone/>
              <a:defRPr lang="en-US" sz="7200" b="0" i="1" kern="120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r>
              <a:rPr lang="en-US" sz="4400" spc="0" dirty="0">
                <a:solidFill>
                  <a:prstClr val="white"/>
                </a:solidFill>
                <a:effectLst/>
                <a:latin typeface="Arial" panose="020B0604020202020204" pitchFamily="34" charset="0"/>
                <a:cs typeface="Arial" panose="020B0604020202020204" pitchFamily="34" charset="0"/>
              </a:rPr>
              <a:t>Climate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788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p:cNvSpPr txBox="1">
            <a:spLocks/>
          </p:cNvSpPr>
          <p:nvPr/>
        </p:nvSpPr>
        <p:spPr>
          <a:xfrm>
            <a:off x="311382" y="2945331"/>
            <a:ext cx="8832618" cy="3570972"/>
          </a:xfrm>
          <a:prstGeom prst="rect">
            <a:avLst/>
          </a:prstGeom>
        </p:spPr>
        <p:txBody>
          <a:bodyPr>
            <a:norm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Learning Objectives</a:t>
            </a:r>
          </a:p>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After this module, you should be able to:</a:t>
            </a:r>
          </a:p>
          <a:p>
            <a:pPr marL="0" marR="0" lvl="0" indent="0" algn="l" defTabSz="914400" rtl="0" eaLnBrk="1" fontAlgn="auto" latinLnBrk="0" hangingPunct="1">
              <a:lnSpc>
                <a:spcPct val="70000"/>
              </a:lnSpc>
              <a:spcBef>
                <a:spcPts val="1000"/>
              </a:spcBef>
              <a:spcAft>
                <a:spcPts val="0"/>
              </a:spcAft>
              <a:buClrTx/>
              <a:buSzPct val="75000"/>
              <a:buFont typeface="Wingdings" panose="05000000000000000000" pitchFamily="2" charset="2"/>
              <a:buNone/>
              <a:tabLst/>
              <a:defRPr/>
            </a:pPr>
            <a:endParaRPr kumimoji="0" lang="en-US" sz="2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lvl="0"/>
            <a:r>
              <a:rPr lang="en-US" sz="2200" i="1" dirty="0">
                <a:solidFill>
                  <a:srgbClr val="000000"/>
                </a:solidFill>
                <a:latin typeface="Arial" panose="020B0604020202020204" pitchFamily="34" charset="0"/>
                <a:cs typeface="Arial" panose="020B0604020202020204" pitchFamily="34" charset="0"/>
              </a:rPr>
              <a:t>discuss how global climate change has affected the environment.</a:t>
            </a:r>
          </a:p>
          <a:p>
            <a:pPr lvl="0"/>
            <a:r>
              <a:rPr lang="en-US" sz="2200" i="1" dirty="0">
                <a:solidFill>
                  <a:srgbClr val="000000"/>
                </a:solidFill>
                <a:latin typeface="Arial" panose="020B0604020202020204" pitchFamily="34" charset="0"/>
                <a:cs typeface="Arial" panose="020B0604020202020204" pitchFamily="34" charset="0"/>
              </a:rPr>
              <a:t>explain how global climate change has affected organisms.</a:t>
            </a:r>
          </a:p>
          <a:p>
            <a:pPr lvl="0"/>
            <a:r>
              <a:rPr lang="en-US" sz="2200" i="1" dirty="0">
                <a:solidFill>
                  <a:srgbClr val="000000"/>
                </a:solidFill>
                <a:latin typeface="Arial" panose="020B0604020202020204" pitchFamily="34" charset="0"/>
                <a:cs typeface="Arial" panose="020B0604020202020204" pitchFamily="34" charset="0"/>
              </a:rPr>
              <a:t>identify the future changes predicted to occur with global climate change.</a:t>
            </a:r>
          </a:p>
          <a:p>
            <a:pPr lvl="0"/>
            <a:r>
              <a:rPr lang="en-US" sz="2200" i="1" dirty="0">
                <a:solidFill>
                  <a:srgbClr val="000000"/>
                </a:solidFill>
                <a:latin typeface="Arial" panose="020B0604020202020204" pitchFamily="34" charset="0"/>
                <a:cs typeface="Arial" panose="020B0604020202020204" pitchFamily="34" charset="0"/>
              </a:rPr>
              <a:t>explain the global climate change goals of the Kyoto Protocol.</a:t>
            </a:r>
          </a:p>
        </p:txBody>
      </p:sp>
      <p:sp>
        <p:nvSpPr>
          <p:cNvPr id="3" name="Title 1"/>
          <p:cNvSpPr txBox="1">
            <a:spLocks/>
          </p:cNvSpPr>
          <p:nvPr/>
        </p:nvSpPr>
        <p:spPr>
          <a:xfrm>
            <a:off x="0" y="269218"/>
            <a:ext cx="9144000" cy="2429895"/>
          </a:xfrm>
          <a:prstGeom prst="rect">
            <a:avLst/>
          </a:prstGeom>
          <a:solidFill>
            <a:srgbClr val="64A03C"/>
          </a:solidFill>
          <a:ln w="38100">
            <a:solidFill>
              <a:schemeClr val="tx1"/>
            </a:solidFill>
          </a:ln>
        </p:spPr>
        <p:txBody>
          <a:bodyPr/>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0"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4" name="Oval 3"/>
          <p:cNvSpPr/>
          <p:nvPr/>
        </p:nvSpPr>
        <p:spPr>
          <a:xfrm>
            <a:off x="228255" y="0"/>
            <a:ext cx="2945330" cy="2945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64</a:t>
            </a:r>
          </a:p>
        </p:txBody>
      </p:sp>
      <p:cxnSp>
        <p:nvCxnSpPr>
          <p:cNvPr id="6" name="Straight Connector 5"/>
          <p:cNvCxnSpPr/>
          <p:nvPr/>
        </p:nvCxnSpPr>
        <p:spPr>
          <a:xfrm>
            <a:off x="311382" y="3859731"/>
            <a:ext cx="8258478" cy="9625"/>
          </a:xfrm>
          <a:prstGeom prst="line">
            <a:avLst/>
          </a:prstGeom>
        </p:spPr>
        <p:style>
          <a:lnRef idx="1">
            <a:schemeClr val="dk1"/>
          </a:lnRef>
          <a:fillRef idx="0">
            <a:schemeClr val="dk1"/>
          </a:fillRef>
          <a:effectRef idx="0">
            <a:schemeClr val="dk1"/>
          </a:effectRef>
          <a:fontRef idx="minor">
            <a:schemeClr val="tx1"/>
          </a:fontRef>
        </p:style>
      </p:cxnSp>
      <p:sp>
        <p:nvSpPr>
          <p:cNvPr id="9" name="Title 1"/>
          <p:cNvSpPr txBox="1">
            <a:spLocks/>
          </p:cNvSpPr>
          <p:nvPr/>
        </p:nvSpPr>
        <p:spPr>
          <a:xfrm>
            <a:off x="3173585" y="883761"/>
            <a:ext cx="5834743" cy="1200807"/>
          </a:xfrm>
          <a:prstGeom prst="rect">
            <a:avLst/>
          </a:prstGeom>
        </p:spPr>
        <p:txBody>
          <a:bodyPr/>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The Consequences of Global</a:t>
            </a:r>
            <a:r>
              <a:rPr kumimoji="0" lang="en-US" sz="4000" b="0" i="1" u="none" strike="noStrike" kern="1200" cap="none" spc="0" normalizeH="0" noProof="0" dirty="0">
                <a:ln>
                  <a:noFill/>
                </a:ln>
                <a:solidFill>
                  <a:prstClr val="white"/>
                </a:solidFill>
                <a:effectLst/>
                <a:uLnTx/>
                <a:uFillTx/>
                <a:latin typeface="Arial" panose="020B0604020202020204" pitchFamily="34" charset="0"/>
                <a:ea typeface="+mj-ea"/>
                <a:cs typeface="Arial" panose="020B0604020202020204" pitchFamily="34" charset="0"/>
              </a:rPr>
              <a:t> Climate Change</a:t>
            </a:r>
            <a:endParaRPr kumimoji="0" lang="en-US" sz="4000" b="0"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83394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The Consequences of </a:t>
            </a:r>
            <a:br>
              <a:rPr lang="en-US" sz="4000" dirty="0">
                <a:solidFill>
                  <a:prstClr val="white"/>
                </a:solidFill>
                <a:latin typeface="Arial" panose="020B0604020202020204" pitchFamily="34" charset="0"/>
                <a:cs typeface="Arial" panose="020B0604020202020204" pitchFamily="34" charset="0"/>
              </a:rPr>
            </a:br>
            <a:r>
              <a:rPr lang="en-US" sz="4000" dirty="0">
                <a:solidFill>
                  <a:prstClr val="white"/>
                </a:solidFill>
                <a:latin typeface="Arial" panose="020B0604020202020204" pitchFamily="34" charset="0"/>
                <a:cs typeface="Arial" panose="020B0604020202020204" pitchFamily="34" charset="0"/>
              </a:rPr>
              <a:t>Global Climate Change</a:t>
            </a:r>
          </a:p>
        </p:txBody>
      </p:sp>
      <p:sp>
        <p:nvSpPr>
          <p:cNvPr id="4" name="Rectangle 3"/>
          <p:cNvSpPr/>
          <p:nvPr/>
        </p:nvSpPr>
        <p:spPr>
          <a:xfrm>
            <a:off x="529389" y="3429000"/>
            <a:ext cx="8085221" cy="707886"/>
          </a:xfrm>
          <a:prstGeom prst="rect">
            <a:avLst/>
          </a:prstGeom>
        </p:spPr>
        <p:txBody>
          <a:bodyPr wrap="square">
            <a:spAutoFit/>
          </a:bodyPr>
          <a:lstStyle/>
          <a:p>
            <a:r>
              <a:rPr lang="en-US" sz="4000" b="1" dirty="0"/>
              <a:t>Change that is already happening…</a:t>
            </a:r>
          </a:p>
        </p:txBody>
      </p:sp>
    </p:spTree>
    <p:extLst>
      <p:ext uri="{BB962C8B-B14F-4D97-AF65-F5344CB8AC3E}">
        <p14:creationId xmlns:p14="http://schemas.microsoft.com/office/powerpoint/2010/main" val="3417383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Polar Ice is Melting</a:t>
            </a:r>
            <a:endParaRPr lang="en-US" dirty="0"/>
          </a:p>
        </p:txBody>
      </p:sp>
      <p:pic>
        <p:nvPicPr>
          <p:cNvPr id="3" name="Picture 2"/>
          <p:cNvPicPr>
            <a:picLocks noChangeAspect="1"/>
          </p:cNvPicPr>
          <p:nvPr/>
        </p:nvPicPr>
        <p:blipFill>
          <a:blip r:embed="rId3"/>
          <a:stretch>
            <a:fillRect/>
          </a:stretch>
        </p:blipFill>
        <p:spPr>
          <a:xfrm>
            <a:off x="148854" y="3114790"/>
            <a:ext cx="8867555" cy="3630045"/>
          </a:xfrm>
          <a:prstGeom prst="rect">
            <a:avLst/>
          </a:prstGeom>
        </p:spPr>
      </p:pic>
      <p:sp>
        <p:nvSpPr>
          <p:cNvPr id="4" name="Rectangle 3"/>
          <p:cNvSpPr/>
          <p:nvPr/>
        </p:nvSpPr>
        <p:spPr>
          <a:xfrm>
            <a:off x="148854" y="1296641"/>
            <a:ext cx="8995145" cy="1815882"/>
          </a:xfrm>
          <a:prstGeom prst="rect">
            <a:avLst/>
          </a:prstGeom>
        </p:spPr>
        <p:txBody>
          <a:bodyPr wrap="square">
            <a:spAutoFit/>
          </a:bodyPr>
          <a:lstStyle/>
          <a:p>
            <a:pPr marL="342900" indent="-342900">
              <a:buFont typeface="Wingdings" panose="05000000000000000000" pitchFamily="2" charset="2"/>
              <a:buChar char="§"/>
            </a:pPr>
            <a:r>
              <a:rPr lang="en-US" sz="2800" dirty="0">
                <a:solidFill>
                  <a:srgbClr val="010001"/>
                </a:solidFill>
                <a:latin typeface="Arial" panose="020B0604020202020204" pitchFamily="34" charset="0"/>
                <a:cs typeface="Arial" panose="020B0604020202020204" pitchFamily="34" charset="0"/>
              </a:rPr>
              <a:t>Because northern latitudes have experienced the greatest amount of global warming, the extent of the ice cap near the North Pole has been declining over the past 3 decades. </a:t>
            </a:r>
            <a:endParaRPr lang="en-US" sz="2000" dirty="0"/>
          </a:p>
        </p:txBody>
      </p:sp>
    </p:spTree>
    <p:extLst>
      <p:ext uri="{BB962C8B-B14F-4D97-AF65-F5344CB8AC3E}">
        <p14:creationId xmlns:p14="http://schemas.microsoft.com/office/powerpoint/2010/main" val="3179709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Polar Ice is Melting</a:t>
            </a:r>
            <a:endParaRPr lang="en-US" dirty="0"/>
          </a:p>
        </p:txBody>
      </p:sp>
      <p:grpSp>
        <p:nvGrpSpPr>
          <p:cNvPr id="5" name="Group 4"/>
          <p:cNvGrpSpPr/>
          <p:nvPr/>
        </p:nvGrpSpPr>
        <p:grpSpPr>
          <a:xfrm>
            <a:off x="533400" y="1197429"/>
            <a:ext cx="7857460" cy="2658043"/>
            <a:chOff x="533400" y="1197429"/>
            <a:chExt cx="7857460" cy="2658043"/>
          </a:xfrm>
        </p:grpSpPr>
        <p:pic>
          <p:nvPicPr>
            <p:cNvPr id="3" name="Picture 2"/>
            <p:cNvPicPr>
              <a:picLocks noChangeAspect="1"/>
            </p:cNvPicPr>
            <p:nvPr/>
          </p:nvPicPr>
          <p:blipFill rotWithShape="1">
            <a:blip r:embed="rId3"/>
            <a:srcRect b="16129"/>
            <a:stretch/>
          </p:blipFill>
          <p:spPr>
            <a:xfrm>
              <a:off x="533400" y="1197429"/>
              <a:ext cx="7857460" cy="2658043"/>
            </a:xfrm>
            <a:prstGeom prst="rect">
              <a:avLst/>
            </a:prstGeom>
          </p:spPr>
        </p:pic>
        <p:pic>
          <p:nvPicPr>
            <p:cNvPr id="4" name="Picture 3"/>
            <p:cNvPicPr>
              <a:picLocks noChangeAspect="1"/>
            </p:cNvPicPr>
            <p:nvPr/>
          </p:nvPicPr>
          <p:blipFill rotWithShape="1">
            <a:blip r:embed="rId3"/>
            <a:srcRect t="86797" r="90500" b="8263"/>
            <a:stretch/>
          </p:blipFill>
          <p:spPr>
            <a:xfrm>
              <a:off x="7357730" y="1382234"/>
              <a:ext cx="785175" cy="164648"/>
            </a:xfrm>
            <a:prstGeom prst="rect">
              <a:avLst/>
            </a:prstGeom>
          </p:spPr>
        </p:pic>
      </p:grpSp>
      <p:pic>
        <p:nvPicPr>
          <p:cNvPr id="6" name="Picture 5"/>
          <p:cNvPicPr>
            <a:picLocks noChangeAspect="1"/>
          </p:cNvPicPr>
          <p:nvPr/>
        </p:nvPicPr>
        <p:blipFill>
          <a:blip r:embed="rId4"/>
          <a:stretch>
            <a:fillRect/>
          </a:stretch>
        </p:blipFill>
        <p:spPr>
          <a:xfrm>
            <a:off x="5888538" y="3868816"/>
            <a:ext cx="3161666" cy="2875096"/>
          </a:xfrm>
          <a:prstGeom prst="rect">
            <a:avLst/>
          </a:prstGeom>
        </p:spPr>
      </p:pic>
      <p:grpSp>
        <p:nvGrpSpPr>
          <p:cNvPr id="8" name="Group 7"/>
          <p:cNvGrpSpPr/>
          <p:nvPr/>
        </p:nvGrpSpPr>
        <p:grpSpPr>
          <a:xfrm>
            <a:off x="152400" y="3908637"/>
            <a:ext cx="4419600" cy="2835275"/>
            <a:chOff x="152400" y="3908637"/>
            <a:chExt cx="4419600" cy="2835275"/>
          </a:xfrm>
        </p:grpSpPr>
        <p:pic>
          <p:nvPicPr>
            <p:cNvPr id="7987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08637"/>
              <a:ext cx="44196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6"/>
            <a:srcRect l="71650" t="16057" b="32185"/>
            <a:stretch/>
          </p:blipFill>
          <p:spPr>
            <a:xfrm>
              <a:off x="3318939" y="5079589"/>
              <a:ext cx="1253061" cy="1467294"/>
            </a:xfrm>
            <a:prstGeom prst="rect">
              <a:avLst/>
            </a:prstGeom>
          </p:spPr>
        </p:pic>
      </p:grpSp>
      <p:pic>
        <p:nvPicPr>
          <p:cNvPr id="79874"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3232" y="3983068"/>
            <a:ext cx="2176269" cy="163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010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4" name="Picture 4" descr="Global warming pictures - before and 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542" y="3902075"/>
            <a:ext cx="3962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776177" y="1347460"/>
            <a:ext cx="7162800" cy="2365375"/>
            <a:chOff x="762000" y="1219200"/>
            <a:chExt cx="7162800" cy="2365375"/>
          </a:xfrm>
        </p:grpSpPr>
        <p:grpSp>
          <p:nvGrpSpPr>
            <p:cNvPr id="5" name="Group 4"/>
            <p:cNvGrpSpPr/>
            <p:nvPr/>
          </p:nvGrpSpPr>
          <p:grpSpPr>
            <a:xfrm>
              <a:off x="4419600" y="1219200"/>
              <a:ext cx="3505200" cy="2365375"/>
              <a:chOff x="4419600" y="1219200"/>
              <a:chExt cx="3505200" cy="2365375"/>
            </a:xfrm>
          </p:grpSpPr>
          <p:pic>
            <p:nvPicPr>
              <p:cNvPr id="83971" name="Picture1" descr="1905b"/>
              <p:cNvPicPr>
                <a:picLocks noChangeAspect="1" noChangeArrowheads="1"/>
              </p:cNvPicPr>
              <p:nvPr/>
            </p:nvPicPr>
            <p:blipFill>
              <a:blip r:embed="rId4">
                <a:extLst>
                  <a:ext uri="{28A0092B-C50C-407E-A947-70E740481C1C}">
                    <a14:useLocalDpi xmlns:a14="http://schemas.microsoft.com/office/drawing/2010/main" val="0"/>
                  </a:ext>
                </a:extLst>
              </a:blip>
              <a:srcRect b="2042"/>
              <a:stretch>
                <a:fillRect/>
              </a:stretch>
            </p:blipFill>
            <p:spPr bwMode="auto">
              <a:xfrm>
                <a:off x="4419600" y="1219200"/>
                <a:ext cx="35052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Box 5"/>
              <p:cNvSpPr txBox="1">
                <a:spLocks noChangeArrowheads="1"/>
              </p:cNvSpPr>
              <p:nvPr/>
            </p:nvSpPr>
            <p:spPr bwMode="auto">
              <a:xfrm>
                <a:off x="4495800" y="3121025"/>
                <a:ext cx="6096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2004</a:t>
                </a:r>
              </a:p>
            </p:txBody>
          </p:sp>
        </p:grpSp>
        <p:grpSp>
          <p:nvGrpSpPr>
            <p:cNvPr id="4" name="Group 3"/>
            <p:cNvGrpSpPr/>
            <p:nvPr/>
          </p:nvGrpSpPr>
          <p:grpSpPr>
            <a:xfrm>
              <a:off x="762000" y="1219200"/>
              <a:ext cx="3657600" cy="2333625"/>
              <a:chOff x="762000" y="1219200"/>
              <a:chExt cx="3657600" cy="2333625"/>
            </a:xfrm>
          </p:grpSpPr>
          <p:pic>
            <p:nvPicPr>
              <p:cNvPr id="83970" name="Picture1" descr="1905a"/>
              <p:cNvPicPr>
                <a:picLocks noChangeAspect="1" noChangeArrowheads="1"/>
              </p:cNvPicPr>
              <p:nvPr/>
            </p:nvPicPr>
            <p:blipFill>
              <a:blip r:embed="rId5" cstate="print">
                <a:extLst>
                  <a:ext uri="{28A0092B-C50C-407E-A947-70E740481C1C}">
                    <a14:useLocalDpi xmlns:a14="http://schemas.microsoft.com/office/drawing/2010/main" val="0"/>
                  </a:ext>
                </a:extLst>
              </a:blip>
              <a:srcRect b="2898"/>
              <a:stretch>
                <a:fillRect/>
              </a:stretch>
            </p:blipFill>
            <p:spPr bwMode="auto">
              <a:xfrm>
                <a:off x="762000" y="1219200"/>
                <a:ext cx="3657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Box 8"/>
              <p:cNvSpPr txBox="1">
                <a:spLocks noChangeArrowheads="1"/>
              </p:cNvSpPr>
              <p:nvPr/>
            </p:nvSpPr>
            <p:spPr bwMode="auto">
              <a:xfrm>
                <a:off x="838200" y="3124200"/>
                <a:ext cx="6096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1948</a:t>
                </a:r>
              </a:p>
            </p:txBody>
          </p:sp>
        </p:grpSp>
      </p:grpSp>
      <p:sp>
        <p:nvSpPr>
          <p:cNvPr id="2" name="Title 1"/>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Glaciers are Melting</a:t>
            </a:r>
            <a:endParaRPr lang="en-US" dirty="0"/>
          </a:p>
        </p:txBody>
      </p:sp>
      <p:pic>
        <p:nvPicPr>
          <p:cNvPr id="3" name="Picture 2"/>
          <p:cNvPicPr>
            <a:picLocks noChangeAspect="1"/>
          </p:cNvPicPr>
          <p:nvPr/>
        </p:nvPicPr>
        <p:blipFill>
          <a:blip r:embed="rId6"/>
          <a:stretch>
            <a:fillRect/>
          </a:stretch>
        </p:blipFill>
        <p:spPr>
          <a:xfrm>
            <a:off x="190527" y="3891905"/>
            <a:ext cx="4466535" cy="2841159"/>
          </a:xfrm>
          <a:prstGeom prst="rect">
            <a:avLst/>
          </a:prstGeom>
        </p:spPr>
      </p:pic>
    </p:spTree>
    <p:extLst>
      <p:ext uri="{BB962C8B-B14F-4D97-AF65-F5344CB8AC3E}">
        <p14:creationId xmlns:p14="http://schemas.microsoft.com/office/powerpoint/2010/main" val="1783680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Permafrost is Melting</a:t>
            </a:r>
            <a:endParaRPr lang="en-US" dirty="0"/>
          </a:p>
        </p:txBody>
      </p:sp>
      <p:sp>
        <p:nvSpPr>
          <p:cNvPr id="4" name="Rectangle 3"/>
          <p:cNvSpPr/>
          <p:nvPr/>
        </p:nvSpPr>
        <p:spPr>
          <a:xfrm>
            <a:off x="148854" y="1296641"/>
            <a:ext cx="8995145" cy="954107"/>
          </a:xfrm>
          <a:prstGeom prst="rect">
            <a:avLst/>
          </a:prstGeom>
        </p:spPr>
        <p:txBody>
          <a:bodyPr wrap="square">
            <a:spAutoFit/>
          </a:bodyPr>
          <a:lstStyle/>
          <a:p>
            <a:pPr marL="342900" indent="-342900">
              <a:buFont typeface="Wingdings" panose="05000000000000000000" pitchFamily="2" charset="2"/>
              <a:buChar char="§"/>
            </a:pPr>
            <a:r>
              <a:rPr lang="en-US" sz="2800" dirty="0">
                <a:solidFill>
                  <a:srgbClr val="010001"/>
                </a:solidFill>
                <a:latin typeface="Arial" panose="020B0604020202020204" pitchFamily="34" charset="0"/>
                <a:cs typeface="Arial" panose="020B0604020202020204" pitchFamily="34" charset="0"/>
              </a:rPr>
              <a:t>Remember, permafrost is ground that is permanently frozen throughout the year.</a:t>
            </a:r>
          </a:p>
        </p:txBody>
      </p:sp>
      <p:pic>
        <p:nvPicPr>
          <p:cNvPr id="5" name="Picture 4"/>
          <p:cNvPicPr>
            <a:picLocks noChangeAspect="1"/>
          </p:cNvPicPr>
          <p:nvPr/>
        </p:nvPicPr>
        <p:blipFill rotWithShape="1">
          <a:blip r:embed="rId3"/>
          <a:srcRect l="1802" t="9260" r="1347" b="2487"/>
          <a:stretch/>
        </p:blipFill>
        <p:spPr>
          <a:xfrm>
            <a:off x="3008793" y="3870252"/>
            <a:ext cx="6050145" cy="2868848"/>
          </a:xfrm>
          <a:prstGeom prst="rect">
            <a:avLst/>
          </a:prstGeom>
        </p:spPr>
      </p:pic>
      <p:pic>
        <p:nvPicPr>
          <p:cNvPr id="6" name="Picture 5"/>
          <p:cNvPicPr>
            <a:picLocks noChangeAspect="1"/>
          </p:cNvPicPr>
          <p:nvPr/>
        </p:nvPicPr>
        <p:blipFill>
          <a:blip r:embed="rId4"/>
          <a:stretch>
            <a:fillRect/>
          </a:stretch>
        </p:blipFill>
        <p:spPr>
          <a:xfrm>
            <a:off x="6751675" y="1839512"/>
            <a:ext cx="2288103" cy="1689424"/>
          </a:xfrm>
          <a:prstGeom prst="rect">
            <a:avLst/>
          </a:prstGeom>
        </p:spPr>
      </p:pic>
      <p:pic>
        <p:nvPicPr>
          <p:cNvPr id="7" name="Picture 6"/>
          <p:cNvPicPr>
            <a:picLocks noChangeAspect="1"/>
          </p:cNvPicPr>
          <p:nvPr/>
        </p:nvPicPr>
        <p:blipFill rotWithShape="1">
          <a:blip r:embed="rId5"/>
          <a:srcRect t="13690"/>
          <a:stretch/>
        </p:blipFill>
        <p:spPr>
          <a:xfrm>
            <a:off x="271461" y="3528936"/>
            <a:ext cx="2583823" cy="1670424"/>
          </a:xfrm>
          <a:prstGeom prst="rect">
            <a:avLst/>
          </a:prstGeom>
        </p:spPr>
      </p:pic>
      <p:pic>
        <p:nvPicPr>
          <p:cNvPr id="8" name="Picture 7"/>
          <p:cNvPicPr>
            <a:picLocks noChangeAspect="1"/>
          </p:cNvPicPr>
          <p:nvPr/>
        </p:nvPicPr>
        <p:blipFill rotWithShape="1">
          <a:blip r:embed="rId6"/>
          <a:srcRect t="15433" r="6286"/>
          <a:stretch/>
        </p:blipFill>
        <p:spPr>
          <a:xfrm>
            <a:off x="148854" y="5321426"/>
            <a:ext cx="2552922" cy="1417674"/>
          </a:xfrm>
          <a:prstGeom prst="rect">
            <a:avLst/>
          </a:prstGeom>
        </p:spPr>
      </p:pic>
      <p:sp>
        <p:nvSpPr>
          <p:cNvPr id="9" name="Rectangle 8"/>
          <p:cNvSpPr/>
          <p:nvPr/>
        </p:nvSpPr>
        <p:spPr>
          <a:xfrm>
            <a:off x="297600" y="2179357"/>
            <a:ext cx="6379647" cy="1200329"/>
          </a:xfrm>
          <a:prstGeom prst="rect">
            <a:avLst/>
          </a:prstGeom>
        </p:spPr>
        <p:txBody>
          <a:bodyPr wrap="square">
            <a:spAutoFit/>
          </a:bodyPr>
          <a:lstStyle/>
          <a:p>
            <a:pPr marL="574675" lvl="1" indent="-227013">
              <a:buSzPct val="90000"/>
              <a:buFont typeface="Microsoft Sans Serif" panose="020B0604020202020204" pitchFamily="34" charset="0"/>
              <a:buChar char="̶"/>
            </a:pPr>
            <a:r>
              <a:rPr lang="en-US" sz="2400" dirty="0"/>
              <a:t>In addition to the methane feedback loop, there are many problems with trees, human structures, and pipelines.</a:t>
            </a:r>
          </a:p>
        </p:txBody>
      </p:sp>
    </p:spTree>
    <p:extLst>
      <p:ext uri="{BB962C8B-B14F-4D97-AF65-F5344CB8AC3E}">
        <p14:creationId xmlns:p14="http://schemas.microsoft.com/office/powerpoint/2010/main" val="2160406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idx="1"/>
          </p:nvPr>
        </p:nvSpPr>
        <p:spPr>
          <a:xfrm>
            <a:off x="152400" y="1382232"/>
            <a:ext cx="8800214" cy="4954773"/>
          </a:xfrm>
        </p:spPr>
        <p:txBody>
          <a:bodyPr>
            <a:noAutofit/>
          </a:bodyPr>
          <a:lstStyle/>
          <a:p>
            <a:pPr eaLnBrk="1" hangingPunct="1"/>
            <a:r>
              <a:rPr lang="en-US" altLang="en-US" sz="2800" dirty="0">
                <a:latin typeface="Arial" panose="020B0604020202020204" pitchFamily="34" charset="0"/>
                <a:cs typeface="Arial" panose="020B0604020202020204" pitchFamily="34" charset="0"/>
              </a:rPr>
              <a:t>The world’s sea ice sheets and land-based glaciers are slowly melting.</a:t>
            </a:r>
          </a:p>
          <a:p>
            <a:pPr lvl="1" eaLnBrk="1" hangingPunct="1"/>
            <a:r>
              <a:rPr lang="en-US" altLang="en-US" sz="2600" dirty="0">
                <a:latin typeface="Arial" panose="020B0604020202020204" pitchFamily="34" charset="0"/>
                <a:cs typeface="Arial" panose="020B0604020202020204" pitchFamily="34" charset="0"/>
              </a:rPr>
              <a:t>The loss of ice is happening much faster than scientists thought possible.</a:t>
            </a:r>
          </a:p>
          <a:p>
            <a:pPr eaLnBrk="1" hangingPunct="1"/>
            <a:r>
              <a:rPr lang="en-US" altLang="en-US" sz="2800" dirty="0">
                <a:latin typeface="Arial" panose="020B0604020202020204" pitchFamily="34" charset="0"/>
                <a:cs typeface="Arial" panose="020B0604020202020204" pitchFamily="34" charset="0"/>
              </a:rPr>
              <a:t>Why should we care if snow and ice are melting?</a:t>
            </a:r>
          </a:p>
          <a:p>
            <a:pPr lvl="1" eaLnBrk="1" hangingPunct="1"/>
            <a:r>
              <a:rPr lang="en-US" altLang="en-US" sz="2600" dirty="0">
                <a:latin typeface="Arial" panose="020B0604020202020204" pitchFamily="34" charset="0"/>
                <a:cs typeface="Arial" panose="020B0604020202020204" pitchFamily="34" charset="0"/>
              </a:rPr>
              <a:t>Arctic ice regulates the temperature and precipitation of regions to the south (North America, Europe)</a:t>
            </a:r>
          </a:p>
          <a:p>
            <a:pPr lvl="1" eaLnBrk="1" hangingPunct="1"/>
            <a:r>
              <a:rPr lang="en-US" altLang="en-US" sz="2600" dirty="0">
                <a:latin typeface="Arial" panose="020B0604020202020204" pitchFamily="34" charset="0"/>
                <a:cs typeface="Arial" panose="020B0604020202020204" pitchFamily="34" charset="0"/>
              </a:rPr>
              <a:t>Mountain glaciers play a vital role in the water cycle and the availability of fresh water for hundreds of millions of people.</a:t>
            </a:r>
          </a:p>
          <a:p>
            <a:pPr lvl="2" eaLnBrk="1" hangingPunct="1"/>
            <a:r>
              <a:rPr lang="en-US" altLang="en-US" sz="2400" dirty="0">
                <a:latin typeface="Arial" panose="020B0604020202020204" pitchFamily="34" charset="0"/>
                <a:cs typeface="Arial" panose="020B0604020202020204" pitchFamily="34" charset="0"/>
              </a:rPr>
              <a:t>Drinking</a:t>
            </a:r>
          </a:p>
          <a:p>
            <a:pPr lvl="2" eaLnBrk="1" hangingPunct="1"/>
            <a:r>
              <a:rPr lang="en-US" altLang="en-US" sz="2400" dirty="0">
                <a:latin typeface="Arial" panose="020B0604020202020204" pitchFamily="34" charset="0"/>
                <a:cs typeface="Arial" panose="020B0604020202020204" pitchFamily="34" charset="0"/>
              </a:rPr>
              <a:t>Agriculture</a:t>
            </a:r>
          </a:p>
        </p:txBody>
      </p:sp>
      <p:sp>
        <p:nvSpPr>
          <p:cNvPr id="2" name="Title 1"/>
          <p:cNvSpPr>
            <a:spLocks noGrp="1"/>
          </p:cNvSpPr>
          <p:nvPr>
            <p:ph type="title"/>
          </p:nvPr>
        </p:nvSpPr>
        <p:spPr>
          <a:solidFill>
            <a:srgbClr val="64A03C"/>
          </a:solidFill>
        </p:spPr>
        <p:txBody>
          <a:bodyPr/>
          <a:lstStyle/>
          <a:p>
            <a:r>
              <a:rPr lang="en-US" dirty="0">
                <a:latin typeface="Arial" panose="020B0604020202020204" pitchFamily="34" charset="0"/>
                <a:cs typeface="Arial" panose="020B0604020202020204" pitchFamily="34" charset="0"/>
              </a:rPr>
              <a:t>The Loss of Earth’s Cryosphere</a:t>
            </a:r>
          </a:p>
        </p:txBody>
      </p:sp>
      <p:pic>
        <p:nvPicPr>
          <p:cNvPr id="3" name="Picture 2"/>
          <p:cNvPicPr>
            <a:picLocks noChangeAspect="1"/>
          </p:cNvPicPr>
          <p:nvPr/>
        </p:nvPicPr>
        <p:blipFill>
          <a:blip r:embed="rId3"/>
          <a:stretch>
            <a:fillRect/>
          </a:stretch>
        </p:blipFill>
        <p:spPr>
          <a:xfrm>
            <a:off x="4572000" y="5168089"/>
            <a:ext cx="3844999" cy="1562322"/>
          </a:xfrm>
          <a:prstGeom prst="rect">
            <a:avLst/>
          </a:prstGeom>
        </p:spPr>
      </p:pic>
    </p:spTree>
    <p:extLst>
      <p:ext uri="{BB962C8B-B14F-4D97-AF65-F5344CB8AC3E}">
        <p14:creationId xmlns:p14="http://schemas.microsoft.com/office/powerpoint/2010/main" val="22411486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a:xfrm>
            <a:off x="152400" y="1447800"/>
            <a:ext cx="8839200" cy="914400"/>
          </a:xfrm>
        </p:spPr>
        <p:txBody>
          <a:bodyPr>
            <a:noAutofit/>
          </a:bodyPr>
          <a:lstStyle/>
          <a:p>
            <a:pPr eaLnBrk="1" hangingPunct="1"/>
            <a:r>
              <a:rPr lang="en-US" altLang="en-US" sz="2800" dirty="0">
                <a:latin typeface="Arial" panose="020B0604020202020204" pitchFamily="34" charset="0"/>
                <a:cs typeface="Arial" panose="020B0604020202020204" pitchFamily="34" charset="0"/>
              </a:rPr>
              <a:t>Average sea level has been slowly rising and the rate is increasing</a:t>
            </a:r>
          </a:p>
        </p:txBody>
      </p:sp>
      <p:pic>
        <p:nvPicPr>
          <p:cNvPr id="86020" name="Picture 6" descr="sea_level_grap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688" y="2095500"/>
            <a:ext cx="440531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14288" y="2227520"/>
            <a:ext cx="4724400" cy="3790507"/>
          </a:xfrm>
          <a:prstGeom prst="rect">
            <a:avLst/>
          </a:prstGeom>
          <a:noFill/>
          <a:ln w="9525">
            <a:noFill/>
            <a:miter lim="800000"/>
            <a:headEnd/>
            <a:tailEnd/>
          </a:ln>
        </p:spPr>
        <p:txBody>
          <a:bodyPr/>
          <a:lstStyle/>
          <a:p>
            <a:pPr marL="796925" marR="0" lvl="1" indent="-339725" algn="l" defTabSz="914400" rtl="0" eaLnBrk="1" fontAlgn="base" latinLnBrk="0" hangingPunct="1">
              <a:lnSpc>
                <a:spcPct val="100000"/>
              </a:lnSpc>
              <a:spcBef>
                <a:spcPct val="20000"/>
              </a:spcBef>
              <a:spcAft>
                <a:spcPct val="0"/>
              </a:spcAft>
              <a:buClr>
                <a:srgbClr val="111111"/>
              </a:buClr>
              <a:buSzPct val="90000"/>
              <a:buFont typeface="Arial" panose="020B0604020202020204" pitchFamily="34" charset="0"/>
              <a:buChar char="̶"/>
              <a:tabLst/>
              <a:defRPr/>
            </a:pP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2/3 of the rise is the from the thermal expansion of warm water</a:t>
            </a:r>
          </a:p>
          <a:p>
            <a:pPr marL="796925" marR="0" lvl="1" indent="-339725" algn="l" defTabSz="914400" rtl="0" eaLnBrk="1" fontAlgn="base" latinLnBrk="0" hangingPunct="1">
              <a:lnSpc>
                <a:spcPct val="100000"/>
              </a:lnSpc>
              <a:spcBef>
                <a:spcPct val="20000"/>
              </a:spcBef>
              <a:spcAft>
                <a:spcPct val="0"/>
              </a:spcAft>
              <a:buClr>
                <a:srgbClr val="111111"/>
              </a:buClr>
              <a:buSzPct val="90000"/>
              <a:buFont typeface="Arial" panose="020B0604020202020204" pitchFamily="34" charset="0"/>
              <a:buChar char="̶"/>
              <a:tabLst/>
              <a:defRPr/>
            </a:pP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remaining 1/3 of the rise is from the melting of </a:t>
            </a:r>
            <a:r>
              <a:rPr kumimoji="0" lang="en-US" sz="2600" b="0" i="0" u="sng"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land-based</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ice</a:t>
            </a:r>
          </a:p>
          <a:p>
            <a:pPr marL="1143000" marR="0" lvl="2" indent="-228600" algn="l" defTabSz="914400" rtl="0" eaLnBrk="1" fontAlgn="base" latinLnBrk="0" hangingPunct="1">
              <a:lnSpc>
                <a:spcPct val="100000"/>
              </a:lnSpc>
              <a:spcBef>
                <a:spcPct val="20000"/>
              </a:spcBef>
              <a:spcAft>
                <a:spcPct val="0"/>
              </a:spcAft>
              <a:buClr>
                <a:srgbClr val="111111"/>
              </a:buClr>
              <a:buSzPct val="90000"/>
              <a:buFont typeface="Times" charset="0"/>
              <a:buChar char="•"/>
              <a:tabLst/>
              <a:defRPr/>
            </a:pPr>
            <a:r>
              <a:rPr kumimoji="0" lang="en-US" sz="2400" b="0"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Floating ice is already in the water (buoyancy)</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solidFill>
            <a:srgbClr val="64A03C"/>
          </a:solidFill>
        </p:spPr>
        <p:txBody>
          <a:bodyPr/>
          <a:lstStyle/>
          <a:p>
            <a:r>
              <a:rPr lang="en-US" dirty="0">
                <a:latin typeface="Arial" panose="020B0604020202020204" pitchFamily="34" charset="0"/>
                <a:cs typeface="Arial" panose="020B0604020202020204" pitchFamily="34" charset="0"/>
              </a:rPr>
              <a:t>Rising Sea Levels</a:t>
            </a:r>
          </a:p>
        </p:txBody>
      </p:sp>
    </p:spTree>
    <p:extLst>
      <p:ext uri="{BB962C8B-B14F-4D97-AF65-F5344CB8AC3E}">
        <p14:creationId xmlns:p14="http://schemas.microsoft.com/office/powerpoint/2010/main" val="3780639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body" idx="1"/>
          </p:nvPr>
        </p:nvSpPr>
        <p:spPr>
          <a:xfrm>
            <a:off x="228600" y="1360968"/>
            <a:ext cx="8686800" cy="2849526"/>
          </a:xfrm>
        </p:spPr>
        <p:txBody>
          <a:bodyPr>
            <a:noAutofit/>
          </a:bodyPr>
          <a:lstStyle/>
          <a:p>
            <a:pPr eaLnBrk="1" hangingPunct="1"/>
            <a:r>
              <a:rPr lang="en-US" altLang="en-US" sz="2800" dirty="0">
                <a:latin typeface="Arial" panose="020B0604020202020204" pitchFamily="34" charset="0"/>
                <a:cs typeface="Arial" panose="020B0604020202020204" pitchFamily="34" charset="0"/>
              </a:rPr>
              <a:t>Projected irreversible effect</a:t>
            </a:r>
          </a:p>
          <a:p>
            <a:pPr lvl="1" eaLnBrk="1" hangingPunct="1"/>
            <a:r>
              <a:rPr lang="en-US" altLang="en-US" sz="2600" dirty="0">
                <a:latin typeface="Arial" panose="020B0604020202020204" pitchFamily="34" charset="0"/>
                <a:cs typeface="Arial" panose="020B0604020202020204" pitchFamily="34" charset="0"/>
              </a:rPr>
              <a:t>Degradation and loss of 1/3 of coastal estuaries, wetlands, and coral reefs</a:t>
            </a:r>
          </a:p>
          <a:p>
            <a:pPr lvl="1" eaLnBrk="1" hangingPunct="1"/>
            <a:r>
              <a:rPr lang="en-US" altLang="en-US" sz="2600" dirty="0">
                <a:latin typeface="Arial" panose="020B0604020202020204" pitchFamily="34" charset="0"/>
                <a:cs typeface="Arial" panose="020B0604020202020204" pitchFamily="34" charset="0"/>
              </a:rPr>
              <a:t>Disruption of coastal fisheries</a:t>
            </a:r>
          </a:p>
          <a:p>
            <a:pPr lvl="1" eaLnBrk="1" hangingPunct="1"/>
            <a:r>
              <a:rPr lang="en-US" altLang="en-US" sz="2600" dirty="0">
                <a:latin typeface="Arial" panose="020B0604020202020204" pitchFamily="34" charset="0"/>
                <a:cs typeface="Arial" panose="020B0604020202020204" pitchFamily="34" charset="0"/>
              </a:rPr>
              <a:t>Flooding of agricultural lowlands and deltas</a:t>
            </a:r>
          </a:p>
          <a:p>
            <a:pPr lvl="1" eaLnBrk="1" hangingPunct="1"/>
            <a:r>
              <a:rPr lang="en-US" altLang="en-US" sz="2600" dirty="0">
                <a:latin typeface="Arial" panose="020B0604020202020204" pitchFamily="34" charset="0"/>
                <a:cs typeface="Arial" panose="020B0604020202020204" pitchFamily="34" charset="0"/>
              </a:rPr>
              <a:t>Contamination of freshwater aquifers (groundwater)</a:t>
            </a:r>
          </a:p>
          <a:p>
            <a:pPr lvl="1" eaLnBrk="1" hangingPunct="1"/>
            <a:r>
              <a:rPr lang="en-US" altLang="en-US" sz="2600" dirty="0">
                <a:latin typeface="Arial" panose="020B0604020202020204" pitchFamily="34" charset="0"/>
                <a:cs typeface="Arial" panose="020B0604020202020204" pitchFamily="34" charset="0"/>
              </a:rPr>
              <a:t>Submergence of low-lying islands</a:t>
            </a:r>
          </a:p>
        </p:txBody>
      </p:sp>
      <p:sp>
        <p:nvSpPr>
          <p:cNvPr id="2" name="Title 1"/>
          <p:cNvSpPr>
            <a:spLocks noGrp="1"/>
          </p:cNvSpPr>
          <p:nvPr>
            <p:ph type="title"/>
          </p:nvPr>
        </p:nvSpPr>
        <p:spPr>
          <a:solidFill>
            <a:srgbClr val="64A03C"/>
          </a:solidFill>
        </p:spPr>
        <p:txBody>
          <a:bodyPr/>
          <a:lstStyle/>
          <a:p>
            <a:r>
              <a:rPr lang="en-US" dirty="0">
                <a:solidFill>
                  <a:prstClr val="white"/>
                </a:solidFill>
                <a:latin typeface="Arial" panose="020B0604020202020204" pitchFamily="34" charset="0"/>
                <a:cs typeface="Arial" panose="020B0604020202020204" pitchFamily="34" charset="0"/>
              </a:rPr>
              <a:t>Rising Sea Levels</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584250" y="5078156"/>
            <a:ext cx="3325815" cy="1567637"/>
          </a:xfrm>
          <a:prstGeom prst="rect">
            <a:avLst/>
          </a:prstGeom>
        </p:spPr>
      </p:pic>
      <p:pic>
        <p:nvPicPr>
          <p:cNvPr id="4" name="Picture 3"/>
          <p:cNvPicPr>
            <a:picLocks noChangeAspect="1"/>
          </p:cNvPicPr>
          <p:nvPr/>
        </p:nvPicPr>
        <p:blipFill>
          <a:blip r:embed="rId4"/>
          <a:stretch>
            <a:fillRect/>
          </a:stretch>
        </p:blipFill>
        <p:spPr>
          <a:xfrm>
            <a:off x="5483764" y="4374034"/>
            <a:ext cx="3553911" cy="2382292"/>
          </a:xfrm>
          <a:prstGeom prst="rect">
            <a:avLst/>
          </a:prstGeom>
        </p:spPr>
      </p:pic>
      <p:sp>
        <p:nvSpPr>
          <p:cNvPr id="5" name="Rectangle 4"/>
          <p:cNvSpPr/>
          <p:nvPr/>
        </p:nvSpPr>
        <p:spPr>
          <a:xfrm>
            <a:off x="148543" y="4210494"/>
            <a:ext cx="5465448" cy="757130"/>
          </a:xfrm>
          <a:prstGeom prst="rect">
            <a:avLst/>
          </a:prstGeom>
        </p:spPr>
        <p:txBody>
          <a:bodyPr wrap="square">
            <a:spAutoFit/>
          </a:bodyPr>
          <a:lstStyle/>
          <a:p>
            <a:pPr marL="1143000" lvl="2" indent="-228600">
              <a:lnSpc>
                <a:spcPct val="90000"/>
              </a:lnSpc>
              <a:spcBef>
                <a:spcPts val="500"/>
              </a:spcBef>
              <a:buSzPct val="75000"/>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rPr>
              <a:t>The small island of Tuvalu may be the first to disappear</a:t>
            </a:r>
            <a:endParaRPr lang="en-US" altLang="en-US" sz="2000" dirty="0">
              <a:solidFill>
                <a:srgbClr val="000000"/>
              </a:solidFill>
              <a:latin typeface="Arial" panose="020B0604020202020204" pitchFamily="34" charset="0"/>
              <a:cs typeface="Arial" panose="020B0604020202020204" pitchFamily="34" charset="0"/>
            </a:endParaRPr>
          </a:p>
        </p:txBody>
      </p:sp>
      <p:cxnSp>
        <p:nvCxnSpPr>
          <p:cNvPr id="8" name="Straight Arrow Connector 7"/>
          <p:cNvCxnSpPr/>
          <p:nvPr/>
        </p:nvCxnSpPr>
        <p:spPr>
          <a:xfrm>
            <a:off x="5113320" y="4500398"/>
            <a:ext cx="2010495" cy="1230552"/>
          </a:xfrm>
          <a:prstGeom prst="straightConnector1">
            <a:avLst/>
          </a:prstGeom>
          <a:ln w="57150">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0472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1" descr="1908"/>
          <p:cNvPicPr>
            <a:picLocks noChangeAspect="1" noChangeArrowheads="1"/>
          </p:cNvPicPr>
          <p:nvPr/>
        </p:nvPicPr>
        <p:blipFill>
          <a:blip r:embed="rId3">
            <a:extLst>
              <a:ext uri="{28A0092B-C50C-407E-A947-70E740481C1C}">
                <a14:useLocalDpi xmlns:a14="http://schemas.microsoft.com/office/drawing/2010/main" val="0"/>
              </a:ext>
            </a:extLst>
          </a:blip>
          <a:srcRect b="2071"/>
          <a:stretch>
            <a:fillRect/>
          </a:stretch>
        </p:blipFill>
        <p:spPr bwMode="auto">
          <a:xfrm>
            <a:off x="4572000" y="1365866"/>
            <a:ext cx="44227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2"/>
          <p:cNvSpPr>
            <a:spLocks noGrp="1" noChangeArrowheads="1"/>
          </p:cNvSpPr>
          <p:nvPr>
            <p:ph type="title"/>
          </p:nvPr>
        </p:nvSpPr>
        <p:spPr>
          <a:xfrm>
            <a:off x="4648200" y="3776566"/>
            <a:ext cx="2273595" cy="1066800"/>
          </a:xfrm>
          <a:solidFill>
            <a:schemeClr val="accent1">
              <a:lumMod val="20000"/>
              <a:lumOff val="80000"/>
            </a:schemeClr>
          </a:solidFill>
        </p:spPr>
        <p:txBody>
          <a:bodyPr/>
          <a:lstStyle/>
          <a:p>
            <a:pPr algn="ctr" eaLnBrk="1" hangingPunct="1"/>
            <a:r>
              <a:rPr lang="en-US" altLang="en-US" sz="2000" b="0" dirty="0">
                <a:solidFill>
                  <a:schemeClr val="tx1"/>
                </a:solidFill>
                <a:latin typeface="Arial" panose="020B0604020202020204" pitchFamily="34" charset="0"/>
                <a:cs typeface="Arial" panose="020B0604020202020204" pitchFamily="34" charset="0"/>
              </a:rPr>
              <a:t>Areas to flood if average sea level rises by one meter</a:t>
            </a:r>
          </a:p>
        </p:txBody>
      </p:sp>
      <p:sp>
        <p:nvSpPr>
          <p:cNvPr id="5" name="Rectangle 4"/>
          <p:cNvSpPr txBox="1">
            <a:spLocks noChangeArrowheads="1"/>
          </p:cNvSpPr>
          <p:nvPr/>
        </p:nvSpPr>
        <p:spPr bwMode="auto">
          <a:xfrm>
            <a:off x="228600" y="1489635"/>
            <a:ext cx="4077586" cy="3414823"/>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111111"/>
              </a:buClr>
              <a:buSzPct val="85000"/>
              <a:buFont typeface="Wingdings" pitchFamily="2" charset="2"/>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13% of the world’s urban population lives near sea level</a:t>
            </a:r>
          </a:p>
          <a:p>
            <a:pPr marL="342900" marR="0" lvl="0" indent="-342900" algn="l" defTabSz="914400" rtl="0" eaLnBrk="1" fontAlgn="base" latinLnBrk="0" hangingPunct="1">
              <a:lnSpc>
                <a:spcPct val="100000"/>
              </a:lnSpc>
              <a:spcBef>
                <a:spcPct val="20000"/>
              </a:spcBef>
              <a:spcAft>
                <a:spcPct val="0"/>
              </a:spcAft>
              <a:buClr>
                <a:srgbClr val="111111"/>
              </a:buClr>
              <a:buSzPct val="85000"/>
              <a:buFont typeface="Wingdings" pitchFamily="2" charset="2"/>
              <a:buChar char="§"/>
              <a:tabLst/>
              <a:defRPr/>
            </a:pP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111111"/>
              </a:buClr>
              <a:buSzPct val="85000"/>
              <a:buFont typeface="Wingdings" pitchFamily="2" charset="2"/>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Many cities would be devastated by even relatively small increases in sea level</a:t>
            </a:r>
          </a:p>
        </p:txBody>
      </p:sp>
      <p:grpSp>
        <p:nvGrpSpPr>
          <p:cNvPr id="3" name="Group 2"/>
          <p:cNvGrpSpPr/>
          <p:nvPr/>
        </p:nvGrpSpPr>
        <p:grpSpPr>
          <a:xfrm>
            <a:off x="228600" y="5158565"/>
            <a:ext cx="8686800" cy="1562100"/>
            <a:chOff x="228600" y="4991100"/>
            <a:chExt cx="8686800" cy="1562100"/>
          </a:xfrm>
        </p:grpSpPr>
        <p:pic>
          <p:nvPicPr>
            <p:cNvPr id="90117" name="Picture 6" descr="http://www.safewatersource.org/images/rising_sea_water_levels_2_lky8.jpg"/>
            <p:cNvPicPr>
              <a:picLocks noChangeAspect="1" noChangeArrowheads="1"/>
            </p:cNvPicPr>
            <p:nvPr/>
          </p:nvPicPr>
          <p:blipFill>
            <a:blip r:embed="rId4">
              <a:extLst>
                <a:ext uri="{28A0092B-C50C-407E-A947-70E740481C1C}">
                  <a14:useLocalDpi xmlns:a14="http://schemas.microsoft.com/office/drawing/2010/main" val="0"/>
                </a:ext>
              </a:extLst>
            </a:blip>
            <a:srcRect b="66847"/>
            <a:stretch>
              <a:fillRect/>
            </a:stretch>
          </p:blipFill>
          <p:spPr bwMode="auto">
            <a:xfrm>
              <a:off x="228600" y="5029200"/>
              <a:ext cx="24352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8" descr="http://www.safewatersource.org/images/rising_sea_water_levels_2_lky8.jpg"/>
            <p:cNvPicPr>
              <a:picLocks noChangeAspect="1" noChangeArrowheads="1"/>
            </p:cNvPicPr>
            <p:nvPr/>
          </p:nvPicPr>
          <p:blipFill>
            <a:blip r:embed="rId4">
              <a:extLst>
                <a:ext uri="{28A0092B-C50C-407E-A947-70E740481C1C}">
                  <a14:useLocalDpi xmlns:a14="http://schemas.microsoft.com/office/drawing/2010/main" val="0"/>
                </a:ext>
              </a:extLst>
            </a:blip>
            <a:srcRect t="33153" b="33694"/>
            <a:stretch>
              <a:fillRect/>
            </a:stretch>
          </p:blipFill>
          <p:spPr bwMode="auto">
            <a:xfrm>
              <a:off x="3276600" y="4991100"/>
              <a:ext cx="24955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0" descr="http://www.safewatersource.org/images/rising_sea_water_levels_2_lky8.jpg"/>
            <p:cNvPicPr>
              <a:picLocks noChangeAspect="1" noChangeArrowheads="1"/>
            </p:cNvPicPr>
            <p:nvPr/>
          </p:nvPicPr>
          <p:blipFill>
            <a:blip r:embed="rId4">
              <a:extLst>
                <a:ext uri="{28A0092B-C50C-407E-A947-70E740481C1C}">
                  <a14:useLocalDpi xmlns:a14="http://schemas.microsoft.com/office/drawing/2010/main" val="0"/>
                </a:ext>
              </a:extLst>
            </a:blip>
            <a:srcRect t="67747"/>
            <a:stretch>
              <a:fillRect/>
            </a:stretch>
          </p:blipFill>
          <p:spPr bwMode="auto">
            <a:xfrm>
              <a:off x="6419850" y="5033963"/>
              <a:ext cx="2495550"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Right Arrow 8"/>
            <p:cNvSpPr>
              <a:spLocks noChangeArrowheads="1"/>
            </p:cNvSpPr>
            <p:nvPr/>
          </p:nvSpPr>
          <p:spPr bwMode="auto">
            <a:xfrm>
              <a:off x="2819400" y="5638800"/>
              <a:ext cx="304800" cy="304800"/>
            </a:xfrm>
            <a:prstGeom prst="rightArrow">
              <a:avLst>
                <a:gd name="adj1" fmla="val 50000"/>
                <a:gd name="adj2" fmla="val 50000"/>
              </a:avLst>
            </a:prstGeom>
            <a:solidFill>
              <a:schemeClr val="tx1"/>
            </a:solidFill>
            <a:ln w="9525" algn="ctr">
              <a:solidFill>
                <a:schemeClr val="tx1"/>
              </a:solidFill>
              <a:round/>
              <a:headEnd/>
              <a:tailEnd/>
            </a:ln>
          </p:spPr>
          <p:txBody>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121" name="Right Arrow 9"/>
            <p:cNvSpPr>
              <a:spLocks noChangeArrowheads="1"/>
            </p:cNvSpPr>
            <p:nvPr/>
          </p:nvSpPr>
          <p:spPr bwMode="auto">
            <a:xfrm>
              <a:off x="5943600" y="5638800"/>
              <a:ext cx="304800" cy="304800"/>
            </a:xfrm>
            <a:prstGeom prst="rightArrow">
              <a:avLst>
                <a:gd name="adj1" fmla="val 50000"/>
                <a:gd name="adj2" fmla="val 50000"/>
              </a:avLst>
            </a:prstGeom>
            <a:solidFill>
              <a:schemeClr val="tx1"/>
            </a:solidFill>
            <a:ln w="9525" algn="ctr">
              <a:solidFill>
                <a:schemeClr val="tx1"/>
              </a:solidFill>
              <a:round/>
              <a:headEnd/>
              <a:tailEnd/>
            </a:ln>
          </p:spPr>
          <p:txBody>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grpSp>
      <p:sp>
        <p:nvSpPr>
          <p:cNvPr id="12" name="Title 1"/>
          <p:cNvSpPr txBox="1">
            <a:spLocks/>
          </p:cNvSpPr>
          <p:nvPr/>
        </p:nvSpPr>
        <p:spPr>
          <a:xfrm>
            <a:off x="0" y="0"/>
            <a:ext cx="9144000" cy="1197429"/>
          </a:xfrm>
          <a:prstGeom prst="rect">
            <a:avLst/>
          </a:prstGeom>
          <a:solidFill>
            <a:srgbClr val="64A03C"/>
          </a:solidFill>
          <a:ln>
            <a:noFill/>
          </a:ln>
        </p:spPr>
        <p:txBody>
          <a:bodyPr vert="horz" lIns="91440" tIns="45720" rIns="91440" bIns="45720" rtlCol="0" anchor="ctr">
            <a:noAutofit/>
          </a:bodyPr>
          <a:lstStyle>
            <a:lvl1pPr algn="ctr" defTabSz="914400" rtl="0" eaLnBrk="1" latinLnBrk="0" hangingPunct="1">
              <a:lnSpc>
                <a:spcPct val="10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a:solidFill>
                  <a:prstClr val="white"/>
                </a:solidFill>
                <a:latin typeface="Arial" panose="020B0604020202020204" pitchFamily="34" charset="0"/>
                <a:cs typeface="Arial" panose="020B0604020202020204" pitchFamily="34" charset="0"/>
              </a:rPr>
              <a:t>Rising Sea Levels</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160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a:xfrm>
            <a:off x="304800" y="1295400"/>
            <a:ext cx="8424530" cy="3691270"/>
          </a:xfrm>
        </p:spPr>
        <p:txBody>
          <a:bodyPr>
            <a:noAutofit/>
          </a:bodyPr>
          <a:lstStyle/>
          <a:p>
            <a:pPr marL="0" indent="0">
              <a:buNone/>
            </a:pPr>
            <a:r>
              <a:rPr lang="en-US" altLang="en-US" sz="2600" u="sng" dirty="0">
                <a:latin typeface="Arial" panose="020B0604020202020204" pitchFamily="34" charset="0"/>
                <a:cs typeface="Arial" panose="020B0604020202020204" pitchFamily="34" charset="0"/>
              </a:rPr>
              <a:t>Important distinction</a:t>
            </a:r>
            <a:r>
              <a:rPr lang="en-US" altLang="en-US" sz="2600" dirty="0">
                <a:latin typeface="Arial" panose="020B0604020202020204" pitchFamily="34" charset="0"/>
                <a:cs typeface="Arial" panose="020B0604020202020204" pitchFamily="34" charset="0"/>
              </a:rPr>
              <a:t>:</a:t>
            </a:r>
          </a:p>
          <a:p>
            <a:pPr marL="457200" lvl="1" indent="0">
              <a:spcAft>
                <a:spcPts val="1000"/>
              </a:spcAft>
              <a:buNone/>
            </a:pPr>
            <a:r>
              <a:rPr lang="en-US" altLang="en-US" dirty="0">
                <a:latin typeface="Arial" panose="020B0604020202020204" pitchFamily="34" charset="0"/>
                <a:cs typeface="Arial" panose="020B0604020202020204" pitchFamily="34" charset="0"/>
              </a:rPr>
              <a:t>Global Warming vs. Climate Change</a:t>
            </a:r>
          </a:p>
          <a:p>
            <a:pPr>
              <a:buClr>
                <a:srgbClr val="111111"/>
              </a:buClr>
              <a:buSzPct val="85000"/>
            </a:pPr>
            <a:r>
              <a:rPr lang="en-US" altLang="en-US" sz="2800" b="1" dirty="0">
                <a:solidFill>
                  <a:srgbClr val="64A03C"/>
                </a:solidFill>
                <a:latin typeface="Arial" panose="020B0604020202020204" pitchFamily="34" charset="0"/>
                <a:cs typeface="Arial" panose="020B0604020202020204" pitchFamily="34" charset="0"/>
              </a:rPr>
              <a:t>Global warming </a:t>
            </a:r>
            <a:r>
              <a:rPr lang="en-US" altLang="en-US" sz="2800" dirty="0">
                <a:latin typeface="Arial" panose="020B0604020202020204" pitchFamily="34" charset="0"/>
                <a:cs typeface="Arial" panose="020B0604020202020204" pitchFamily="34" charset="0"/>
              </a:rPr>
              <a:t>= the warming of the troposphere and the oceans as a result of an increase in the natural greenhouse effect</a:t>
            </a:r>
          </a:p>
          <a:p>
            <a:pPr>
              <a:buClr>
                <a:srgbClr val="111111"/>
              </a:buClr>
              <a:buSzPct val="85000"/>
            </a:pPr>
            <a:r>
              <a:rPr lang="en-US" altLang="en-US" sz="2800" b="1" dirty="0">
                <a:solidFill>
                  <a:srgbClr val="64A03C"/>
                </a:solidFill>
                <a:latin typeface="Arial" panose="020B0604020202020204" pitchFamily="34" charset="0"/>
                <a:cs typeface="Arial" panose="020B0604020202020204" pitchFamily="34" charset="0"/>
              </a:rPr>
              <a:t>Global climate change </a:t>
            </a:r>
            <a:r>
              <a:rPr lang="en-US" altLang="en-US" sz="2800" dirty="0">
                <a:latin typeface="Arial" panose="020B0604020202020204" pitchFamily="34" charset="0"/>
                <a:cs typeface="Arial" panose="020B0604020202020204" pitchFamily="34" charset="0"/>
              </a:rPr>
              <a:t>= a broader term referring to any changes in the Earth’s climate over a period of decades</a:t>
            </a:r>
          </a:p>
        </p:txBody>
      </p:sp>
      <p:pic>
        <p:nvPicPr>
          <p:cNvPr id="71683" name="Picture 2" descr="http://www.scientificamerican.com/media/inline/7D18355C-E7F2-99DF-368C56A242EF6D09_1.jpg"/>
          <p:cNvPicPr>
            <a:picLocks noChangeAspect="1" noChangeArrowheads="1"/>
          </p:cNvPicPr>
          <p:nvPr/>
        </p:nvPicPr>
        <p:blipFill>
          <a:blip r:embed="rId2">
            <a:extLst>
              <a:ext uri="{28A0092B-C50C-407E-A947-70E740481C1C}">
                <a14:useLocalDpi xmlns:a14="http://schemas.microsoft.com/office/drawing/2010/main" val="0"/>
              </a:ext>
            </a:extLst>
          </a:blip>
          <a:srcRect l="2499" t="5016" r="5000" b="4703"/>
          <a:stretch>
            <a:fillRect/>
          </a:stretch>
        </p:blipFill>
        <p:spPr bwMode="auto">
          <a:xfrm>
            <a:off x="3607113" y="4986670"/>
            <a:ext cx="1654318" cy="160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climate change Taking the lead in fighting global warming (any ta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908" y="4656315"/>
            <a:ext cx="3212718" cy="20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2"/>
          <p:cNvSpPr>
            <a:spLocks noGrp="1" noChangeArrowheads="1"/>
          </p:cNvSpPr>
          <p:nvPr>
            <p:ph type="title"/>
          </p:nvPr>
        </p:nvSpPr>
        <p:spPr>
          <a:xfrm>
            <a:off x="0" y="0"/>
            <a:ext cx="9144000" cy="1188720"/>
          </a:xfrm>
          <a:solidFill>
            <a:srgbClr val="64A03C"/>
          </a:solidFill>
        </p:spPr>
        <p:txBody>
          <a:bodyPr/>
          <a:lstStyle/>
          <a:p>
            <a:pPr algn="ctr" eaLnBrk="1" hangingPunct="1"/>
            <a:r>
              <a:rPr lang="en-US" altLang="en-US" sz="4200" i="1" dirty="0">
                <a:latin typeface="Arial" panose="020B0604020202020204" pitchFamily="34" charset="0"/>
                <a:cs typeface="Arial" panose="020B0604020202020204" pitchFamily="34" charset="0"/>
              </a:rPr>
              <a:t>Global Warming vs. Climate Change</a:t>
            </a:r>
          </a:p>
        </p:txBody>
      </p:sp>
    </p:spTree>
    <p:extLst>
      <p:ext uri="{BB962C8B-B14F-4D97-AF65-F5344CB8AC3E}">
        <p14:creationId xmlns:p14="http://schemas.microsoft.com/office/powerpoint/2010/main" val="22928320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Global climate change is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already affecting organisms</a:t>
            </a:r>
          </a:p>
        </p:txBody>
      </p:sp>
      <p:sp>
        <p:nvSpPr>
          <p:cNvPr id="3" name="Content Placeholder 2"/>
          <p:cNvSpPr>
            <a:spLocks noGrp="1"/>
          </p:cNvSpPr>
          <p:nvPr>
            <p:ph idx="1"/>
          </p:nvPr>
        </p:nvSpPr>
        <p:spPr>
          <a:xfrm>
            <a:off x="190953" y="1341211"/>
            <a:ext cx="8787493" cy="1189338"/>
          </a:xfrm>
        </p:spPr>
        <p:txBody>
          <a:bodyPr>
            <a:noAutofit/>
          </a:bodyPr>
          <a:lstStyle/>
          <a:p>
            <a:pPr lvl="0"/>
            <a:r>
              <a:rPr lang="en-US" sz="2800" dirty="0">
                <a:latin typeface="Arial" panose="020B0604020202020204" pitchFamily="34" charset="0"/>
                <a:cs typeface="Arial" panose="020B0604020202020204" pitchFamily="34" charset="0"/>
              </a:rPr>
              <a:t>The growing season for plants has changed and animals have the potential to be harmed if they can’t move to more appropriate climates.</a:t>
            </a:r>
          </a:p>
        </p:txBody>
      </p:sp>
      <p:pic>
        <p:nvPicPr>
          <p:cNvPr id="4" name="Picture 3"/>
          <p:cNvPicPr>
            <a:picLocks noChangeAspect="1"/>
          </p:cNvPicPr>
          <p:nvPr/>
        </p:nvPicPr>
        <p:blipFill rotWithShape="1">
          <a:blip r:embed="rId2"/>
          <a:srcRect l="1899" t="1770" r="1707" b="12782"/>
          <a:stretch/>
        </p:blipFill>
        <p:spPr>
          <a:xfrm>
            <a:off x="4853572" y="2700670"/>
            <a:ext cx="4290428" cy="4157330"/>
          </a:xfrm>
          <a:prstGeom prst="rect">
            <a:avLst/>
          </a:prstGeom>
        </p:spPr>
      </p:pic>
      <p:pic>
        <p:nvPicPr>
          <p:cNvPr id="5" name="Picture 4"/>
          <p:cNvPicPr>
            <a:picLocks noChangeAspect="1"/>
          </p:cNvPicPr>
          <p:nvPr/>
        </p:nvPicPr>
        <p:blipFill>
          <a:blip r:embed="rId3"/>
          <a:stretch>
            <a:fillRect/>
          </a:stretch>
        </p:blipFill>
        <p:spPr>
          <a:xfrm>
            <a:off x="101333" y="3062125"/>
            <a:ext cx="4630155" cy="2705542"/>
          </a:xfrm>
          <a:prstGeom prst="rect">
            <a:avLst/>
          </a:prstGeom>
        </p:spPr>
      </p:pic>
    </p:spTree>
    <p:extLst>
      <p:ext uri="{BB962C8B-B14F-4D97-AF65-F5344CB8AC3E}">
        <p14:creationId xmlns:p14="http://schemas.microsoft.com/office/powerpoint/2010/main" val="1790285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1" descr="201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1968" b="1755"/>
          <a:stretch>
            <a:fillRect/>
          </a:stretch>
        </p:blipFill>
        <p:spPr bwMode="auto">
          <a:xfrm>
            <a:off x="175437" y="1350334"/>
            <a:ext cx="3346532" cy="340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4"/>
          <p:cNvSpPr>
            <a:spLocks noGrp="1" noChangeArrowheads="1"/>
          </p:cNvSpPr>
          <p:nvPr>
            <p:ph type="body" idx="1"/>
          </p:nvPr>
        </p:nvSpPr>
        <p:spPr>
          <a:xfrm>
            <a:off x="3817088" y="1350335"/>
            <a:ext cx="5326912" cy="4657060"/>
          </a:xfrm>
        </p:spPr>
        <p:txBody>
          <a:bodyPr>
            <a:noAutofit/>
          </a:bodyPr>
          <a:lstStyle/>
          <a:p>
            <a:pPr eaLnBrk="1" hangingPunct="1"/>
            <a:r>
              <a:rPr lang="en-US" altLang="en-US" sz="2600" dirty="0">
                <a:latin typeface="Arial" panose="020B0604020202020204" pitchFamily="34" charset="0"/>
                <a:cs typeface="Arial" panose="020B0604020202020204" pitchFamily="34" charset="0"/>
              </a:rPr>
              <a:t>Changes in climate patterns will cause many species to seek new habitats or face extinction.</a:t>
            </a:r>
          </a:p>
          <a:p>
            <a:pPr eaLnBrk="1" hangingPunct="1"/>
            <a:r>
              <a:rPr lang="en-US" altLang="en-US" sz="2600" dirty="0">
                <a:latin typeface="Arial" panose="020B0604020202020204" pitchFamily="34" charset="0"/>
                <a:cs typeface="Arial" panose="020B0604020202020204" pitchFamily="34" charset="0"/>
              </a:rPr>
              <a:t>Specialist species that cannot evolve or migrate fast enough are the most vulnerable.</a:t>
            </a:r>
          </a:p>
          <a:p>
            <a:pPr lvl="1" eaLnBrk="1" hangingPunct="1"/>
            <a:r>
              <a:rPr lang="en-US" altLang="en-US" sz="2400" dirty="0">
                <a:latin typeface="Arial" panose="020B0604020202020204" pitchFamily="34" charset="0"/>
                <a:cs typeface="Arial" panose="020B0604020202020204" pitchFamily="34" charset="0"/>
              </a:rPr>
              <a:t>An estimated 30% of land plants/animals could go extinct with only a 2ºC temp. increase</a:t>
            </a:r>
          </a:p>
          <a:p>
            <a:r>
              <a:rPr lang="en-US" altLang="en-US" sz="2600" dirty="0">
                <a:latin typeface="Arial" panose="020B0604020202020204" pitchFamily="34" charset="0"/>
                <a:cs typeface="Arial" panose="020B0604020202020204" pitchFamily="34" charset="0"/>
              </a:rPr>
              <a:t>Changes in the ranges of pest populations will cause problems as well.</a:t>
            </a:r>
          </a:p>
        </p:txBody>
      </p:sp>
      <p:sp>
        <p:nvSpPr>
          <p:cNvPr id="2" name="Title 1"/>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Global climate change is </a:t>
            </a:r>
            <a:br>
              <a:rPr lang="en-US" sz="4000" dirty="0">
                <a:solidFill>
                  <a:prstClr val="white"/>
                </a:solidFill>
                <a:latin typeface="Arial" panose="020B0604020202020204" pitchFamily="34" charset="0"/>
                <a:cs typeface="Arial" panose="020B0604020202020204" pitchFamily="34" charset="0"/>
              </a:rPr>
            </a:br>
            <a:r>
              <a:rPr lang="en-US" sz="4000" dirty="0">
                <a:solidFill>
                  <a:prstClr val="white"/>
                </a:solidFill>
                <a:latin typeface="Arial" panose="020B0604020202020204" pitchFamily="34" charset="0"/>
                <a:cs typeface="Arial" panose="020B0604020202020204" pitchFamily="34" charset="0"/>
              </a:rPr>
              <a:t>already affecting organisms</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a:srcRect r="8181"/>
          <a:stretch/>
        </p:blipFill>
        <p:spPr>
          <a:xfrm>
            <a:off x="175437" y="4911024"/>
            <a:ext cx="3460898" cy="1861418"/>
          </a:xfrm>
          <a:prstGeom prst="rect">
            <a:avLst/>
          </a:prstGeom>
        </p:spPr>
      </p:pic>
      <p:sp>
        <p:nvSpPr>
          <p:cNvPr id="8" name="Rectangle 2"/>
          <p:cNvSpPr txBox="1">
            <a:spLocks noChangeArrowheads="1"/>
          </p:cNvSpPr>
          <p:nvPr/>
        </p:nvSpPr>
        <p:spPr bwMode="auto">
          <a:xfrm>
            <a:off x="4157330" y="5791200"/>
            <a:ext cx="4986669" cy="1066800"/>
          </a:xfrm>
          <a:prstGeom prst="rect">
            <a:avLst/>
          </a:prstGeom>
          <a:noFill/>
          <a:ln w="9525">
            <a:noFill/>
            <a:miter lim="800000"/>
            <a:headEnd/>
            <a:tailEnd/>
          </a:ln>
        </p:spPr>
        <p:txBody>
          <a:bodyPr anchor="b"/>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Exploding Populations of Mountain Pine Beetles in British Columbia, Canada</a:t>
            </a:r>
          </a:p>
        </p:txBody>
      </p:sp>
    </p:spTree>
    <p:extLst>
      <p:ext uri="{BB962C8B-B14F-4D97-AF65-F5344CB8AC3E}">
        <p14:creationId xmlns:p14="http://schemas.microsoft.com/office/powerpoint/2010/main" val="26278232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Global climate change is already affecting organisms</a:t>
            </a:r>
          </a:p>
        </p:txBody>
      </p:sp>
      <p:sp>
        <p:nvSpPr>
          <p:cNvPr id="3" name="Content Placeholder 2"/>
          <p:cNvSpPr>
            <a:spLocks noGrp="1"/>
          </p:cNvSpPr>
          <p:nvPr>
            <p:ph idx="1"/>
          </p:nvPr>
        </p:nvSpPr>
        <p:spPr>
          <a:xfrm>
            <a:off x="138219" y="1320106"/>
            <a:ext cx="8787493" cy="2709634"/>
          </a:xfrm>
        </p:spPr>
        <p:txBody>
          <a:bodyPr>
            <a:noAutofit/>
          </a:bodyPr>
          <a:lstStyle/>
          <a:p>
            <a:pPr lvl="0"/>
            <a:r>
              <a:rPr lang="en-US" sz="2800" dirty="0">
                <a:latin typeface="Arial" panose="020B0604020202020204" pitchFamily="34" charset="0"/>
                <a:cs typeface="Arial" panose="020B0604020202020204" pitchFamily="34" charset="0"/>
              </a:rPr>
              <a:t>Corals are particularly sensitive:</a:t>
            </a:r>
          </a:p>
          <a:p>
            <a:pPr marL="574675" lvl="1"/>
            <a:r>
              <a:rPr lang="en-US" sz="2400" dirty="0">
                <a:latin typeface="Arial" panose="020B0604020202020204" pitchFamily="34" charset="0"/>
                <a:cs typeface="Arial" panose="020B0604020202020204" pitchFamily="34" charset="0"/>
              </a:rPr>
              <a:t>They require warm water, but if it is too warm, it can lead to coral bleaching and the death of the corals.</a:t>
            </a:r>
          </a:p>
          <a:p>
            <a:pPr marL="574675" lvl="1"/>
            <a:r>
              <a:rPr lang="en-US" sz="2400" b="1" dirty="0">
                <a:solidFill>
                  <a:srgbClr val="64A03C"/>
                </a:solidFill>
                <a:latin typeface="Arial" panose="020B0604020202020204" pitchFamily="34" charset="0"/>
                <a:cs typeface="Arial" panose="020B0604020202020204" pitchFamily="34" charset="0"/>
              </a:rPr>
              <a:t>Ocean acidification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 increase in ocean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causes more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be converted to carbonic acid, which lowers the pH of the water.</a:t>
            </a:r>
          </a:p>
          <a:p>
            <a:pPr marL="1031875" lvl="2"/>
            <a:r>
              <a:rPr lang="en-US" sz="2000" dirty="0">
                <a:latin typeface="Arial" panose="020B0604020202020204" pitchFamily="34" charset="0"/>
                <a:cs typeface="Arial" panose="020B0604020202020204" pitchFamily="34" charset="0"/>
              </a:rPr>
              <a:t>Dissolves hard parts of organisms</a:t>
            </a:r>
          </a:p>
        </p:txBody>
      </p:sp>
      <p:grpSp>
        <p:nvGrpSpPr>
          <p:cNvPr id="6" name="Group 5"/>
          <p:cNvGrpSpPr/>
          <p:nvPr/>
        </p:nvGrpSpPr>
        <p:grpSpPr>
          <a:xfrm>
            <a:off x="382770" y="5018563"/>
            <a:ext cx="8102014" cy="1796905"/>
            <a:chOff x="190953" y="4278959"/>
            <a:chExt cx="8312789" cy="2103138"/>
          </a:xfrm>
        </p:grpSpPr>
        <p:pic>
          <p:nvPicPr>
            <p:cNvPr id="4" name="Picture 3"/>
            <p:cNvPicPr>
              <a:picLocks noChangeAspect="1"/>
            </p:cNvPicPr>
            <p:nvPr/>
          </p:nvPicPr>
          <p:blipFill rotWithShape="1">
            <a:blip r:embed="rId2"/>
            <a:srcRect b="1511"/>
            <a:stretch/>
          </p:blipFill>
          <p:spPr>
            <a:xfrm>
              <a:off x="190953" y="4659959"/>
              <a:ext cx="8312788" cy="1722138"/>
            </a:xfrm>
            <a:prstGeom prst="rect">
              <a:avLst/>
            </a:prstGeom>
          </p:spPr>
        </p:pic>
        <p:sp>
          <p:nvSpPr>
            <p:cNvPr id="5" name="Rectangle 2"/>
            <p:cNvSpPr txBox="1">
              <a:spLocks noChangeArrowheads="1"/>
            </p:cNvSpPr>
            <p:nvPr/>
          </p:nvSpPr>
          <p:spPr>
            <a:xfrm>
              <a:off x="754912" y="4278959"/>
              <a:ext cx="7748830" cy="381000"/>
            </a:xfrm>
            <a:prstGeom prst="rect">
              <a:avLst/>
            </a:prstGeom>
            <a:solidFill>
              <a:schemeClr val="tx2">
                <a:lumMod val="20000"/>
                <a:lumOff val="80000"/>
              </a:schemeClr>
            </a:solidFill>
            <a:ln>
              <a:noFill/>
            </a:ln>
          </p:spPr>
          <p:txBody>
            <a:bodyPr vert="horz" lIns="91440" tIns="45720" rIns="91440" bIns="45720" rtlCol="0" anchor="ctr">
              <a:noAutofit/>
            </a:bodyPr>
            <a:lstStyle>
              <a:lvl1pPr algn="ctr" defTabSz="914400" rtl="0" eaLnBrk="1" latinLnBrk="0" hangingPunct="1">
                <a:lnSpc>
                  <a:spcPct val="10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altLang="en-US" sz="1600" dirty="0">
                  <a:solidFill>
                    <a:schemeClr val="tx1"/>
                  </a:solidFill>
                  <a:latin typeface="Arial" panose="020B0604020202020204" pitchFamily="34" charset="0"/>
                  <a:cs typeface="Arial" panose="020B0604020202020204" pitchFamily="34" charset="0"/>
                </a:rPr>
                <a:t>Changes in Average Ocean Temperatures, Relative to Coral Bleaching Threshold</a:t>
              </a:r>
            </a:p>
          </p:txBody>
        </p:sp>
      </p:grpSp>
      <p:pic>
        <p:nvPicPr>
          <p:cNvPr id="7" name="Picture 6"/>
          <p:cNvPicPr>
            <a:picLocks noChangeAspect="1"/>
          </p:cNvPicPr>
          <p:nvPr/>
        </p:nvPicPr>
        <p:blipFill>
          <a:blip r:embed="rId3"/>
          <a:stretch>
            <a:fillRect/>
          </a:stretch>
        </p:blipFill>
        <p:spPr>
          <a:xfrm>
            <a:off x="6358271" y="3367093"/>
            <a:ext cx="2682948" cy="1509158"/>
          </a:xfrm>
          <a:prstGeom prst="rect">
            <a:avLst/>
          </a:prstGeom>
        </p:spPr>
      </p:pic>
    </p:spTree>
    <p:extLst>
      <p:ext uri="{BB962C8B-B14F-4D97-AF65-F5344CB8AC3E}">
        <p14:creationId xmlns:p14="http://schemas.microsoft.com/office/powerpoint/2010/main" val="22463885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The Consequences of </a:t>
            </a:r>
            <a:br>
              <a:rPr lang="en-US" sz="4000" dirty="0">
                <a:solidFill>
                  <a:prstClr val="white"/>
                </a:solidFill>
                <a:latin typeface="Arial" panose="020B0604020202020204" pitchFamily="34" charset="0"/>
                <a:cs typeface="Arial" panose="020B0604020202020204" pitchFamily="34" charset="0"/>
              </a:rPr>
            </a:br>
            <a:r>
              <a:rPr lang="en-US" sz="4000" dirty="0">
                <a:solidFill>
                  <a:prstClr val="white"/>
                </a:solidFill>
                <a:latin typeface="Arial" panose="020B0604020202020204" pitchFamily="34" charset="0"/>
                <a:cs typeface="Arial" panose="020B0604020202020204" pitchFamily="34" charset="0"/>
              </a:rPr>
              <a:t>Global Climate Change</a:t>
            </a:r>
          </a:p>
        </p:txBody>
      </p:sp>
      <p:sp>
        <p:nvSpPr>
          <p:cNvPr id="4" name="Rectangle 3"/>
          <p:cNvSpPr/>
          <p:nvPr/>
        </p:nvSpPr>
        <p:spPr>
          <a:xfrm>
            <a:off x="381000" y="3429000"/>
            <a:ext cx="8382000" cy="707886"/>
          </a:xfrm>
          <a:prstGeom prst="rect">
            <a:avLst/>
          </a:prstGeom>
        </p:spPr>
        <p:txBody>
          <a:bodyPr wrap="square">
            <a:spAutoFit/>
          </a:bodyPr>
          <a:lstStyle/>
          <a:p>
            <a:r>
              <a:rPr lang="en-US" sz="4000" b="1" dirty="0"/>
              <a:t>Change that is predicted to happen…</a:t>
            </a:r>
          </a:p>
        </p:txBody>
      </p:sp>
    </p:spTree>
    <p:extLst>
      <p:ext uri="{BB962C8B-B14F-4D97-AF65-F5344CB8AC3E}">
        <p14:creationId xmlns:p14="http://schemas.microsoft.com/office/powerpoint/2010/main" val="4053359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143536" y="1297169"/>
            <a:ext cx="8915400" cy="3602665"/>
          </a:xfrm>
        </p:spPr>
        <p:txBody>
          <a:bodyPr>
            <a:noAutofit/>
          </a:bodyPr>
          <a:lstStyle/>
          <a:p>
            <a:pPr eaLnBrk="1" hangingPunct="1"/>
            <a:r>
              <a:rPr lang="en-US" altLang="en-US" sz="2800" dirty="0">
                <a:latin typeface="Arial" panose="020B0604020202020204" pitchFamily="34" charset="0"/>
                <a:cs typeface="Arial" panose="020B0604020202020204" pitchFamily="34" charset="0"/>
              </a:rPr>
              <a:t>A changing climate will lead to prolonged heat waves and droughts in some areas and prolonged heavy rains and increased flooding in other areas.</a:t>
            </a:r>
          </a:p>
          <a:p>
            <a:pPr lvl="0"/>
            <a:r>
              <a:rPr lang="en-US" altLang="en-US" sz="2800" dirty="0">
                <a:solidFill>
                  <a:srgbClr val="000000"/>
                </a:solidFill>
                <a:latin typeface="Arial" panose="020B0604020202020204" pitchFamily="34" charset="0"/>
                <a:cs typeface="Arial" panose="020B0604020202020204" pitchFamily="34" charset="0"/>
              </a:rPr>
              <a:t>Drought accelerates warming, leads to more droughts (positive feedback)</a:t>
            </a:r>
          </a:p>
          <a:p>
            <a:pPr lvl="1"/>
            <a:r>
              <a:rPr lang="en-US" altLang="en-US" sz="2600" dirty="0">
                <a:solidFill>
                  <a:srgbClr val="000000"/>
                </a:solidFill>
                <a:latin typeface="Arial" panose="020B0604020202020204" pitchFamily="34" charset="0"/>
                <a:cs typeface="Arial" panose="020B0604020202020204" pitchFamily="34" charset="0"/>
              </a:rPr>
              <a:t>Severe lack of water, growth of plants will slow</a:t>
            </a:r>
          </a:p>
          <a:p>
            <a:pPr lvl="1"/>
            <a:r>
              <a:rPr lang="en-US" altLang="en-US" sz="2600" dirty="0">
                <a:solidFill>
                  <a:srgbClr val="000000"/>
                </a:solidFill>
                <a:latin typeface="Arial" panose="020B0604020202020204" pitchFamily="34" charset="0"/>
                <a:cs typeface="Arial" panose="020B0604020202020204" pitchFamily="34" charset="0"/>
              </a:rPr>
              <a:t>Less CO</a:t>
            </a:r>
            <a:r>
              <a:rPr lang="en-US" altLang="en-US" sz="2600" baseline="-25000" dirty="0">
                <a:solidFill>
                  <a:srgbClr val="000000"/>
                </a:solidFill>
                <a:latin typeface="Arial" panose="020B0604020202020204" pitchFamily="34" charset="0"/>
                <a:cs typeface="Arial" panose="020B0604020202020204" pitchFamily="34" charset="0"/>
              </a:rPr>
              <a:t>2</a:t>
            </a:r>
            <a:r>
              <a:rPr lang="en-US" altLang="en-US" sz="2600" dirty="0">
                <a:solidFill>
                  <a:srgbClr val="000000"/>
                </a:solidFill>
                <a:latin typeface="Arial" panose="020B0604020202020204" pitchFamily="34" charset="0"/>
                <a:cs typeface="Arial" panose="020B0604020202020204" pitchFamily="34" charset="0"/>
              </a:rPr>
              <a:t> taken out of atmosphere</a:t>
            </a:r>
          </a:p>
          <a:p>
            <a:pPr lvl="1"/>
            <a:r>
              <a:rPr lang="en-US" altLang="en-US" sz="2600" dirty="0">
                <a:solidFill>
                  <a:srgbClr val="000000"/>
                </a:solidFill>
                <a:latin typeface="Arial" panose="020B0604020202020204" pitchFamily="34" charset="0"/>
                <a:cs typeface="Arial" panose="020B0604020202020204" pitchFamily="34" charset="0"/>
              </a:rPr>
              <a:t>Also, more forest and grass fires will add CO</a:t>
            </a:r>
            <a:r>
              <a:rPr lang="en-US" altLang="en-US" sz="2600" baseline="-25000" dirty="0">
                <a:solidFill>
                  <a:srgbClr val="000000"/>
                </a:solidFill>
                <a:latin typeface="Arial" panose="020B0604020202020204" pitchFamily="34" charset="0"/>
                <a:cs typeface="Arial" panose="020B0604020202020204" pitchFamily="34" charset="0"/>
              </a:rPr>
              <a:t>2</a:t>
            </a:r>
            <a:r>
              <a:rPr lang="en-US" altLang="en-US" sz="2600" dirty="0">
                <a:solidFill>
                  <a:srgbClr val="000000"/>
                </a:solidFill>
                <a:latin typeface="Arial" panose="020B0604020202020204" pitchFamily="34" charset="0"/>
                <a:cs typeface="Arial" panose="020B0604020202020204" pitchFamily="34" charset="0"/>
              </a:rPr>
              <a:t> to the atmosphere</a:t>
            </a:r>
          </a:p>
        </p:txBody>
      </p:sp>
      <p:pic>
        <p:nvPicPr>
          <p:cNvPr id="96260" name="Picture 6"/>
          <p:cNvPicPr>
            <a:picLocks noChangeAspect="1" noChangeArrowheads="1"/>
          </p:cNvPicPr>
          <p:nvPr/>
        </p:nvPicPr>
        <p:blipFill>
          <a:blip r:embed="rId2">
            <a:extLst>
              <a:ext uri="{28A0092B-C50C-407E-A947-70E740481C1C}">
                <a14:useLocalDpi xmlns:a14="http://schemas.microsoft.com/office/drawing/2010/main" val="0"/>
              </a:ext>
            </a:extLst>
          </a:blip>
          <a:srcRect t="19777" b="8914"/>
          <a:stretch>
            <a:fillRect/>
          </a:stretch>
        </p:blipFill>
        <p:spPr bwMode="auto">
          <a:xfrm>
            <a:off x="6165108" y="5184340"/>
            <a:ext cx="28194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7"/>
          <p:cNvPicPr>
            <a:picLocks noChangeAspect="1" noChangeArrowheads="1"/>
          </p:cNvPicPr>
          <p:nvPr/>
        </p:nvPicPr>
        <p:blipFill>
          <a:blip r:embed="rId3">
            <a:extLst>
              <a:ext uri="{28A0092B-C50C-407E-A947-70E740481C1C}">
                <a14:useLocalDpi xmlns:a14="http://schemas.microsoft.com/office/drawing/2010/main" val="0"/>
              </a:ext>
            </a:extLst>
          </a:blip>
          <a:srcRect t="20482" b="12048"/>
          <a:stretch>
            <a:fillRect/>
          </a:stretch>
        </p:blipFill>
        <p:spPr bwMode="auto">
          <a:xfrm>
            <a:off x="3088431" y="4870526"/>
            <a:ext cx="2674088" cy="187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Predicted Effects:</a:t>
            </a:r>
            <a:br>
              <a:rPr lang="en-US" sz="4000" dirty="0">
                <a:solidFill>
                  <a:prstClr val="white"/>
                </a:solidFill>
                <a:latin typeface="Arial" panose="020B0604020202020204" pitchFamily="34" charset="0"/>
                <a:cs typeface="Arial" panose="020B0604020202020204" pitchFamily="34" charset="0"/>
              </a:rPr>
            </a:br>
            <a:r>
              <a:rPr lang="en-US" sz="4000" dirty="0">
                <a:solidFill>
                  <a:prstClr val="white"/>
                </a:solidFill>
                <a:latin typeface="Arial" panose="020B0604020202020204" pitchFamily="34" charset="0"/>
                <a:cs typeface="Arial" panose="020B0604020202020204" pitchFamily="34" charset="0"/>
              </a:rPr>
              <a:t>Temperature and Precipitation</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59479" y="5233633"/>
            <a:ext cx="2526364" cy="1515982"/>
          </a:xfrm>
          <a:prstGeom prst="rect">
            <a:avLst/>
          </a:prstGeom>
        </p:spPr>
      </p:pic>
    </p:spTree>
    <p:extLst>
      <p:ext uri="{BB962C8B-B14F-4D97-AF65-F5344CB8AC3E}">
        <p14:creationId xmlns:p14="http://schemas.microsoft.com/office/powerpoint/2010/main" val="14729187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228600" y="1329069"/>
            <a:ext cx="8839200" cy="3639178"/>
          </a:xfrm>
        </p:spPr>
        <p:txBody>
          <a:bodyPr>
            <a:noAutofit/>
          </a:bodyPr>
          <a:lstStyle/>
          <a:p>
            <a:pPr eaLnBrk="1" hangingPunct="1"/>
            <a:r>
              <a:rPr lang="en-US" altLang="en-US" sz="2800" dirty="0">
                <a:latin typeface="Arial" panose="020B0604020202020204" pitchFamily="34" charset="0"/>
                <a:cs typeface="Arial" panose="020B0604020202020204" pitchFamily="34" charset="0"/>
              </a:rPr>
              <a:t>Extra heat energy in the Earth’s climate system will alter air circulation, greatly changing the frequency and severity storms.</a:t>
            </a:r>
          </a:p>
          <a:p>
            <a:pPr lvl="1"/>
            <a:r>
              <a:rPr lang="en-US" altLang="en-US" sz="2400" dirty="0">
                <a:latin typeface="Arial" panose="020B0604020202020204" pitchFamily="34" charset="0"/>
                <a:cs typeface="Arial" panose="020B0604020202020204" pitchFamily="34" charset="0"/>
              </a:rPr>
              <a:t>Even if it the same </a:t>
            </a:r>
            <a:r>
              <a:rPr lang="en-US" altLang="en-US" sz="2400" i="1" dirty="0">
                <a:latin typeface="Arial" panose="020B0604020202020204" pitchFamily="34" charset="0"/>
                <a:cs typeface="Arial" panose="020B0604020202020204" pitchFamily="34" charset="0"/>
              </a:rPr>
              <a:t>amount</a:t>
            </a:r>
            <a:r>
              <a:rPr lang="en-US" altLang="en-US" sz="2400" dirty="0">
                <a:latin typeface="Arial" panose="020B0604020202020204" pitchFamily="34" charset="0"/>
                <a:cs typeface="Arial" panose="020B0604020202020204" pitchFamily="34" charset="0"/>
              </a:rPr>
              <a:t> of precipitation is received, the </a:t>
            </a:r>
            <a:r>
              <a:rPr lang="en-US" altLang="en-US" sz="2400" i="1" dirty="0">
                <a:latin typeface="Arial" panose="020B0604020202020204" pitchFamily="34" charset="0"/>
                <a:cs typeface="Arial" panose="020B0604020202020204" pitchFamily="34" charset="0"/>
              </a:rPr>
              <a:t>pattern</a:t>
            </a:r>
            <a:r>
              <a:rPr lang="en-US" altLang="en-US" sz="2400" dirty="0">
                <a:latin typeface="Arial" panose="020B0604020202020204" pitchFamily="34" charset="0"/>
                <a:cs typeface="Arial" panose="020B0604020202020204" pitchFamily="34" charset="0"/>
              </a:rPr>
              <a:t> can be different.</a:t>
            </a:r>
          </a:p>
          <a:p>
            <a:pPr lvl="2"/>
            <a:r>
              <a:rPr lang="en-US" altLang="en-US" sz="2200" dirty="0">
                <a:latin typeface="Arial" panose="020B0604020202020204" pitchFamily="34" charset="0"/>
                <a:cs typeface="Arial" panose="020B0604020202020204" pitchFamily="34" charset="0"/>
              </a:rPr>
              <a:t>Long dry periods followed by heavy downpours</a:t>
            </a:r>
          </a:p>
          <a:p>
            <a:pPr eaLnBrk="1" hangingPunct="1"/>
            <a:r>
              <a:rPr lang="en-US" altLang="en-US" sz="2800" dirty="0">
                <a:latin typeface="Arial" panose="020B0604020202020204" pitchFamily="34" charset="0"/>
                <a:cs typeface="Arial" panose="020B0604020202020204" pitchFamily="34" charset="0"/>
              </a:rPr>
              <a:t>Hurricanes and typhoons feed off the warm ocean waters.  If these waters are warmer, that means more energy for the storms and </a:t>
            </a:r>
            <a:r>
              <a:rPr lang="en-US" altLang="en-US" sz="2800" i="1" dirty="0">
                <a:latin typeface="Arial" panose="020B0604020202020204" pitchFamily="34" charset="0"/>
                <a:cs typeface="Arial" panose="020B0604020202020204" pitchFamily="34" charset="0"/>
              </a:rPr>
              <a:t>stronger</a:t>
            </a:r>
            <a:r>
              <a:rPr lang="en-US" altLang="en-US" sz="2800" dirty="0">
                <a:latin typeface="Arial" panose="020B0604020202020204" pitchFamily="34" charset="0"/>
                <a:cs typeface="Arial" panose="020B0604020202020204" pitchFamily="34" charset="0"/>
              </a:rPr>
              <a:t> storms.</a:t>
            </a:r>
            <a:endParaRPr lang="en-US" altLang="en-US" sz="2800" b="1" i="1" u="sng" dirty="0">
              <a:solidFill>
                <a:schemeClr val="hlink"/>
              </a:solidFill>
              <a:latin typeface="Arial" panose="020B0604020202020204" pitchFamily="34" charset="0"/>
              <a:cs typeface="Arial" panose="020B0604020202020204" pitchFamily="34" charset="0"/>
            </a:endParaRPr>
          </a:p>
        </p:txBody>
      </p:sp>
      <p:pic>
        <p:nvPicPr>
          <p:cNvPr id="96259" name="Picture 5"/>
          <p:cNvPicPr>
            <a:picLocks noChangeAspect="1" noChangeArrowheads="1"/>
          </p:cNvPicPr>
          <p:nvPr/>
        </p:nvPicPr>
        <p:blipFill>
          <a:blip r:embed="rId2">
            <a:extLst>
              <a:ext uri="{28A0092B-C50C-407E-A947-70E740481C1C}">
                <a14:useLocalDpi xmlns:a14="http://schemas.microsoft.com/office/drawing/2010/main" val="0"/>
              </a:ext>
            </a:extLst>
          </a:blip>
          <a:srcRect t="19572" b="11926"/>
          <a:stretch>
            <a:fillRect/>
          </a:stretch>
        </p:blipFill>
        <p:spPr bwMode="auto">
          <a:xfrm>
            <a:off x="5382930" y="4989513"/>
            <a:ext cx="3456270" cy="178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Predicted Effects:</a:t>
            </a:r>
            <a:br>
              <a:rPr lang="en-US" sz="4000" dirty="0">
                <a:solidFill>
                  <a:prstClr val="white"/>
                </a:solidFill>
                <a:latin typeface="Arial" panose="020B0604020202020204" pitchFamily="34" charset="0"/>
                <a:cs typeface="Arial" panose="020B0604020202020204" pitchFamily="34" charset="0"/>
              </a:rPr>
            </a:br>
            <a:r>
              <a:rPr lang="en-US" sz="4000" dirty="0">
                <a:solidFill>
                  <a:prstClr val="white"/>
                </a:solidFill>
                <a:latin typeface="Arial" panose="020B0604020202020204" pitchFamily="34" charset="0"/>
                <a:cs typeface="Arial" panose="020B0604020202020204" pitchFamily="34" charset="0"/>
              </a:rPr>
              <a:t>Temperature and Precipitation</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127051" y="4954639"/>
            <a:ext cx="3232298" cy="1816551"/>
          </a:xfrm>
          <a:prstGeom prst="rect">
            <a:avLst/>
          </a:prstGeom>
        </p:spPr>
      </p:pic>
    </p:spTree>
    <p:extLst>
      <p:ext uri="{BB962C8B-B14F-4D97-AF65-F5344CB8AC3E}">
        <p14:creationId xmlns:p14="http://schemas.microsoft.com/office/powerpoint/2010/main" val="38203721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0"/>
            <a:ext cx="9144000" cy="1188720"/>
          </a:xfrm>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Predicted Effects:</a:t>
            </a:r>
            <a:br>
              <a:rPr lang="en-US" sz="4000" dirty="0">
                <a:solidFill>
                  <a:prstClr val="white"/>
                </a:solidFill>
                <a:latin typeface="Arial" panose="020B0604020202020204" pitchFamily="34" charset="0"/>
                <a:cs typeface="Arial" panose="020B0604020202020204" pitchFamily="34" charset="0"/>
              </a:rPr>
            </a:br>
            <a:r>
              <a:rPr lang="en-US" sz="4000" dirty="0">
                <a:solidFill>
                  <a:prstClr val="white"/>
                </a:solidFill>
                <a:latin typeface="Arial" panose="020B0604020202020204" pitchFamily="34" charset="0"/>
                <a:cs typeface="Arial" panose="020B0604020202020204" pitchFamily="34" charset="0"/>
              </a:rPr>
              <a:t>Ocean Currents</a:t>
            </a:r>
            <a:endParaRPr lang="en-US" altLang="en-US" i="1" dirty="0">
              <a:latin typeface="Arial" panose="020B0604020202020204" pitchFamily="34" charset="0"/>
              <a:cs typeface="Arial" panose="020B0604020202020204" pitchFamily="34" charset="0"/>
            </a:endParaRPr>
          </a:p>
        </p:txBody>
      </p:sp>
      <p:sp>
        <p:nvSpPr>
          <p:cNvPr id="94211" name="Rectangle 3"/>
          <p:cNvSpPr>
            <a:spLocks noGrp="1" noChangeArrowheads="1"/>
          </p:cNvSpPr>
          <p:nvPr>
            <p:ph type="body" idx="1"/>
          </p:nvPr>
        </p:nvSpPr>
        <p:spPr>
          <a:xfrm>
            <a:off x="152400" y="1371600"/>
            <a:ext cx="8991600" cy="2667000"/>
          </a:xfrm>
        </p:spPr>
        <p:txBody>
          <a:bodyPr>
            <a:noAutofit/>
          </a:bodyPr>
          <a:lstStyle/>
          <a:p>
            <a:pPr eaLnBrk="1" hangingPunct="1">
              <a:buSzPct val="85000"/>
            </a:pPr>
            <a:r>
              <a:rPr lang="en-US" altLang="en-US" sz="2600" dirty="0">
                <a:latin typeface="Arial" panose="020B0604020202020204" pitchFamily="34" charset="0"/>
                <a:cs typeface="Arial" panose="020B0604020202020204" pitchFamily="34" charset="0"/>
              </a:rPr>
              <a:t>Ocean currents act like large conveyor belts redistributing heat all over the planet.</a:t>
            </a:r>
          </a:p>
          <a:p>
            <a:pPr eaLnBrk="1" hangingPunct="1">
              <a:buSzPct val="85000"/>
            </a:pPr>
            <a:r>
              <a:rPr lang="en-US" altLang="en-US" sz="2600" dirty="0">
                <a:latin typeface="Arial" panose="020B0604020202020204" pitchFamily="34" charset="0"/>
                <a:cs typeface="Arial" panose="020B0604020202020204" pitchFamily="34" charset="0"/>
              </a:rPr>
              <a:t>Global warming can change ocean currents by increasing the temp. of the water, adding large amounts of freshwater from melting ice, and increasing salinity by increasing evaporation. </a:t>
            </a:r>
          </a:p>
        </p:txBody>
      </p:sp>
      <p:pic>
        <p:nvPicPr>
          <p:cNvPr id="94212" name="Picture 10"/>
          <p:cNvPicPr>
            <a:picLocks noChangeAspect="1" noChangeArrowheads="1"/>
          </p:cNvPicPr>
          <p:nvPr/>
        </p:nvPicPr>
        <p:blipFill>
          <a:blip r:embed="rId3">
            <a:extLst>
              <a:ext uri="{28A0092B-C50C-407E-A947-70E740481C1C}">
                <a14:useLocalDpi xmlns:a14="http://schemas.microsoft.com/office/drawing/2010/main" val="0"/>
              </a:ext>
            </a:extLst>
          </a:blip>
          <a:srcRect l="1915" t="5995" r="2043" b="3838"/>
          <a:stretch>
            <a:fillRect/>
          </a:stretch>
        </p:blipFill>
        <p:spPr bwMode="auto">
          <a:xfrm>
            <a:off x="4128970" y="3407734"/>
            <a:ext cx="4908694" cy="245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228600" y="4653515"/>
            <a:ext cx="4267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111111"/>
              </a:buClr>
              <a:buSzPct val="85000"/>
              <a:buFont typeface="Wingdings" pitchFamily="2" charset="2"/>
              <a:buChar char="§"/>
              <a:tabLst/>
              <a:defRPr/>
            </a:pP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temp. of water greatly effects the temp. of the air above it.</a:t>
            </a: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3"/>
          <p:cNvSpPr txBox="1">
            <a:spLocks noChangeArrowheads="1"/>
          </p:cNvSpPr>
          <p:nvPr/>
        </p:nvSpPr>
        <p:spPr bwMode="auto">
          <a:xfrm>
            <a:off x="152400" y="5890436"/>
            <a:ext cx="8686800" cy="891363"/>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111111"/>
              </a:buClr>
              <a:buSzPct val="85000"/>
              <a:buFont typeface="Wingdings" pitchFamily="2" charset="2"/>
              <a:buChar char="§"/>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Many areas have warmer climates despite their higher latitudes; that will change if the ocean currents change</a:t>
            </a:r>
          </a:p>
          <a:p>
            <a:pPr marL="342900" marR="0" lvl="0" indent="-342900" algn="l" defTabSz="914400" rtl="0" eaLnBrk="1" fontAlgn="base" latinLnBrk="0" hangingPunct="1">
              <a:lnSpc>
                <a:spcPct val="100000"/>
              </a:lnSpc>
              <a:spcBef>
                <a:spcPct val="20000"/>
              </a:spcBef>
              <a:spcAft>
                <a:spcPct val="0"/>
              </a:spcAft>
              <a:buClr>
                <a:srgbClr val="1F881A"/>
              </a:buClr>
              <a:buSzTx/>
              <a:buFont typeface="Wingdings" pitchFamily="2" charset="2"/>
              <a:buChar char="§"/>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722118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76839" y="2094611"/>
            <a:ext cx="3965944" cy="3965944"/>
          </a:xfrm>
          <a:prstGeom prst="rect">
            <a:avLst/>
          </a:prstGeom>
        </p:spPr>
      </p:pic>
      <p:sp>
        <p:nvSpPr>
          <p:cNvPr id="103426" name="Rectangle 3"/>
          <p:cNvSpPr>
            <a:spLocks noGrp="1" noChangeArrowheads="1"/>
          </p:cNvSpPr>
          <p:nvPr>
            <p:ph type="body" idx="1"/>
          </p:nvPr>
        </p:nvSpPr>
        <p:spPr>
          <a:xfrm>
            <a:off x="109868" y="1295400"/>
            <a:ext cx="9097926" cy="501502"/>
          </a:xfrm>
        </p:spPr>
        <p:txBody>
          <a:bodyPr>
            <a:noAutofit/>
          </a:bodyPr>
          <a:lstStyle/>
          <a:p>
            <a:pPr eaLnBrk="1" hangingPunct="1"/>
            <a:r>
              <a:rPr lang="en-US" altLang="en-US" sz="2800" dirty="0">
                <a:latin typeface="Arial" panose="020B0604020202020204" pitchFamily="34" charset="0"/>
                <a:cs typeface="Arial" panose="020B0604020202020204" pitchFamily="34" charset="0"/>
              </a:rPr>
              <a:t>Global warming will increase human deaths from:</a:t>
            </a:r>
          </a:p>
        </p:txBody>
      </p:sp>
      <p:pic>
        <p:nvPicPr>
          <p:cNvPr id="103427" name="Picture 2" descr="http://www.scientificamerican.com/media/inline/global-warming-and-health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153" y="5273748"/>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descr="http://mediamythalert.files.wordpress.com/2010/08/new-orleans-flooding.jpg"/>
          <p:cNvPicPr>
            <a:picLocks noChangeAspect="1" noChangeArrowheads="1"/>
          </p:cNvPicPr>
          <p:nvPr/>
        </p:nvPicPr>
        <p:blipFill>
          <a:blip r:embed="rId5">
            <a:extLst>
              <a:ext uri="{28A0092B-C50C-407E-A947-70E740481C1C}">
                <a14:useLocalDpi xmlns:a14="http://schemas.microsoft.com/office/drawing/2010/main" val="0"/>
              </a:ext>
            </a:extLst>
          </a:blip>
          <a:srcRect t="28333" b="13333"/>
          <a:stretch>
            <a:fillRect/>
          </a:stretch>
        </p:blipFill>
        <p:spPr bwMode="auto">
          <a:xfrm>
            <a:off x="491754" y="5397573"/>
            <a:ext cx="274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Predicted Effects on Humans</a:t>
            </a:r>
            <a:endParaRPr lang="en-US" dirty="0">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a:xfrm>
            <a:off x="109868" y="1796901"/>
            <a:ext cx="5100085" cy="34768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4675" lvl="1">
              <a:spcBef>
                <a:spcPts val="200"/>
              </a:spcBef>
              <a:spcAft>
                <a:spcPts val="200"/>
              </a:spcAft>
            </a:pPr>
            <a:r>
              <a:rPr lang="en-US" altLang="en-US" sz="2600" dirty="0">
                <a:latin typeface="Arial" panose="020B0604020202020204" pitchFamily="34" charset="0"/>
                <a:cs typeface="Arial" panose="020B0604020202020204" pitchFamily="34" charset="0"/>
              </a:rPr>
              <a:t>Heat stroke</a:t>
            </a:r>
          </a:p>
          <a:p>
            <a:pPr marL="574675" lvl="1">
              <a:spcBef>
                <a:spcPts val="200"/>
              </a:spcBef>
              <a:spcAft>
                <a:spcPts val="200"/>
              </a:spcAft>
            </a:pPr>
            <a:r>
              <a:rPr lang="en-US" altLang="en-US" sz="2600" dirty="0">
                <a:latin typeface="Arial" panose="020B0604020202020204" pitchFamily="34" charset="0"/>
                <a:cs typeface="Arial" panose="020B0604020202020204" pitchFamily="34" charset="0"/>
              </a:rPr>
              <a:t>Increased flooding and other severe weather events</a:t>
            </a:r>
          </a:p>
          <a:p>
            <a:pPr marL="574675" lvl="1">
              <a:spcBef>
                <a:spcPts val="200"/>
              </a:spcBef>
              <a:spcAft>
                <a:spcPts val="200"/>
              </a:spcAft>
            </a:pPr>
            <a:r>
              <a:rPr lang="en-US" altLang="en-US" sz="2600" dirty="0">
                <a:latin typeface="Arial" panose="020B0604020202020204" pitchFamily="34" charset="0"/>
                <a:cs typeface="Arial" panose="020B0604020202020204" pitchFamily="34" charset="0"/>
              </a:rPr>
              <a:t>Malnutrition and starvation from disruption of food supply</a:t>
            </a:r>
          </a:p>
          <a:p>
            <a:pPr marL="574675" lvl="1">
              <a:spcBef>
                <a:spcPts val="200"/>
              </a:spcBef>
              <a:spcAft>
                <a:spcPts val="200"/>
              </a:spcAft>
            </a:pPr>
            <a:r>
              <a:rPr lang="en-US" altLang="en-US" sz="2600" dirty="0">
                <a:latin typeface="Arial" panose="020B0604020202020204" pitchFamily="34" charset="0"/>
                <a:cs typeface="Arial" panose="020B0604020202020204" pitchFamily="34" charset="0"/>
              </a:rPr>
              <a:t>Spread of tropical diseases to temperate regions</a:t>
            </a:r>
          </a:p>
          <a:p>
            <a:pPr marL="574675" lvl="1">
              <a:spcBef>
                <a:spcPts val="200"/>
              </a:spcBef>
              <a:spcAft>
                <a:spcPts val="200"/>
              </a:spcAft>
            </a:pPr>
            <a:r>
              <a:rPr lang="en-US" altLang="en-US" sz="2600" dirty="0">
                <a:latin typeface="Arial" panose="020B0604020202020204" pitchFamily="34" charset="0"/>
                <a:cs typeface="Arial" panose="020B0604020202020204" pitchFamily="34" charset="0"/>
              </a:rPr>
              <a:t>Increased poverty</a:t>
            </a:r>
          </a:p>
        </p:txBody>
      </p:sp>
    </p:spTree>
    <p:extLst>
      <p:ext uri="{BB962C8B-B14F-4D97-AF65-F5344CB8AC3E}">
        <p14:creationId xmlns:p14="http://schemas.microsoft.com/office/powerpoint/2010/main" val="1673714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6" descr="http://www.sublimeoblivion.com/wp-content/uploads/2010/06/warming-crop-yields-map.gif"/>
          <p:cNvPicPr>
            <a:picLocks noChangeAspect="1" noChangeArrowheads="1"/>
          </p:cNvPicPr>
          <p:nvPr/>
        </p:nvPicPr>
        <p:blipFill>
          <a:blip r:embed="rId3">
            <a:extLst>
              <a:ext uri="{28A0092B-C50C-407E-A947-70E740481C1C}">
                <a14:useLocalDpi xmlns:a14="http://schemas.microsoft.com/office/drawing/2010/main" val="0"/>
              </a:ext>
            </a:extLst>
          </a:blip>
          <a:srcRect l="1482" t="11313" r="3703" b="17577"/>
          <a:stretch>
            <a:fillRect/>
          </a:stretch>
        </p:blipFill>
        <p:spPr bwMode="auto">
          <a:xfrm>
            <a:off x="4029740" y="3576320"/>
            <a:ext cx="5100089" cy="305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3"/>
          <p:cNvSpPr>
            <a:spLocks noGrp="1" noChangeArrowheads="1"/>
          </p:cNvSpPr>
          <p:nvPr>
            <p:ph type="body" idx="1"/>
          </p:nvPr>
        </p:nvSpPr>
        <p:spPr>
          <a:xfrm>
            <a:off x="152400" y="1304264"/>
            <a:ext cx="8686800" cy="2819400"/>
          </a:xfrm>
        </p:spPr>
        <p:txBody>
          <a:bodyPr>
            <a:noAutofit/>
          </a:bodyPr>
          <a:lstStyle/>
          <a:p>
            <a:pPr eaLnBrk="1" hangingPunct="1">
              <a:buSzPct val="85000"/>
            </a:pPr>
            <a:r>
              <a:rPr lang="en-US" altLang="en-US" sz="2800" dirty="0">
                <a:latin typeface="Arial" panose="020B0604020202020204" pitchFamily="34" charset="0"/>
                <a:cs typeface="Arial" panose="020B0604020202020204" pitchFamily="34" charset="0"/>
              </a:rPr>
              <a:t>Regions of farming may shift</a:t>
            </a:r>
          </a:p>
          <a:p>
            <a:pPr lvl="1" eaLnBrk="1" hangingPunct="1"/>
            <a:r>
              <a:rPr lang="en-US" altLang="en-US" sz="2600" dirty="0">
                <a:latin typeface="Arial" panose="020B0604020202020204" pitchFamily="34" charset="0"/>
                <a:cs typeface="Arial" panose="020B0604020202020204" pitchFamily="34" charset="0"/>
              </a:rPr>
              <a:t>Decrease in tropical and subtropical areas</a:t>
            </a:r>
          </a:p>
          <a:p>
            <a:pPr lvl="1" eaLnBrk="1" hangingPunct="1"/>
            <a:r>
              <a:rPr lang="en-US" altLang="en-US" sz="2600" dirty="0">
                <a:latin typeface="Arial" panose="020B0604020202020204" pitchFamily="34" charset="0"/>
                <a:cs typeface="Arial" panose="020B0604020202020204" pitchFamily="34" charset="0"/>
              </a:rPr>
              <a:t>Increase in northern latitudes</a:t>
            </a:r>
          </a:p>
          <a:p>
            <a:pPr lvl="2" eaLnBrk="1" hangingPunct="1"/>
            <a:r>
              <a:rPr lang="en-US" altLang="en-US" sz="2400" dirty="0">
                <a:latin typeface="Arial" panose="020B0604020202020204" pitchFamily="34" charset="0"/>
                <a:cs typeface="Arial" panose="020B0604020202020204" pitchFamily="34" charset="0"/>
              </a:rPr>
              <a:t>However, it will be less productive; soil not as fertile</a:t>
            </a:r>
          </a:p>
          <a:p>
            <a:pPr eaLnBrk="1" hangingPunct="1">
              <a:buSzPct val="85000"/>
            </a:pPr>
            <a:r>
              <a:rPr lang="en-US" altLang="en-US" sz="2800" dirty="0">
                <a:latin typeface="Arial" panose="020B0604020202020204" pitchFamily="34" charset="0"/>
                <a:cs typeface="Arial" panose="020B0604020202020204" pitchFamily="34" charset="0"/>
              </a:rPr>
              <a:t>Loss of productivity could be offset by a longer growing season</a:t>
            </a:r>
          </a:p>
        </p:txBody>
      </p:sp>
      <p:sp>
        <p:nvSpPr>
          <p:cNvPr id="5" name="Rectangle 3"/>
          <p:cNvSpPr txBox="1">
            <a:spLocks noChangeArrowheads="1"/>
          </p:cNvSpPr>
          <p:nvPr/>
        </p:nvSpPr>
        <p:spPr bwMode="auto">
          <a:xfrm>
            <a:off x="152400" y="4343400"/>
            <a:ext cx="4114800" cy="2286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111111"/>
              </a:buClr>
              <a:buSzPct val="90000"/>
              <a:buFont typeface="Wingdings" pitchFamily="2" charset="2"/>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Genetically engineered crops developed to be more tolerant to drought and temperature extremes</a:t>
            </a:r>
          </a:p>
        </p:txBody>
      </p:sp>
      <p:sp>
        <p:nvSpPr>
          <p:cNvPr id="2" name="Title 1"/>
          <p:cNvSpPr>
            <a:spLocks noGrp="1"/>
          </p:cNvSpPr>
          <p:nvPr>
            <p:ph type="title"/>
          </p:nvPr>
        </p:nvSpPr>
        <p:spPr>
          <a:solidFill>
            <a:srgbClr val="64A03C"/>
          </a:solidFill>
        </p:spPr>
        <p:txBody>
          <a:bodyPr/>
          <a:lstStyle/>
          <a:p>
            <a:r>
              <a:rPr lang="en-US" sz="4000" dirty="0">
                <a:solidFill>
                  <a:prstClr val="white"/>
                </a:solidFill>
                <a:latin typeface="Arial" panose="020B0604020202020204" pitchFamily="34" charset="0"/>
                <a:cs typeface="Arial" panose="020B0604020202020204" pitchFamily="34" charset="0"/>
              </a:rPr>
              <a:t>Predicted Effects on Humans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339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197429"/>
          </a:xfrm>
          <a:prstGeom prst="rect">
            <a:avLst/>
          </a:prstGeom>
          <a:solidFill>
            <a:srgbClr val="64A03C"/>
          </a:solidFill>
        </p:spPr>
        <p:txBody>
          <a:bodyPr anchor="ctr" anchorCtr="0"/>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a:latin typeface="Arial" panose="020B0604020202020204" pitchFamily="34" charset="0"/>
                <a:cs typeface="Arial" panose="020B0604020202020204" pitchFamily="34" charset="0"/>
              </a:rPr>
              <a:t>Assessing Uncertainty</a:t>
            </a:r>
          </a:p>
        </p:txBody>
      </p:sp>
      <p:sp>
        <p:nvSpPr>
          <p:cNvPr id="4" name="Rectangle 3"/>
          <p:cNvSpPr txBox="1">
            <a:spLocks noChangeArrowheads="1"/>
          </p:cNvSpPr>
          <p:nvPr/>
        </p:nvSpPr>
        <p:spPr>
          <a:xfrm>
            <a:off x="63794" y="1329072"/>
            <a:ext cx="9144000" cy="1201479"/>
          </a:xfrm>
          <a:prstGeom prst="rect">
            <a:avLst/>
          </a:prstGeom>
        </p:spPr>
        <p:txBody>
          <a:bodyPr>
            <a:no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
              <a:defRPr sz="36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100000"/>
              </a:lnSpc>
              <a:spcBef>
                <a:spcPts val="0"/>
              </a:spcBef>
              <a:buSzPct val="75000"/>
              <a:buFont typeface="Calibri Light" panose="020F0302020204030204" pitchFamily="34" charset="0"/>
              <a:buChar char="‒"/>
              <a:defRPr sz="32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SzPct val="75000"/>
              <a:buFont typeface="Calibri Light" panose="020F0302020204030204" pitchFamily="34" charset="0"/>
              <a:buChar char="»"/>
              <a:defRPr sz="2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650" dirty="0">
                <a:latin typeface="Arial" panose="020B0604020202020204" pitchFamily="34" charset="0"/>
                <a:cs typeface="Arial" panose="020B0604020202020204" pitchFamily="34" charset="0"/>
              </a:rPr>
              <a:t>In it’s 2013 report, the IPCC indicated a 95–99% likelihood that the lower atmosphere is warming </a:t>
            </a:r>
            <a:r>
              <a:rPr lang="en-US" altLang="en-US" sz="2650" u="sng" dirty="0">
                <a:latin typeface="Arial" panose="020B0604020202020204" pitchFamily="34" charset="0"/>
                <a:cs typeface="Arial" panose="020B0604020202020204" pitchFamily="34" charset="0"/>
              </a:rPr>
              <a:t>AND</a:t>
            </a:r>
            <a:r>
              <a:rPr lang="en-US" altLang="en-US" sz="2650" dirty="0">
                <a:latin typeface="Arial" panose="020B0604020202020204" pitchFamily="34" charset="0"/>
                <a:cs typeface="Arial" panose="020B0604020202020204" pitchFamily="34" charset="0"/>
              </a:rPr>
              <a:t> that human activity is responsible for most of the recent warming.</a:t>
            </a:r>
          </a:p>
        </p:txBody>
      </p:sp>
      <p:grpSp>
        <p:nvGrpSpPr>
          <p:cNvPr id="7" name="Group 6"/>
          <p:cNvGrpSpPr/>
          <p:nvPr/>
        </p:nvGrpSpPr>
        <p:grpSpPr>
          <a:xfrm>
            <a:off x="563527" y="2609029"/>
            <a:ext cx="8154041" cy="4248971"/>
            <a:chOff x="563527" y="2609029"/>
            <a:chExt cx="8154041" cy="4248971"/>
          </a:xfrm>
        </p:grpSpPr>
        <p:pic>
          <p:nvPicPr>
            <p:cNvPr id="2" name="Picture 1"/>
            <p:cNvPicPr>
              <a:picLocks noChangeAspect="1"/>
            </p:cNvPicPr>
            <p:nvPr/>
          </p:nvPicPr>
          <p:blipFill rotWithShape="1">
            <a:blip r:embed="rId2"/>
            <a:srcRect l="1250" t="51290" r="1250" b="22319"/>
            <a:stretch/>
          </p:blipFill>
          <p:spPr>
            <a:xfrm>
              <a:off x="792638" y="4565417"/>
              <a:ext cx="7924930" cy="2292583"/>
            </a:xfrm>
            <a:prstGeom prst="rect">
              <a:avLst/>
            </a:prstGeom>
          </p:spPr>
        </p:pic>
        <p:pic>
          <p:nvPicPr>
            <p:cNvPr id="5" name="Picture 4"/>
            <p:cNvPicPr>
              <a:picLocks noChangeAspect="1"/>
            </p:cNvPicPr>
            <p:nvPr/>
          </p:nvPicPr>
          <p:blipFill rotWithShape="1">
            <a:blip r:embed="rId3"/>
            <a:srcRect t="8303" b="48217"/>
            <a:stretch/>
          </p:blipFill>
          <p:spPr>
            <a:xfrm>
              <a:off x="563527" y="2609029"/>
              <a:ext cx="7804296" cy="1618116"/>
            </a:xfrm>
            <a:prstGeom prst="rect">
              <a:avLst/>
            </a:prstGeom>
          </p:spPr>
        </p:pic>
        <p:pic>
          <p:nvPicPr>
            <p:cNvPr id="6" name="Picture 5"/>
            <p:cNvPicPr>
              <a:picLocks noChangeAspect="1"/>
            </p:cNvPicPr>
            <p:nvPr/>
          </p:nvPicPr>
          <p:blipFill rotWithShape="1">
            <a:blip r:embed="rId4"/>
            <a:srcRect r="12302" b="88070"/>
            <a:stretch/>
          </p:blipFill>
          <p:spPr>
            <a:xfrm>
              <a:off x="893135" y="4261050"/>
              <a:ext cx="6748715" cy="310953"/>
            </a:xfrm>
            <a:prstGeom prst="rect">
              <a:avLst/>
            </a:prstGeom>
          </p:spPr>
        </p:pic>
      </p:grpSp>
    </p:spTree>
    <p:extLst>
      <p:ext uri="{BB962C8B-B14F-4D97-AF65-F5344CB8AC3E}">
        <p14:creationId xmlns:p14="http://schemas.microsoft.com/office/powerpoint/2010/main" val="92110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altLang="en-US" sz="4200" dirty="0">
                <a:solidFill>
                  <a:prstClr val="white"/>
                </a:solidFill>
                <a:latin typeface="Arial" panose="020B0604020202020204" pitchFamily="34" charset="0"/>
                <a:cs typeface="Arial" panose="020B0604020202020204" pitchFamily="34" charset="0"/>
              </a:rPr>
              <a:t>Global Warming vs. Climate Change</a:t>
            </a:r>
            <a:endParaRPr lang="en-US" sz="37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8253" y="1379311"/>
            <a:ext cx="8965747" cy="3862540"/>
          </a:xfrm>
        </p:spPr>
        <p:txBody>
          <a:bodyPr>
            <a:noAutofit/>
          </a:bodyPr>
          <a:lstStyle/>
          <a:p>
            <a:pPr marL="0" indent="0">
              <a:buClr>
                <a:srgbClr val="111111"/>
              </a:buClr>
              <a:buSzPct val="85000"/>
              <a:buNone/>
            </a:pPr>
            <a:r>
              <a:rPr lang="en-US" sz="2600" u="sng" dirty="0">
                <a:latin typeface="Arial" panose="020B0604020202020204" pitchFamily="34" charset="0"/>
                <a:cs typeface="Arial" panose="020B0604020202020204" pitchFamily="34" charset="0"/>
              </a:rPr>
              <a:t>More detailed definitions</a:t>
            </a:r>
            <a:r>
              <a:rPr lang="en-US" sz="2600" dirty="0">
                <a:latin typeface="Arial" panose="020B0604020202020204" pitchFamily="34" charset="0"/>
                <a:cs typeface="Arial" panose="020B0604020202020204" pitchFamily="34" charset="0"/>
              </a:rPr>
              <a:t>:</a:t>
            </a:r>
          </a:p>
          <a:p>
            <a:pPr>
              <a:buClr>
                <a:srgbClr val="111111"/>
              </a:buClr>
              <a:buSzPct val="85000"/>
            </a:pPr>
            <a:r>
              <a:rPr lang="en-US" sz="2700" b="1" dirty="0">
                <a:solidFill>
                  <a:srgbClr val="64A03C"/>
                </a:solidFill>
                <a:latin typeface="Arial" panose="020B0604020202020204" pitchFamily="34" charset="0"/>
                <a:cs typeface="Arial" panose="020B0604020202020204" pitchFamily="34" charset="0"/>
              </a:rPr>
              <a:t>Global warming</a:t>
            </a:r>
            <a:r>
              <a:rPr lang="en-US" sz="2700" b="1" dirty="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Rise in global temperatures because of the trapping of more heat in the lower atmosphere.</a:t>
            </a:r>
          </a:p>
          <a:p>
            <a:pPr lvl="1">
              <a:buClr>
                <a:srgbClr val="111111"/>
              </a:buClr>
              <a:buSzPct val="85000"/>
            </a:pPr>
            <a:r>
              <a:rPr lang="en-US" sz="2200" dirty="0">
                <a:latin typeface="Arial" panose="020B0604020202020204" pitchFamily="34" charset="0"/>
                <a:cs typeface="Arial" panose="020B0604020202020204" pitchFamily="34" charset="0"/>
              </a:rPr>
              <a:t>Average temp. of Earth has already risen by 1.4°F since 1880</a:t>
            </a:r>
          </a:p>
          <a:p>
            <a:pPr lvl="1">
              <a:buClr>
                <a:srgbClr val="111111"/>
              </a:buClr>
              <a:buSzPct val="85000"/>
            </a:pPr>
            <a:r>
              <a:rPr lang="en-US" sz="2200" dirty="0">
                <a:latin typeface="Arial" panose="020B0604020202020204" pitchFamily="34" charset="0"/>
                <a:cs typeface="Arial" panose="020B0604020202020204" pitchFamily="34" charset="0"/>
              </a:rPr>
              <a:t>Predicted to rise another 2.5°F during this century (IPCC 2015)</a:t>
            </a:r>
          </a:p>
          <a:p>
            <a:pPr>
              <a:buClr>
                <a:srgbClr val="111111"/>
              </a:buClr>
              <a:buSzPct val="85000"/>
            </a:pPr>
            <a:r>
              <a:rPr lang="en-US" sz="2700" b="1" dirty="0">
                <a:solidFill>
                  <a:srgbClr val="64A03C"/>
                </a:solidFill>
                <a:latin typeface="Arial" panose="020B0604020202020204" pitchFamily="34" charset="0"/>
                <a:cs typeface="Arial" panose="020B0604020202020204" pitchFamily="34" charset="0"/>
              </a:rPr>
              <a:t>Global climate change</a:t>
            </a:r>
            <a:r>
              <a:rPr lang="en-US" sz="2700" b="1" dirty="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Long-term change in average weather conditions in an area. Changes may include:</a:t>
            </a:r>
          </a:p>
          <a:p>
            <a:pPr lvl="1">
              <a:buClr>
                <a:srgbClr val="111111"/>
              </a:buClr>
              <a:buSzPct val="85000"/>
            </a:pPr>
            <a:r>
              <a:rPr lang="en-US" sz="2200" dirty="0">
                <a:latin typeface="Arial" panose="020B0604020202020204" pitchFamily="34" charset="0"/>
                <a:cs typeface="Arial" panose="020B0604020202020204" pitchFamily="34" charset="0"/>
              </a:rPr>
              <a:t>Temperature – warmer or cooler</a:t>
            </a:r>
          </a:p>
          <a:p>
            <a:pPr lvl="1">
              <a:buClr>
                <a:srgbClr val="111111"/>
              </a:buClr>
              <a:buSzPct val="85000"/>
            </a:pPr>
            <a:r>
              <a:rPr lang="en-US" sz="2200" dirty="0">
                <a:latin typeface="Arial" panose="020B0604020202020204" pitchFamily="34" charset="0"/>
                <a:cs typeface="Arial" panose="020B0604020202020204" pitchFamily="34" charset="0"/>
              </a:rPr>
              <a:t>Rainfall – more or less</a:t>
            </a:r>
          </a:p>
          <a:p>
            <a:pPr lvl="1">
              <a:buClr>
                <a:srgbClr val="111111"/>
              </a:buClr>
              <a:buSzPct val="85000"/>
            </a:pPr>
            <a:r>
              <a:rPr lang="en-US" sz="2200" dirty="0">
                <a:latin typeface="Arial" panose="020B0604020202020204" pitchFamily="34" charset="0"/>
                <a:cs typeface="Arial" panose="020B0604020202020204" pitchFamily="34" charset="0"/>
              </a:rPr>
              <a:t>Wind patterns</a:t>
            </a:r>
          </a:p>
        </p:txBody>
      </p:sp>
      <p:pic>
        <p:nvPicPr>
          <p:cNvPr id="4" name="Picture 3"/>
          <p:cNvPicPr>
            <a:picLocks noChangeAspect="1"/>
          </p:cNvPicPr>
          <p:nvPr/>
        </p:nvPicPr>
        <p:blipFill>
          <a:blip r:embed="rId2"/>
          <a:stretch>
            <a:fillRect/>
          </a:stretch>
        </p:blipFill>
        <p:spPr>
          <a:xfrm>
            <a:off x="3026234" y="5098316"/>
            <a:ext cx="2286266" cy="1687991"/>
          </a:xfrm>
          <a:prstGeom prst="rect">
            <a:avLst/>
          </a:prstGeom>
        </p:spPr>
      </p:pic>
      <p:pic>
        <p:nvPicPr>
          <p:cNvPr id="5" name="Picture 4"/>
          <p:cNvPicPr>
            <a:picLocks noChangeAspect="1"/>
          </p:cNvPicPr>
          <p:nvPr/>
        </p:nvPicPr>
        <p:blipFill>
          <a:blip r:embed="rId3"/>
          <a:stretch>
            <a:fillRect/>
          </a:stretch>
        </p:blipFill>
        <p:spPr>
          <a:xfrm>
            <a:off x="5408197" y="4410939"/>
            <a:ext cx="3640106" cy="2375368"/>
          </a:xfrm>
          <a:prstGeom prst="rect">
            <a:avLst/>
          </a:prstGeom>
        </p:spPr>
      </p:pic>
    </p:spTree>
    <p:extLst>
      <p:ext uri="{BB962C8B-B14F-4D97-AF65-F5344CB8AC3E}">
        <p14:creationId xmlns:p14="http://schemas.microsoft.com/office/powerpoint/2010/main" val="1295196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dirty="0">
                <a:latin typeface="Arial" panose="020B0604020202020204" pitchFamily="34" charset="0"/>
                <a:cs typeface="Arial" panose="020B0604020202020204" pitchFamily="34" charset="0"/>
              </a:rPr>
              <a:t>Assessing Uncertainty</a:t>
            </a:r>
          </a:p>
        </p:txBody>
      </p:sp>
      <p:pic>
        <p:nvPicPr>
          <p:cNvPr id="4" name="Picture 3"/>
          <p:cNvPicPr>
            <a:picLocks noChangeAspect="1"/>
          </p:cNvPicPr>
          <p:nvPr/>
        </p:nvPicPr>
        <p:blipFill rotWithShape="1">
          <a:blip r:embed="rId2"/>
          <a:srcRect t="3448" r="712" b="7905"/>
          <a:stretch/>
        </p:blipFill>
        <p:spPr>
          <a:xfrm>
            <a:off x="255984" y="1197429"/>
            <a:ext cx="8632031" cy="5639230"/>
          </a:xfrm>
          <a:prstGeom prst="rect">
            <a:avLst/>
          </a:prstGeom>
        </p:spPr>
      </p:pic>
    </p:spTree>
    <p:extLst>
      <p:ext uri="{BB962C8B-B14F-4D97-AF65-F5344CB8AC3E}">
        <p14:creationId xmlns:p14="http://schemas.microsoft.com/office/powerpoint/2010/main" val="5834680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447" y="1295400"/>
            <a:ext cx="8279106" cy="547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0" y="0"/>
            <a:ext cx="9144000" cy="1197429"/>
          </a:xfrm>
          <a:prstGeom prst="rect">
            <a:avLst/>
          </a:prstGeom>
          <a:solidFill>
            <a:srgbClr val="64A03C"/>
          </a:solidFill>
        </p:spPr>
        <p:txBody>
          <a:bodyPr anchor="ctr" anchorCtr="0"/>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a:latin typeface="Arial" panose="020B0604020202020204" pitchFamily="34" charset="0"/>
                <a:cs typeface="Arial" panose="020B0604020202020204" pitchFamily="34" charset="0"/>
              </a:rPr>
              <a:t>Assessing Uncertainty</a:t>
            </a:r>
          </a:p>
        </p:txBody>
      </p:sp>
    </p:spTree>
    <p:extLst>
      <p:ext uri="{BB962C8B-B14F-4D97-AF65-F5344CB8AC3E}">
        <p14:creationId xmlns:p14="http://schemas.microsoft.com/office/powerpoint/2010/main" val="41356559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body" idx="4294967295"/>
          </p:nvPr>
        </p:nvSpPr>
        <p:spPr>
          <a:xfrm>
            <a:off x="224168" y="1414130"/>
            <a:ext cx="8877300" cy="5170967"/>
          </a:xfrm>
        </p:spPr>
        <p:txBody>
          <a:bodyPr>
            <a:noAutofit/>
          </a:bodyPr>
          <a:lstStyle/>
          <a:p>
            <a:pPr eaLnBrk="1" hangingPunct="1"/>
            <a:r>
              <a:rPr lang="en-US" altLang="en-US" sz="2800" dirty="0">
                <a:latin typeface="Arial" panose="020B0604020202020204" pitchFamily="34" charset="0"/>
                <a:cs typeface="Arial" panose="020B0604020202020204" pitchFamily="34" charset="0"/>
              </a:rPr>
              <a:t>Climate change is such a difficult problem to deal with because:</a:t>
            </a:r>
          </a:p>
          <a:p>
            <a:pPr lvl="1" eaLnBrk="1" hangingPunct="1">
              <a:spcBef>
                <a:spcPts val="600"/>
              </a:spcBef>
            </a:pPr>
            <a:r>
              <a:rPr lang="en-US" altLang="en-US" sz="2800" dirty="0">
                <a:latin typeface="Arial" panose="020B0604020202020204" pitchFamily="34" charset="0"/>
                <a:cs typeface="Arial" panose="020B0604020202020204" pitchFamily="34" charset="0"/>
              </a:rPr>
              <a:t>The problem is global</a:t>
            </a:r>
          </a:p>
          <a:p>
            <a:pPr lvl="1" eaLnBrk="1" hangingPunct="1">
              <a:spcBef>
                <a:spcPts val="600"/>
              </a:spcBef>
            </a:pPr>
            <a:r>
              <a:rPr lang="en-US" altLang="en-US" sz="2800" dirty="0">
                <a:latin typeface="Arial" panose="020B0604020202020204" pitchFamily="34" charset="0"/>
                <a:cs typeface="Arial" panose="020B0604020202020204" pitchFamily="34" charset="0"/>
              </a:rPr>
              <a:t>The effects will last a long time</a:t>
            </a:r>
          </a:p>
          <a:p>
            <a:pPr lvl="1">
              <a:spcBef>
                <a:spcPts val="600"/>
              </a:spcBef>
            </a:pPr>
            <a:r>
              <a:rPr lang="en-US" altLang="en-US" sz="2800" dirty="0">
                <a:latin typeface="Arial" panose="020B0604020202020204" pitchFamily="34" charset="0"/>
                <a:cs typeface="Arial" panose="020B0604020202020204" pitchFamily="34" charset="0"/>
              </a:rPr>
              <a:t>The harmful and beneficial impacts of climate change are not spread evenly</a:t>
            </a:r>
          </a:p>
          <a:p>
            <a:pPr lvl="1" eaLnBrk="1" hangingPunct="1">
              <a:spcBef>
                <a:spcPts val="600"/>
              </a:spcBef>
            </a:pPr>
            <a:r>
              <a:rPr lang="en-US" altLang="en-US" sz="2800" dirty="0">
                <a:latin typeface="Arial" panose="020B0604020202020204" pitchFamily="34" charset="0"/>
                <a:cs typeface="Arial" panose="020B0604020202020204" pitchFamily="34" charset="0"/>
              </a:rPr>
              <a:t>It is a long-term political issue</a:t>
            </a:r>
          </a:p>
          <a:p>
            <a:pPr lvl="1" eaLnBrk="1" hangingPunct="1">
              <a:spcBef>
                <a:spcPts val="600"/>
              </a:spcBef>
            </a:pPr>
            <a:r>
              <a:rPr lang="en-US" altLang="en-US" sz="2800" dirty="0">
                <a:latin typeface="Arial" panose="020B0604020202020204" pitchFamily="34" charset="0"/>
                <a:cs typeface="Arial" panose="020B0604020202020204" pitchFamily="34" charset="0"/>
              </a:rPr>
              <a:t>Many actions that might reduce the threat can be seen as controversial because they can impact economies and lifestyles</a:t>
            </a:r>
          </a:p>
          <a:p>
            <a:pPr lvl="1" eaLnBrk="1" hangingPunct="1">
              <a:spcBef>
                <a:spcPts val="600"/>
              </a:spcBef>
            </a:pPr>
            <a:r>
              <a:rPr lang="en-US" altLang="en-US" sz="2800" dirty="0">
                <a:latin typeface="Arial" panose="020B0604020202020204" pitchFamily="34" charset="0"/>
                <a:cs typeface="Arial" panose="020B0604020202020204" pitchFamily="34" charset="0"/>
              </a:rPr>
              <a:t>No one country can address it by themselves</a:t>
            </a:r>
          </a:p>
        </p:txBody>
      </p:sp>
      <p:sp>
        <p:nvSpPr>
          <p:cNvPr id="4" name="Title 1"/>
          <p:cNvSpPr txBox="1">
            <a:spLocks/>
          </p:cNvSpPr>
          <p:nvPr/>
        </p:nvSpPr>
        <p:spPr>
          <a:xfrm>
            <a:off x="0" y="0"/>
            <a:ext cx="9144000" cy="1197429"/>
          </a:xfrm>
          <a:prstGeom prst="rect">
            <a:avLst/>
          </a:prstGeom>
          <a:solidFill>
            <a:srgbClr val="64A03C"/>
          </a:solidFill>
        </p:spPr>
        <p:txBody>
          <a:bodyPr anchor="ctr" anchorCtr="0"/>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sz="4000" dirty="0">
                <a:latin typeface="Arial" panose="020B0604020202020204" pitchFamily="34" charset="0"/>
                <a:cs typeface="Arial" panose="020B0604020202020204" pitchFamily="34" charset="0"/>
              </a:rPr>
              <a:t>Dealing with Climate Change is Difficult</a:t>
            </a:r>
          </a:p>
        </p:txBody>
      </p:sp>
    </p:spTree>
    <p:extLst>
      <p:ext uri="{BB962C8B-B14F-4D97-AF65-F5344CB8AC3E}">
        <p14:creationId xmlns:p14="http://schemas.microsoft.com/office/powerpoint/2010/main" val="22495467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body" idx="4294967295"/>
          </p:nvPr>
        </p:nvSpPr>
        <p:spPr>
          <a:xfrm>
            <a:off x="207332" y="1414130"/>
            <a:ext cx="8936668" cy="5007935"/>
          </a:xfrm>
        </p:spPr>
        <p:txBody>
          <a:bodyPr>
            <a:noAutofit/>
          </a:bodyPr>
          <a:lstStyle/>
          <a:p>
            <a:pPr eaLnBrk="1" hangingPunct="1"/>
            <a:r>
              <a:rPr lang="en-US" altLang="en-US" sz="2800" dirty="0">
                <a:latin typeface="Arial" panose="020B0604020202020204" pitchFamily="34" charset="0"/>
                <a:cs typeface="Arial" panose="020B0604020202020204" pitchFamily="34" charset="0"/>
              </a:rPr>
              <a:t>In 1997, delegates from 161 countries met in Kyoto, Japan to negotiate a treaty on global warming which went into effect January, 2005.</a:t>
            </a:r>
          </a:p>
          <a:p>
            <a:pPr lvl="0">
              <a:spcBef>
                <a:spcPts val="1800"/>
              </a:spcBef>
            </a:pPr>
            <a:r>
              <a:rPr lang="en-US" sz="2800" b="1" dirty="0">
                <a:solidFill>
                  <a:srgbClr val="64A03C"/>
                </a:solidFill>
                <a:latin typeface="Arial" panose="020B0604020202020204" pitchFamily="34" charset="0"/>
                <a:cs typeface="Arial" panose="020B0604020202020204" pitchFamily="34" charset="0"/>
              </a:rPr>
              <a:t>Kyoto Protocol</a:t>
            </a:r>
            <a:r>
              <a:rPr lang="en-US" sz="2800" b="1" dirty="0">
                <a:solidFill>
                  <a:srgbClr val="000000"/>
                </a:solidFill>
                <a:latin typeface="Arial" panose="020B0604020202020204" pitchFamily="34" charset="0"/>
                <a:cs typeface="Arial" panose="020B0604020202020204" pitchFamily="34" charset="0"/>
              </a:rPr>
              <a:t>: </a:t>
            </a:r>
            <a:r>
              <a:rPr lang="en-US" sz="2800" dirty="0">
                <a:solidFill>
                  <a:srgbClr val="000000"/>
                </a:solidFill>
                <a:latin typeface="Arial" panose="020B0604020202020204" pitchFamily="34" charset="0"/>
                <a:cs typeface="Arial" panose="020B0604020202020204" pitchFamily="34" charset="0"/>
              </a:rPr>
              <a:t>An international agreement that sets a goal for global emissions of greenhouse gases.</a:t>
            </a:r>
          </a:p>
          <a:p>
            <a:pPr lvl="1">
              <a:spcBef>
                <a:spcPts val="600"/>
              </a:spcBef>
            </a:pPr>
            <a:r>
              <a:rPr lang="en-US" altLang="en-US" sz="2600" dirty="0">
                <a:latin typeface="Arial" panose="020B0604020202020204" pitchFamily="34" charset="0"/>
                <a:cs typeface="Arial" panose="020B0604020202020204" pitchFamily="34" charset="0"/>
              </a:rPr>
              <a:t>It requires 38 participating developed countries to cut their emissions of CO</a:t>
            </a:r>
            <a:r>
              <a:rPr lang="en-US" altLang="en-US" sz="2600" baseline="-25000" dirty="0">
                <a:latin typeface="Arial" panose="020B0604020202020204" pitchFamily="34" charset="0"/>
                <a:cs typeface="Arial" panose="020B0604020202020204" pitchFamily="34" charset="0"/>
              </a:rPr>
              <a:t>2</a:t>
            </a:r>
            <a:r>
              <a:rPr lang="en-US" altLang="en-US" sz="2600" dirty="0">
                <a:latin typeface="Arial" panose="020B0604020202020204" pitchFamily="34" charset="0"/>
                <a:cs typeface="Arial" panose="020B0604020202020204" pitchFamily="34" charset="0"/>
              </a:rPr>
              <a:t>, CH</a:t>
            </a:r>
            <a:r>
              <a:rPr lang="en-US" altLang="en-US" sz="2600" baseline="-25000" dirty="0">
                <a:latin typeface="Arial" panose="020B0604020202020204" pitchFamily="34" charset="0"/>
                <a:cs typeface="Arial" panose="020B0604020202020204" pitchFamily="34" charset="0"/>
              </a:rPr>
              <a:t>4</a:t>
            </a:r>
            <a:r>
              <a:rPr lang="en-US" altLang="en-US" sz="2600" dirty="0">
                <a:latin typeface="Arial" panose="020B0604020202020204" pitchFamily="34" charset="0"/>
                <a:cs typeface="Arial" panose="020B0604020202020204" pitchFamily="34" charset="0"/>
              </a:rPr>
              <a:t>, and N</a:t>
            </a:r>
            <a:r>
              <a:rPr lang="en-US" altLang="en-US" sz="2600" baseline="-25000" dirty="0">
                <a:latin typeface="Arial" panose="020B0604020202020204" pitchFamily="34" charset="0"/>
                <a:cs typeface="Arial" panose="020B0604020202020204" pitchFamily="34" charset="0"/>
              </a:rPr>
              <a:t>2</a:t>
            </a:r>
            <a:r>
              <a:rPr lang="en-US" altLang="en-US" sz="2600" dirty="0">
                <a:latin typeface="Arial" panose="020B0604020202020204" pitchFamily="34" charset="0"/>
                <a:cs typeface="Arial" panose="020B0604020202020204" pitchFamily="34" charset="0"/>
              </a:rPr>
              <a:t>O to 5.2% below their 1990 levels by 2012.</a:t>
            </a:r>
          </a:p>
          <a:p>
            <a:pPr lvl="2">
              <a:spcBef>
                <a:spcPts val="600"/>
              </a:spcBef>
            </a:pPr>
            <a:r>
              <a:rPr lang="en-US" altLang="en-US" sz="2400" dirty="0">
                <a:latin typeface="Arial" panose="020B0604020202020204" pitchFamily="34" charset="0"/>
                <a:cs typeface="Arial" panose="020B0604020202020204" pitchFamily="34" charset="0"/>
              </a:rPr>
              <a:t>This represents a reduction of 2010 levels by 29%</a:t>
            </a:r>
          </a:p>
          <a:p>
            <a:pPr lvl="1">
              <a:spcBef>
                <a:spcPts val="600"/>
              </a:spcBef>
            </a:pPr>
            <a:r>
              <a:rPr lang="en-US" altLang="en-US" sz="2600" dirty="0">
                <a:latin typeface="Arial" panose="020B0604020202020204" pitchFamily="34" charset="0"/>
                <a:cs typeface="Arial" panose="020B0604020202020204" pitchFamily="34" charset="0"/>
              </a:rPr>
              <a:t>Developing countries were excluded.</a:t>
            </a:r>
          </a:p>
          <a:p>
            <a:pPr lvl="0">
              <a:spcBef>
                <a:spcPts val="1800"/>
              </a:spcBef>
            </a:pPr>
            <a:r>
              <a:rPr lang="en-US" altLang="en-US" sz="2800" dirty="0">
                <a:solidFill>
                  <a:srgbClr val="000000"/>
                </a:solidFill>
                <a:latin typeface="Arial" panose="020B0604020202020204" pitchFamily="34" charset="0"/>
                <a:cs typeface="Arial" panose="020B0604020202020204" pitchFamily="34" charset="0"/>
              </a:rPr>
              <a:t>192 countries have signed and ratified the protocol.</a:t>
            </a:r>
          </a:p>
        </p:txBody>
      </p:sp>
      <p:sp>
        <p:nvSpPr>
          <p:cNvPr id="3" name="Title 1"/>
          <p:cNvSpPr txBox="1">
            <a:spLocks/>
          </p:cNvSpPr>
          <p:nvPr/>
        </p:nvSpPr>
        <p:spPr>
          <a:xfrm>
            <a:off x="0" y="0"/>
            <a:ext cx="9144000" cy="1197429"/>
          </a:xfrm>
          <a:prstGeom prst="rect">
            <a:avLst/>
          </a:prstGeom>
          <a:solidFill>
            <a:srgbClr val="64A03C"/>
          </a:solidFill>
        </p:spPr>
        <p:txBody>
          <a:bodyPr anchor="ctr" anchorCtr="0"/>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pPr>
              <a:lnSpc>
                <a:spcPct val="100000"/>
              </a:lnSpc>
            </a:pPr>
            <a:r>
              <a:rPr lang="en-US" sz="4000" dirty="0">
                <a:latin typeface="Arial" panose="020B0604020202020204" pitchFamily="34" charset="0"/>
                <a:cs typeface="Arial" panose="020B0604020202020204" pitchFamily="34" charset="0"/>
              </a:rPr>
              <a:t>The Kyoto Protocol addresses climate change at the international level</a:t>
            </a:r>
          </a:p>
        </p:txBody>
      </p:sp>
    </p:spTree>
    <p:extLst>
      <p:ext uri="{BB962C8B-B14F-4D97-AF65-F5344CB8AC3E}">
        <p14:creationId xmlns:p14="http://schemas.microsoft.com/office/powerpoint/2010/main" val="28126769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body" idx="4294967295"/>
          </p:nvPr>
        </p:nvSpPr>
        <p:spPr>
          <a:xfrm>
            <a:off x="191386" y="1318433"/>
            <a:ext cx="8856921" cy="5443870"/>
          </a:xfrm>
        </p:spPr>
        <p:txBody>
          <a:bodyPr>
            <a:noAutofit/>
          </a:bodyPr>
          <a:lstStyle/>
          <a:p>
            <a:pPr lvl="0"/>
            <a:r>
              <a:rPr lang="en-US" sz="2800" dirty="0">
                <a:solidFill>
                  <a:srgbClr val="000000"/>
                </a:solidFill>
                <a:latin typeface="Arial" panose="020B0604020202020204" pitchFamily="34" charset="0"/>
                <a:cs typeface="Arial" panose="020B0604020202020204" pitchFamily="34" charset="0"/>
              </a:rPr>
              <a:t>Although the United States signed the original Kyoto Protocol, the U.S. Congress never ratified the agreement and the protocol has never been legally binding on the United States. </a:t>
            </a:r>
          </a:p>
          <a:p>
            <a:pPr eaLnBrk="1" hangingPunct="1">
              <a:lnSpc>
                <a:spcPct val="90000"/>
              </a:lnSpc>
            </a:pPr>
            <a:r>
              <a:rPr lang="en-US" altLang="en-US" sz="2800" dirty="0">
                <a:latin typeface="Arial" panose="020B0604020202020204" pitchFamily="34" charset="0"/>
                <a:cs typeface="Arial" panose="020B0604020202020204" pitchFamily="34" charset="0"/>
              </a:rPr>
              <a:t>Why?</a:t>
            </a:r>
          </a:p>
          <a:p>
            <a:pPr lvl="1" eaLnBrk="1" hangingPunct="1">
              <a:lnSpc>
                <a:spcPct val="90000"/>
              </a:lnSpc>
            </a:pPr>
            <a:r>
              <a:rPr lang="en-US" altLang="en-US" sz="2600" dirty="0">
                <a:latin typeface="Arial" panose="020B0604020202020204" pitchFamily="34" charset="0"/>
                <a:cs typeface="Arial" panose="020B0604020202020204" pitchFamily="34" charset="0"/>
              </a:rPr>
              <a:t>Developing countries such as China, India and Brazil were considered exempt</a:t>
            </a:r>
          </a:p>
          <a:p>
            <a:pPr lvl="1" eaLnBrk="1" hangingPunct="1">
              <a:lnSpc>
                <a:spcPct val="90000"/>
              </a:lnSpc>
            </a:pPr>
            <a:r>
              <a:rPr lang="en-US" altLang="en-US" sz="2600" dirty="0">
                <a:latin typeface="Arial" panose="020B0604020202020204" pitchFamily="34" charset="0"/>
                <a:cs typeface="Arial" panose="020B0604020202020204" pitchFamily="34" charset="0"/>
              </a:rPr>
              <a:t>Belief that it would hurt the U.S. economy</a:t>
            </a:r>
          </a:p>
          <a:p>
            <a:pPr eaLnBrk="1" hangingPunct="1">
              <a:lnSpc>
                <a:spcPct val="90000"/>
              </a:lnSpc>
            </a:pPr>
            <a:r>
              <a:rPr lang="en-US" altLang="en-US" sz="2800" dirty="0">
                <a:latin typeface="Arial" panose="020B0604020202020204" pitchFamily="34" charset="0"/>
                <a:cs typeface="Arial" panose="020B0604020202020204" pitchFamily="34" charset="0"/>
              </a:rPr>
              <a:t>The U.S. did not sign, but 10 U.S. states and 740 U.S. Cities are participating.</a:t>
            </a:r>
          </a:p>
          <a:p>
            <a:pPr eaLnBrk="1" hangingPunct="1">
              <a:lnSpc>
                <a:spcPct val="90000"/>
              </a:lnSpc>
            </a:pPr>
            <a:r>
              <a:rPr lang="en-US" altLang="en-US" sz="2800" dirty="0">
                <a:latin typeface="Arial" panose="020B0604020202020204" pitchFamily="34" charset="0"/>
                <a:cs typeface="Arial" panose="020B0604020202020204" pitchFamily="34" charset="0"/>
              </a:rPr>
              <a:t>The Kyoto Protocol will have little effect on global warming without support and action by the U.S., China, and India.</a:t>
            </a:r>
          </a:p>
        </p:txBody>
      </p:sp>
      <p:sp>
        <p:nvSpPr>
          <p:cNvPr id="3" name="Title 1"/>
          <p:cNvSpPr txBox="1">
            <a:spLocks/>
          </p:cNvSpPr>
          <p:nvPr/>
        </p:nvSpPr>
        <p:spPr>
          <a:xfrm>
            <a:off x="0" y="0"/>
            <a:ext cx="9144000" cy="1197429"/>
          </a:xfrm>
          <a:prstGeom prst="rect">
            <a:avLst/>
          </a:prstGeom>
          <a:solidFill>
            <a:srgbClr val="64A03C"/>
          </a:solidFill>
        </p:spPr>
        <p:txBody>
          <a:bodyPr anchor="ctr" anchorCtr="0"/>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pPr>
              <a:lnSpc>
                <a:spcPct val="100000"/>
              </a:lnSpc>
            </a:pPr>
            <a:r>
              <a:rPr lang="en-US" sz="4000" dirty="0">
                <a:latin typeface="Arial" panose="020B0604020202020204" pitchFamily="34" charset="0"/>
                <a:cs typeface="Arial" panose="020B0604020202020204" pitchFamily="34" charset="0"/>
              </a:rPr>
              <a:t>The Kyoto Protocol addresses climate change at the international level</a:t>
            </a:r>
          </a:p>
        </p:txBody>
      </p:sp>
    </p:spTree>
    <p:extLst>
      <p:ext uri="{BB962C8B-B14F-4D97-AF65-F5344CB8AC3E}">
        <p14:creationId xmlns:p14="http://schemas.microsoft.com/office/powerpoint/2010/main" val="1799698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body" idx="4294967295"/>
          </p:nvPr>
        </p:nvSpPr>
        <p:spPr>
          <a:xfrm>
            <a:off x="152400" y="1573621"/>
            <a:ext cx="8915400" cy="5188686"/>
          </a:xfrm>
        </p:spPr>
        <p:txBody>
          <a:bodyPr>
            <a:noAutofit/>
          </a:bodyPr>
          <a:lstStyle/>
          <a:p>
            <a:pPr marL="2286000" indent="0" eaLnBrk="1" hangingPunct="1">
              <a:buNone/>
            </a:pPr>
            <a:r>
              <a:rPr lang="en-US" altLang="en-US" sz="2800" b="1" u="sng" dirty="0">
                <a:solidFill>
                  <a:srgbClr val="111111"/>
                </a:solidFill>
                <a:latin typeface="Arial" panose="020B0604020202020204" pitchFamily="34" charset="0"/>
                <a:cs typeface="Arial" panose="020B0604020202020204" pitchFamily="34" charset="0"/>
              </a:rPr>
              <a:t>Option #1</a:t>
            </a:r>
            <a:endParaRPr lang="en-US" altLang="en-US" sz="2800" b="1" dirty="0">
              <a:solidFill>
                <a:srgbClr val="111111"/>
              </a:solidFill>
              <a:latin typeface="Arial" panose="020B0604020202020204" pitchFamily="34" charset="0"/>
              <a:cs typeface="Arial" panose="020B0604020202020204" pitchFamily="34" charset="0"/>
            </a:endParaRPr>
          </a:p>
          <a:p>
            <a:pPr marL="2286000" indent="0" eaLnBrk="1" hangingPunct="1">
              <a:spcAft>
                <a:spcPts val="1800"/>
              </a:spcAft>
              <a:buClr>
                <a:srgbClr val="111111"/>
              </a:buClr>
              <a:buSzPct val="85000"/>
              <a:buNone/>
            </a:pPr>
            <a:r>
              <a:rPr lang="en-US" altLang="en-US" sz="2800" b="1" dirty="0">
                <a:solidFill>
                  <a:srgbClr val="64A03C"/>
                </a:solidFill>
                <a:latin typeface="Arial" panose="020B0604020202020204" pitchFamily="34" charset="0"/>
                <a:cs typeface="Arial" panose="020B0604020202020204" pitchFamily="34" charset="0"/>
              </a:rPr>
              <a:t>Mitigation</a:t>
            </a:r>
          </a:p>
          <a:p>
            <a:pPr marL="287338" indent="-287338" eaLnBrk="1" hangingPunct="1">
              <a:buClr>
                <a:srgbClr val="111111"/>
              </a:buClr>
              <a:buSzPct val="85000"/>
            </a:pPr>
            <a:r>
              <a:rPr lang="en-US" altLang="en-US" sz="2800" b="1" dirty="0">
                <a:latin typeface="Arial" panose="020B0604020202020204" pitchFamily="34" charset="0"/>
                <a:cs typeface="Arial" panose="020B0604020202020204" pitchFamily="34" charset="0"/>
              </a:rPr>
              <a:t>Mitigation</a:t>
            </a:r>
            <a:r>
              <a:rPr lang="en-US" altLang="en-US" sz="2800" dirty="0">
                <a:latin typeface="Arial" panose="020B0604020202020204" pitchFamily="34" charset="0"/>
                <a:cs typeface="Arial" panose="020B0604020202020204" pitchFamily="34" charset="0"/>
              </a:rPr>
              <a:t>: the act of decreasing/reducing something</a:t>
            </a:r>
          </a:p>
          <a:p>
            <a:pPr lvl="1" eaLnBrk="1" hangingPunct="1"/>
            <a:r>
              <a:rPr lang="en-US" altLang="en-US" sz="2600" dirty="0">
                <a:latin typeface="Arial" panose="020B0604020202020204" pitchFamily="34" charset="0"/>
                <a:cs typeface="Arial" panose="020B0604020202020204" pitchFamily="34" charset="0"/>
              </a:rPr>
              <a:t>Taking actions aimed at reducing the extent of global warming by targeting greenhouse gases</a:t>
            </a:r>
          </a:p>
          <a:p>
            <a:pPr marL="457200" indent="-339725">
              <a:spcBef>
                <a:spcPts val="1200"/>
              </a:spcBef>
              <a:buFont typeface="+mj-lt"/>
              <a:buAutoNum type="arabicPeriod"/>
            </a:pPr>
            <a:r>
              <a:rPr lang="en-US" altLang="en-US" sz="2800" dirty="0">
                <a:latin typeface="Arial" panose="020B0604020202020204" pitchFamily="34" charset="0"/>
                <a:cs typeface="Arial" panose="020B0604020202020204" pitchFamily="34" charset="0"/>
              </a:rPr>
              <a:t>Reduce the amount of greenhouse gases entering the atmosphere.</a:t>
            </a:r>
          </a:p>
          <a:p>
            <a:pPr marL="914400" indent="-234950">
              <a:spcBef>
                <a:spcPts val="0"/>
              </a:spcBef>
              <a:buFont typeface="Arial" panose="020B0604020202020204" pitchFamily="34" charset="0"/>
              <a:buChar char="•"/>
            </a:pPr>
            <a:r>
              <a:rPr lang="en-US" altLang="en-US" sz="2600" dirty="0">
                <a:latin typeface="Arial" panose="020B0604020202020204" pitchFamily="34" charset="0"/>
                <a:cs typeface="Arial" panose="020B0604020202020204" pitchFamily="34" charset="0"/>
              </a:rPr>
              <a:t>Energy efficiency, renewable energy sources,  </a:t>
            </a:r>
            <a:r>
              <a:rPr lang="en-US" altLang="en-US" sz="2600" dirty="0">
                <a:solidFill>
                  <a:srgbClr val="64A03C"/>
                </a:solidFill>
                <a:latin typeface="Arial" panose="020B0604020202020204" pitchFamily="34" charset="0"/>
                <a:cs typeface="Arial" panose="020B0604020202020204" pitchFamily="34" charset="0"/>
              </a:rPr>
              <a:t>carbon tax</a:t>
            </a:r>
            <a:r>
              <a:rPr lang="en-US" altLang="en-US" sz="2600" dirty="0">
                <a:latin typeface="Arial" panose="020B0604020202020204" pitchFamily="34" charset="0"/>
                <a:cs typeface="Arial" panose="020B0604020202020204" pitchFamily="34" charset="0"/>
              </a:rPr>
              <a:t>, </a:t>
            </a:r>
            <a:r>
              <a:rPr lang="en-US" altLang="en-US" sz="2600" dirty="0">
                <a:solidFill>
                  <a:srgbClr val="64A03C"/>
                </a:solidFill>
                <a:latin typeface="Arial" panose="020B0604020202020204" pitchFamily="34" charset="0"/>
                <a:cs typeface="Arial" panose="020B0604020202020204" pitchFamily="34" charset="0"/>
              </a:rPr>
              <a:t>cap-and-trade program</a:t>
            </a:r>
          </a:p>
          <a:p>
            <a:pPr marL="457200" indent="-339725">
              <a:spcBef>
                <a:spcPts val="1200"/>
              </a:spcBef>
              <a:buFont typeface="+mj-lt"/>
              <a:buAutoNum type="arabicPeriod" startAt="2"/>
            </a:pPr>
            <a:r>
              <a:rPr lang="en-US" altLang="en-US" sz="2800" dirty="0">
                <a:latin typeface="Arial" panose="020B0604020202020204" pitchFamily="34" charset="0"/>
                <a:cs typeface="Arial" panose="020B0604020202020204" pitchFamily="34" charset="0"/>
              </a:rPr>
              <a:t>Remove greenhouse gases from the atmosphere.</a:t>
            </a:r>
          </a:p>
          <a:p>
            <a:pPr marL="914400" lvl="0" indent="-234950">
              <a:spcBef>
                <a:spcPts val="0"/>
              </a:spcBef>
              <a:buFont typeface="Arial" panose="020B0604020202020204" pitchFamily="34" charset="0"/>
              <a:buChar char="•"/>
            </a:pPr>
            <a:r>
              <a:rPr lang="en-US" altLang="en-US" sz="2600" dirty="0">
                <a:solidFill>
                  <a:srgbClr val="000000"/>
                </a:solidFill>
                <a:latin typeface="Arial" panose="020B0604020202020204" pitchFamily="34" charset="0"/>
                <a:cs typeface="Arial" panose="020B0604020202020204" pitchFamily="34" charset="0"/>
              </a:rPr>
              <a:t>Reforestation, </a:t>
            </a:r>
            <a:r>
              <a:rPr lang="en-US" altLang="en-US" sz="2600" dirty="0">
                <a:solidFill>
                  <a:srgbClr val="64A03C"/>
                </a:solidFill>
                <a:latin typeface="Arial" panose="020B0604020202020204" pitchFamily="34" charset="0"/>
                <a:cs typeface="Arial" panose="020B0604020202020204" pitchFamily="34" charset="0"/>
              </a:rPr>
              <a:t>carbon sequestration</a:t>
            </a:r>
          </a:p>
        </p:txBody>
      </p:sp>
      <p:sp>
        <p:nvSpPr>
          <p:cNvPr id="4" name="Title 1"/>
          <p:cNvSpPr txBox="1">
            <a:spLocks/>
          </p:cNvSpPr>
          <p:nvPr/>
        </p:nvSpPr>
        <p:spPr>
          <a:xfrm>
            <a:off x="0" y="0"/>
            <a:ext cx="9144000" cy="1197429"/>
          </a:xfrm>
          <a:prstGeom prst="rect">
            <a:avLst/>
          </a:prstGeom>
          <a:solidFill>
            <a:srgbClr val="64A03C"/>
          </a:solidFill>
        </p:spPr>
        <p:txBody>
          <a:bodyPr anchor="ctr" anchorCtr="0"/>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a:latin typeface="Arial" panose="020B0604020202020204" pitchFamily="34" charset="0"/>
                <a:cs typeface="Arial" panose="020B0604020202020204" pitchFamily="34" charset="0"/>
              </a:rPr>
              <a:t>So What Are Our Options?</a:t>
            </a:r>
          </a:p>
        </p:txBody>
      </p:sp>
      <p:pic>
        <p:nvPicPr>
          <p:cNvPr id="2" name="Picture 1"/>
          <p:cNvPicPr>
            <a:picLocks noChangeAspect="1"/>
          </p:cNvPicPr>
          <p:nvPr/>
        </p:nvPicPr>
        <p:blipFill>
          <a:blip r:embed="rId3"/>
          <a:stretch>
            <a:fillRect/>
          </a:stretch>
        </p:blipFill>
        <p:spPr>
          <a:xfrm>
            <a:off x="6230680" y="1239816"/>
            <a:ext cx="2918526" cy="1556547"/>
          </a:xfrm>
          <a:prstGeom prst="rect">
            <a:avLst/>
          </a:prstGeom>
        </p:spPr>
      </p:pic>
    </p:spTree>
    <p:extLst>
      <p:ext uri="{BB962C8B-B14F-4D97-AF65-F5344CB8AC3E}">
        <p14:creationId xmlns:p14="http://schemas.microsoft.com/office/powerpoint/2010/main" val="30882546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Carbon Tax vs.</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Cap-and-trade Program</a:t>
            </a:r>
          </a:p>
        </p:txBody>
      </p:sp>
      <p:sp>
        <p:nvSpPr>
          <p:cNvPr id="3" name="Content Placeholder 2"/>
          <p:cNvSpPr>
            <a:spLocks noGrp="1"/>
          </p:cNvSpPr>
          <p:nvPr>
            <p:ph idx="1"/>
          </p:nvPr>
        </p:nvSpPr>
        <p:spPr>
          <a:xfrm>
            <a:off x="156986" y="1368677"/>
            <a:ext cx="8965747" cy="5414895"/>
          </a:xfrm>
        </p:spPr>
        <p:txBody>
          <a:bodyPr>
            <a:noAutofit/>
          </a:bodyPr>
          <a:lstStyle/>
          <a:p>
            <a:pPr marL="0" indent="0">
              <a:buNone/>
            </a:pPr>
            <a:r>
              <a:rPr lang="en-US" sz="2800" u="sng" dirty="0">
                <a:latin typeface="Arial" panose="020B0604020202020204" pitchFamily="34" charset="0"/>
                <a:cs typeface="Arial" panose="020B0604020202020204" pitchFamily="34" charset="0"/>
              </a:rPr>
              <a:t>Big idea</a:t>
            </a:r>
            <a:r>
              <a:rPr lang="en-US" sz="2800" dirty="0">
                <a:latin typeface="Arial" panose="020B0604020202020204" pitchFamily="34" charset="0"/>
                <a:cs typeface="Arial" panose="020B0604020202020204" pitchFamily="34" charset="0"/>
              </a:rPr>
              <a:t>:</a:t>
            </a:r>
          </a:p>
          <a:p>
            <a:pPr marL="339725">
              <a:buSzPct val="85000"/>
            </a:pPr>
            <a:r>
              <a:rPr lang="en-US" sz="2800" i="1" dirty="0">
                <a:latin typeface="Arial" panose="020B0604020202020204" pitchFamily="34" charset="0"/>
                <a:cs typeface="Arial" panose="020B0604020202020204" pitchFamily="34" charset="0"/>
              </a:rPr>
              <a:t>When putting carbon into the atmosphere           costs money, we will do less of it.</a:t>
            </a:r>
          </a:p>
          <a:p>
            <a:pPr marL="0" indent="0">
              <a:buNone/>
            </a:pPr>
            <a:endParaRPr lang="en-US" sz="2800" dirty="0">
              <a:latin typeface="Arial" panose="020B0604020202020204" pitchFamily="34" charset="0"/>
              <a:cs typeface="Arial" panose="020B0604020202020204" pitchFamily="34" charset="0"/>
            </a:endParaRPr>
          </a:p>
          <a:p>
            <a:pPr marL="339725">
              <a:buClr>
                <a:srgbClr val="111111"/>
              </a:buClr>
              <a:buSzPct val="85000"/>
            </a:pPr>
            <a:r>
              <a:rPr lang="en-US" sz="2800" b="1" dirty="0">
                <a:solidFill>
                  <a:srgbClr val="64A03C"/>
                </a:solidFill>
                <a:latin typeface="Arial" panose="020B0604020202020204" pitchFamily="34" charset="0"/>
                <a:cs typeface="Arial" panose="020B0604020202020204" pitchFamily="34" charset="0"/>
              </a:rPr>
              <a:t>Carbon Tax</a:t>
            </a:r>
            <a:r>
              <a:rPr lang="en-US" sz="2800" b="1" dirty="0">
                <a:latin typeface="Arial" panose="020B0604020202020204" pitchFamily="34" charset="0"/>
                <a:cs typeface="Arial" panose="020B0604020202020204" pitchFamily="34" charset="0"/>
              </a:rPr>
              <a:t>: </a:t>
            </a:r>
            <a:r>
              <a:rPr lang="en-US" sz="2800" dirty="0">
                <a:solidFill>
                  <a:srgbClr val="333333"/>
                </a:solidFill>
                <a:latin typeface="Arial" panose="020B0604020202020204" pitchFamily="34" charset="0"/>
                <a:cs typeface="Arial" panose="020B0604020202020204" pitchFamily="34" charset="0"/>
              </a:rPr>
              <a:t>a fee for making users of fossil fuels pay for releasing carbon dioxide into the atmosphere, and for motivating switches to clean energy.</a:t>
            </a:r>
          </a:p>
          <a:p>
            <a:pPr marL="796925" lvl="1"/>
            <a:r>
              <a:rPr lang="en-US" sz="2400" dirty="0">
                <a:solidFill>
                  <a:srgbClr val="333333"/>
                </a:solidFill>
                <a:latin typeface="Arial" panose="020B0604020202020204" pitchFamily="34" charset="0"/>
                <a:cs typeface="Arial" panose="020B0604020202020204" pitchFamily="34" charset="0"/>
              </a:rPr>
              <a:t>Usually proposed as an extra tax on gasoline or based upon how much coal/nat. gas is burned.</a:t>
            </a:r>
          </a:p>
          <a:p>
            <a:pPr marL="796925" lvl="1"/>
            <a:endParaRPr lang="en-US" sz="2000" dirty="0">
              <a:solidFill>
                <a:srgbClr val="333333"/>
              </a:solidFill>
              <a:latin typeface="Arial" panose="020B0604020202020204" pitchFamily="34" charset="0"/>
              <a:cs typeface="Arial" panose="020B0604020202020204" pitchFamily="34" charset="0"/>
            </a:endParaRPr>
          </a:p>
          <a:p>
            <a:pPr marL="339725" lvl="0">
              <a:buSzPct val="85000"/>
            </a:pPr>
            <a:r>
              <a:rPr lang="en-US" altLang="en-US" sz="2600" dirty="0">
                <a:solidFill>
                  <a:srgbClr val="000000"/>
                </a:solidFill>
                <a:latin typeface="Arial" panose="020B0604020202020204" pitchFamily="34" charset="0"/>
                <a:cs typeface="Arial" panose="020B0604020202020204" pitchFamily="34" charset="0"/>
              </a:rPr>
              <a:t>A similar approach is to increase subsidies and tax breaks for energy efficiency and renewable energy, and/or decrease subsidies and tax breaks for fossil fuels.</a:t>
            </a:r>
          </a:p>
        </p:txBody>
      </p:sp>
      <p:pic>
        <p:nvPicPr>
          <p:cNvPr id="4" name="Picture 3"/>
          <p:cNvPicPr>
            <a:picLocks noChangeAspect="1"/>
          </p:cNvPicPr>
          <p:nvPr/>
        </p:nvPicPr>
        <p:blipFill rotWithShape="1">
          <a:blip r:embed="rId2"/>
          <a:srcRect l="19845" r="16195"/>
          <a:stretch/>
        </p:blipFill>
        <p:spPr>
          <a:xfrm>
            <a:off x="7453424" y="1349579"/>
            <a:ext cx="1509823" cy="1770411"/>
          </a:xfrm>
          <a:prstGeom prst="rect">
            <a:avLst/>
          </a:prstGeom>
        </p:spPr>
      </p:pic>
    </p:spTree>
    <p:extLst>
      <p:ext uri="{BB962C8B-B14F-4D97-AF65-F5344CB8AC3E}">
        <p14:creationId xmlns:p14="http://schemas.microsoft.com/office/powerpoint/2010/main" val="33902793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Carbon Tax vs.</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Cap-and-trade Program</a:t>
            </a:r>
          </a:p>
        </p:txBody>
      </p:sp>
      <p:sp>
        <p:nvSpPr>
          <p:cNvPr id="3" name="Content Placeholder 2"/>
          <p:cNvSpPr>
            <a:spLocks noGrp="1"/>
          </p:cNvSpPr>
          <p:nvPr>
            <p:ph idx="1"/>
          </p:nvPr>
        </p:nvSpPr>
        <p:spPr/>
        <p:txBody>
          <a:bodyPr>
            <a:noAutofit/>
          </a:bodyPr>
          <a:lstStyle/>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6" name="Rectangle 5"/>
          <p:cNvSpPr/>
          <p:nvPr/>
        </p:nvSpPr>
        <p:spPr>
          <a:xfrm>
            <a:off x="178252" y="1322909"/>
            <a:ext cx="8787493" cy="5152180"/>
          </a:xfrm>
          <a:prstGeom prst="rect">
            <a:avLst/>
          </a:prstGeom>
        </p:spPr>
        <p:txBody>
          <a:bodyPr wrap="square">
            <a:spAutoFit/>
          </a:bodyPr>
          <a:lstStyle/>
          <a:p>
            <a:pPr marL="339725" indent="-339725" fontAlgn="base">
              <a:buSzPct val="85000"/>
              <a:buFont typeface="Wingdings" panose="05000000000000000000" pitchFamily="2" charset="2"/>
              <a:buChar char="§"/>
            </a:pPr>
            <a:r>
              <a:rPr lang="en-US" sz="2800" b="1" dirty="0">
                <a:solidFill>
                  <a:srgbClr val="64A03C"/>
                </a:solidFill>
                <a:latin typeface="Arial" panose="020B0604020202020204" pitchFamily="34" charset="0"/>
                <a:cs typeface="Arial" panose="020B0604020202020204" pitchFamily="34" charset="0"/>
              </a:rPr>
              <a:t>Cap-and-Trade Program </a:t>
            </a:r>
            <a:r>
              <a:rPr lang="en-US" sz="2800" dirty="0">
                <a:solidFill>
                  <a:srgbClr val="000000"/>
                </a:solidFill>
                <a:latin typeface="Arial" panose="020B0604020202020204" pitchFamily="34" charset="0"/>
                <a:cs typeface="Arial" panose="020B0604020202020204" pitchFamily="34" charset="0"/>
              </a:rPr>
              <a:t>(emissions trading)</a:t>
            </a:r>
          </a:p>
          <a:p>
            <a:pPr marL="914400" lvl="1" indent="-287338" fontAlgn="base">
              <a:lnSpc>
                <a:spcPct val="90000"/>
              </a:lnSpc>
              <a:spcBef>
                <a:spcPts val="1200"/>
              </a:spcBef>
              <a:buSzPct val="90000"/>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The </a:t>
            </a:r>
            <a:r>
              <a:rPr lang="en-US" sz="2600" b="1" dirty="0">
                <a:solidFill>
                  <a:srgbClr val="000000"/>
                </a:solidFill>
                <a:latin typeface="Arial" panose="020B0604020202020204" pitchFamily="34" charset="0"/>
                <a:cs typeface="Arial" panose="020B0604020202020204" pitchFamily="34" charset="0"/>
              </a:rPr>
              <a:t>cap</a:t>
            </a:r>
            <a:r>
              <a:rPr lang="en-US" sz="2600" dirty="0">
                <a:solidFill>
                  <a:srgbClr val="000000"/>
                </a:solidFill>
                <a:latin typeface="Arial" panose="020B0604020202020204" pitchFamily="34" charset="0"/>
                <a:cs typeface="Arial" panose="020B0604020202020204" pitchFamily="34" charset="0"/>
              </a:rPr>
              <a:t> on greenhouse gas emissions is a limit based on Science and enforced by the government.</a:t>
            </a:r>
          </a:p>
          <a:p>
            <a:pPr marL="1371600" lvl="2" indent="-288925" fontAlgn="base">
              <a:lnSpc>
                <a:spcPct val="90000"/>
              </a:lnSpc>
              <a:buSzPct val="90000"/>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Based on the cap, allowances are given out to companies/industries in a given area that permit them to emit only a certain amount of carbon.</a:t>
            </a:r>
          </a:p>
          <a:p>
            <a:pPr marL="1371600" lvl="2" indent="-288925" fontAlgn="base">
              <a:lnSpc>
                <a:spcPct val="90000"/>
              </a:lnSpc>
              <a:buSzPct val="90000"/>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Companies pay penalties, which gets stricter over time, if they exceed their allowance.</a:t>
            </a:r>
          </a:p>
          <a:p>
            <a:pPr marL="914400" lvl="1" indent="-287338" fontAlgn="base">
              <a:lnSpc>
                <a:spcPct val="90000"/>
              </a:lnSpc>
              <a:spcBef>
                <a:spcPts val="1200"/>
              </a:spcBef>
              <a:buSzPct val="90000"/>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The </a:t>
            </a:r>
            <a:r>
              <a:rPr lang="en-US" sz="2600" b="1" dirty="0">
                <a:solidFill>
                  <a:srgbClr val="000000"/>
                </a:solidFill>
                <a:latin typeface="Arial" panose="020B0604020202020204" pitchFamily="34" charset="0"/>
                <a:cs typeface="Arial" panose="020B0604020202020204" pitchFamily="34" charset="0"/>
              </a:rPr>
              <a:t>trade</a:t>
            </a:r>
            <a:r>
              <a:rPr lang="en-US" sz="2600" dirty="0">
                <a:solidFill>
                  <a:srgbClr val="000000"/>
                </a:solidFill>
                <a:latin typeface="Arial" panose="020B0604020202020204" pitchFamily="34" charset="0"/>
                <a:cs typeface="Arial" panose="020B0604020202020204" pitchFamily="34" charset="0"/>
              </a:rPr>
              <a:t> part is a market for companies to buy and sell allowances. Trading gives companies a strong incentive to save money by cutting emissions.</a:t>
            </a:r>
          </a:p>
          <a:p>
            <a:pPr marL="1371600" lvl="2" indent="-288925" fontAlgn="base">
              <a:lnSpc>
                <a:spcPct val="90000"/>
              </a:lnSpc>
              <a:buSzPct val="90000"/>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Spend money to buy extra allowances</a:t>
            </a:r>
          </a:p>
          <a:p>
            <a:pPr marL="1371600" lvl="2" indent="-288925" fontAlgn="base">
              <a:lnSpc>
                <a:spcPct val="90000"/>
              </a:lnSpc>
              <a:buSzPct val="90000"/>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Make money by selling extra allowances</a:t>
            </a:r>
          </a:p>
        </p:txBody>
      </p:sp>
    </p:spTree>
    <p:extLst>
      <p:ext uri="{BB962C8B-B14F-4D97-AF65-F5344CB8AC3E}">
        <p14:creationId xmlns:p14="http://schemas.microsoft.com/office/powerpoint/2010/main" val="12073786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sz="4000" dirty="0">
                <a:latin typeface="Arial" panose="020B0604020202020204" pitchFamily="34" charset="0"/>
                <a:cs typeface="Arial" panose="020B0604020202020204" pitchFamily="34" charset="0"/>
              </a:rPr>
              <a:t>Carbon Tax vs.</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Cap-and-trade Program</a:t>
            </a:r>
          </a:p>
        </p:txBody>
      </p:sp>
      <p:sp>
        <p:nvSpPr>
          <p:cNvPr id="3" name="Content Placeholder 2"/>
          <p:cNvSpPr>
            <a:spLocks noGrp="1"/>
          </p:cNvSpPr>
          <p:nvPr>
            <p:ph idx="1"/>
          </p:nvPr>
        </p:nvSpPr>
        <p:spPr>
          <a:xfrm>
            <a:off x="178253" y="1379311"/>
            <a:ext cx="8787493" cy="897705"/>
          </a:xfrm>
        </p:spPr>
        <p:txBody>
          <a:bodyPr>
            <a:noAutofit/>
          </a:bodyPr>
          <a:lstStyle/>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6" name="Rectangle 5"/>
          <p:cNvSpPr/>
          <p:nvPr/>
        </p:nvSpPr>
        <p:spPr>
          <a:xfrm>
            <a:off x="178252" y="1322909"/>
            <a:ext cx="8787493" cy="954107"/>
          </a:xfrm>
          <a:prstGeom prst="rect">
            <a:avLst/>
          </a:prstGeom>
        </p:spPr>
        <p:txBody>
          <a:bodyPr wrap="square">
            <a:spAutoFit/>
          </a:bodyPr>
          <a:lstStyle/>
          <a:p>
            <a:pPr marL="339725" indent="-339725" fontAlgn="base">
              <a:buSzPct val="85000"/>
              <a:buFont typeface="Wingdings" panose="05000000000000000000" pitchFamily="2" charset="2"/>
              <a:buChar char="§"/>
            </a:pPr>
            <a:r>
              <a:rPr lang="en-US" sz="2800" dirty="0">
                <a:solidFill>
                  <a:srgbClr val="111111"/>
                </a:solidFill>
                <a:latin typeface="Arial" panose="020B0604020202020204" pitchFamily="34" charset="0"/>
                <a:cs typeface="Arial" panose="020B0604020202020204" pitchFamily="34" charset="0"/>
              </a:rPr>
              <a:t>This type of program has been very successful in limiting the amount of SO</a:t>
            </a:r>
            <a:r>
              <a:rPr lang="en-US" sz="2800" baseline="-25000" dirty="0">
                <a:solidFill>
                  <a:srgbClr val="111111"/>
                </a:solidFill>
                <a:latin typeface="Arial" panose="020B0604020202020204" pitchFamily="34" charset="0"/>
                <a:cs typeface="Arial" panose="020B0604020202020204" pitchFamily="34" charset="0"/>
              </a:rPr>
              <a:t>2</a:t>
            </a:r>
            <a:r>
              <a:rPr lang="en-US" sz="2800" dirty="0">
                <a:solidFill>
                  <a:srgbClr val="111111"/>
                </a:solidFill>
                <a:latin typeface="Arial" panose="020B0604020202020204" pitchFamily="34" charset="0"/>
                <a:cs typeface="Arial" panose="020B0604020202020204" pitchFamily="34" charset="0"/>
              </a:rPr>
              <a:t> in the atmosphere.</a:t>
            </a:r>
            <a:endParaRPr lang="en-US" sz="2600" dirty="0">
              <a:solidFill>
                <a:srgbClr val="11111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368721" y="2277016"/>
            <a:ext cx="6403680" cy="4591113"/>
          </a:xfrm>
          <a:prstGeom prst="rect">
            <a:avLst/>
          </a:prstGeom>
        </p:spPr>
      </p:pic>
    </p:spTree>
    <p:extLst>
      <p:ext uri="{BB962C8B-B14F-4D97-AF65-F5344CB8AC3E}">
        <p14:creationId xmlns:p14="http://schemas.microsoft.com/office/powerpoint/2010/main" val="40330317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4A03C"/>
          </a:solidFill>
        </p:spPr>
        <p:txBody>
          <a:bodyPr/>
          <a:lstStyle/>
          <a:p>
            <a:r>
              <a:rPr lang="en-US" dirty="0">
                <a:latin typeface="Arial" panose="020B0604020202020204" pitchFamily="34" charset="0"/>
                <a:cs typeface="Arial" panose="020B0604020202020204" pitchFamily="34" charset="0"/>
              </a:rPr>
              <a:t>Carbon Sequestration</a:t>
            </a:r>
          </a:p>
        </p:txBody>
      </p:sp>
      <p:sp>
        <p:nvSpPr>
          <p:cNvPr id="3" name="Content Placeholder 2"/>
          <p:cNvSpPr>
            <a:spLocks noGrp="1"/>
          </p:cNvSpPr>
          <p:nvPr>
            <p:ph idx="1"/>
          </p:nvPr>
        </p:nvSpPr>
        <p:spPr>
          <a:xfrm>
            <a:off x="135721" y="1315513"/>
            <a:ext cx="9082706" cy="3256487"/>
          </a:xfrm>
        </p:spPr>
        <p:txBody>
          <a:bodyPr>
            <a:noAutofit/>
          </a:bodyPr>
          <a:lstStyle/>
          <a:p>
            <a:r>
              <a:rPr lang="en-US" sz="2800" b="1" dirty="0">
                <a:solidFill>
                  <a:srgbClr val="64A03C"/>
                </a:solidFill>
                <a:latin typeface="Arial" panose="020B0604020202020204" pitchFamily="34" charset="0"/>
                <a:cs typeface="Arial" panose="020B0604020202020204" pitchFamily="34" charset="0"/>
              </a:rPr>
              <a:t>Carbon sequestration</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Removing CO</a:t>
            </a:r>
            <a:r>
              <a:rPr lang="en-US" sz="2800" baseline="-25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from the atmosphere and storing it.</a:t>
            </a:r>
          </a:p>
          <a:p>
            <a:pPr marL="627063" lvl="1"/>
            <a:r>
              <a:rPr lang="en-US" sz="2400" dirty="0">
                <a:latin typeface="Arial" panose="020B0604020202020204" pitchFamily="34" charset="0"/>
                <a:cs typeface="Arial" panose="020B0604020202020204" pitchFamily="34" charset="0"/>
              </a:rPr>
              <a:t>Low-tech methods include planting trees, restoring grasslands, or efforts to increase the organic content of soils.</a:t>
            </a:r>
          </a:p>
          <a:p>
            <a:pPr lvl="0"/>
            <a:r>
              <a:rPr lang="en-US" sz="2800" dirty="0">
                <a:latin typeface="Arial" panose="020B0604020202020204" pitchFamily="34" charset="0"/>
                <a:cs typeface="Arial" panose="020B0604020202020204" pitchFamily="34" charset="0"/>
              </a:rPr>
              <a:t>Researchers are looking at cost-effective ways of capturing CO</a:t>
            </a:r>
            <a:r>
              <a:rPr lang="en-US" sz="2800" baseline="-25000" dirty="0">
                <a:latin typeface="Arial" panose="020B0604020202020204" pitchFamily="34" charset="0"/>
                <a:cs typeface="Arial" panose="020B0604020202020204" pitchFamily="34" charset="0"/>
              </a:rPr>
              <a:t>2 </a:t>
            </a:r>
            <a:r>
              <a:rPr lang="en-US" sz="2800" dirty="0">
                <a:latin typeface="Arial" panose="020B0604020202020204" pitchFamily="34" charset="0"/>
                <a:cs typeface="Arial" panose="020B0604020202020204" pitchFamily="34" charset="0"/>
              </a:rPr>
              <a:t>from the air, from coal-burning power stations, and from other emission sources.</a:t>
            </a:r>
          </a:p>
          <a:p>
            <a:pPr marL="627063" lvl="1"/>
            <a:r>
              <a:rPr lang="en-US" sz="2400" dirty="0" err="1">
                <a:latin typeface="Arial" panose="020B0604020202020204" pitchFamily="34" charset="0"/>
                <a:cs typeface="Arial" panose="020B0604020202020204" pitchFamily="34" charset="0"/>
              </a:rPr>
              <a:t>Artifical</a:t>
            </a:r>
            <a:r>
              <a:rPr lang="en-US" sz="2400" dirty="0">
                <a:latin typeface="Arial" panose="020B0604020202020204" pitchFamily="34" charset="0"/>
                <a:cs typeface="Arial" panose="020B0604020202020204" pitchFamily="34" charset="0"/>
              </a:rPr>
              <a:t> trees??</a:t>
            </a:r>
          </a:p>
        </p:txBody>
      </p:sp>
      <p:pic>
        <p:nvPicPr>
          <p:cNvPr id="4" name="Picture 3"/>
          <p:cNvPicPr>
            <a:picLocks noChangeAspect="1"/>
          </p:cNvPicPr>
          <p:nvPr/>
        </p:nvPicPr>
        <p:blipFill>
          <a:blip r:embed="rId2"/>
          <a:stretch>
            <a:fillRect/>
          </a:stretch>
        </p:blipFill>
        <p:spPr>
          <a:xfrm>
            <a:off x="2949564" y="4717298"/>
            <a:ext cx="2188462" cy="1971956"/>
          </a:xfrm>
          <a:prstGeom prst="rect">
            <a:avLst/>
          </a:prstGeom>
        </p:spPr>
      </p:pic>
      <p:pic>
        <p:nvPicPr>
          <p:cNvPr id="5" name="Picture 4"/>
          <p:cNvPicPr>
            <a:picLocks noChangeAspect="1"/>
          </p:cNvPicPr>
          <p:nvPr/>
        </p:nvPicPr>
        <p:blipFill>
          <a:blip r:embed="rId3"/>
          <a:stretch>
            <a:fillRect/>
          </a:stretch>
        </p:blipFill>
        <p:spPr>
          <a:xfrm>
            <a:off x="274085" y="4717298"/>
            <a:ext cx="2203301" cy="1971955"/>
          </a:xfrm>
          <a:prstGeom prst="rect">
            <a:avLst/>
          </a:prstGeom>
        </p:spPr>
      </p:pic>
      <p:pic>
        <p:nvPicPr>
          <p:cNvPr id="6" name="Picture 5"/>
          <p:cNvPicPr>
            <a:picLocks noChangeAspect="1"/>
          </p:cNvPicPr>
          <p:nvPr/>
        </p:nvPicPr>
        <p:blipFill>
          <a:blip r:embed="rId4"/>
          <a:stretch>
            <a:fillRect/>
          </a:stretch>
        </p:blipFill>
        <p:spPr>
          <a:xfrm>
            <a:off x="5853414" y="4253024"/>
            <a:ext cx="3171266" cy="2499872"/>
          </a:xfrm>
          <a:prstGeom prst="rect">
            <a:avLst/>
          </a:prstGeom>
        </p:spPr>
      </p:pic>
    </p:spTree>
    <p:extLst>
      <p:ext uri="{BB962C8B-B14F-4D97-AF65-F5344CB8AC3E}">
        <p14:creationId xmlns:p14="http://schemas.microsoft.com/office/powerpoint/2010/main" val="1980573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76001" y="2190307"/>
            <a:ext cx="6094919" cy="4667693"/>
            <a:chOff x="2028355" y="2915126"/>
            <a:chExt cx="5080583" cy="3942874"/>
          </a:xfrm>
        </p:grpSpPr>
        <p:pic>
          <p:nvPicPr>
            <p:cNvPr id="4" name="Picture 3"/>
            <p:cNvPicPr>
              <a:picLocks noChangeAspect="1"/>
            </p:cNvPicPr>
            <p:nvPr/>
          </p:nvPicPr>
          <p:blipFill rotWithShape="1">
            <a:blip r:embed="rId2"/>
            <a:srcRect r="13457" b="8211"/>
            <a:stretch/>
          </p:blipFill>
          <p:spPr>
            <a:xfrm>
              <a:off x="2028355" y="2915126"/>
              <a:ext cx="5080583" cy="3942874"/>
            </a:xfrm>
            <a:prstGeom prst="rect">
              <a:avLst/>
            </a:prstGeom>
          </p:spPr>
        </p:pic>
        <p:pic>
          <p:nvPicPr>
            <p:cNvPr id="6" name="Picture 5"/>
            <p:cNvPicPr>
              <a:picLocks noChangeAspect="1"/>
            </p:cNvPicPr>
            <p:nvPr/>
          </p:nvPicPr>
          <p:blipFill rotWithShape="1">
            <a:blip r:embed="rId3"/>
            <a:srcRect t="92534" r="90973" b="4548"/>
            <a:stretch/>
          </p:blipFill>
          <p:spPr>
            <a:xfrm>
              <a:off x="2610690" y="6111548"/>
              <a:ext cx="908687" cy="214824"/>
            </a:xfrm>
            <a:prstGeom prst="rect">
              <a:avLst/>
            </a:prstGeom>
          </p:spPr>
        </p:pic>
      </p:grpSp>
      <p:sp>
        <p:nvSpPr>
          <p:cNvPr id="2" name="Title 1"/>
          <p:cNvSpPr>
            <a:spLocks noGrp="1"/>
          </p:cNvSpPr>
          <p:nvPr>
            <p:ph type="title"/>
          </p:nvPr>
        </p:nvSpPr>
        <p:spPr>
          <a:solidFill>
            <a:srgbClr val="64A03C"/>
          </a:solidFill>
        </p:spPr>
        <p:txBody>
          <a:bodyPr/>
          <a:lstStyle/>
          <a:p>
            <a:r>
              <a:rPr lang="en-US" dirty="0">
                <a:latin typeface="Arial" panose="020B0604020202020204" pitchFamily="34" charset="0"/>
                <a:cs typeface="Arial" panose="020B0604020202020204" pitchFamily="34" charset="0"/>
              </a:rPr>
              <a:t>Global Change</a:t>
            </a:r>
          </a:p>
        </p:txBody>
      </p:sp>
      <p:sp>
        <p:nvSpPr>
          <p:cNvPr id="3" name="Rectangle 2"/>
          <p:cNvSpPr/>
          <p:nvPr/>
        </p:nvSpPr>
        <p:spPr>
          <a:xfrm>
            <a:off x="106326" y="1286057"/>
            <a:ext cx="8923374" cy="1993366"/>
          </a:xfrm>
          <a:prstGeom prst="rect">
            <a:avLst/>
          </a:prstGeom>
        </p:spPr>
        <p:txBody>
          <a:bodyPr wrap="square">
            <a:spAutoFit/>
          </a:bodyPr>
          <a:lstStyle/>
          <a:p>
            <a:pPr marL="228600" lvl="0" indent="-228600">
              <a:lnSpc>
                <a:spcPct val="90000"/>
              </a:lnSpc>
              <a:spcBef>
                <a:spcPts val="1000"/>
              </a:spcBef>
              <a:buClr>
                <a:srgbClr val="111111"/>
              </a:buClr>
              <a:buSzPct val="85000"/>
              <a:buFont typeface="Wingdings" panose="05000000000000000000" pitchFamily="2" charset="2"/>
              <a:buChar char="§"/>
            </a:pPr>
            <a:r>
              <a:rPr lang="en-US" sz="2800" b="1" dirty="0">
                <a:solidFill>
                  <a:srgbClr val="64A03C"/>
                </a:solidFill>
                <a:latin typeface="Arial" panose="020B0604020202020204" pitchFamily="34" charset="0"/>
                <a:cs typeface="Arial" panose="020B0604020202020204" pitchFamily="34" charset="0"/>
              </a:rPr>
              <a:t>Global change</a:t>
            </a:r>
            <a:r>
              <a:rPr lang="en-US" sz="2800" b="1" dirty="0">
                <a:solidFill>
                  <a:srgbClr val="000000"/>
                </a:solidFill>
                <a:latin typeface="Arial" panose="020B0604020202020204" pitchFamily="34" charset="0"/>
                <a:cs typeface="Arial" panose="020B0604020202020204" pitchFamily="34" charset="0"/>
              </a:rPr>
              <a:t>: </a:t>
            </a:r>
            <a:r>
              <a:rPr lang="en-US" sz="2800" dirty="0">
                <a:solidFill>
                  <a:srgbClr val="000000"/>
                </a:solidFill>
                <a:latin typeface="Arial" panose="020B0604020202020204" pitchFamily="34" charset="0"/>
                <a:cs typeface="Arial" panose="020B0604020202020204" pitchFamily="34" charset="0"/>
              </a:rPr>
              <a:t>Change that occurs in the chemical, biological, and physical properties of the planet.</a:t>
            </a:r>
          </a:p>
          <a:p>
            <a:pPr marL="3657600" lvl="1" indent="-287338">
              <a:lnSpc>
                <a:spcPct val="90000"/>
              </a:lnSpc>
              <a:spcBef>
                <a:spcPts val="1000"/>
              </a:spcBef>
              <a:buClr>
                <a:srgbClr val="111111"/>
              </a:buClr>
              <a:buSzPct val="90000"/>
              <a:buFont typeface="Arial" panose="020B0604020202020204" pitchFamily="34" charset="0"/>
              <a:buChar char="̶"/>
            </a:pPr>
            <a:r>
              <a:rPr lang="en-US" sz="2400" dirty="0">
                <a:solidFill>
                  <a:srgbClr val="010001"/>
                </a:solidFill>
                <a:latin typeface="Arial" panose="020B0604020202020204" pitchFamily="34" charset="0"/>
                <a:cs typeface="Arial" panose="020B0604020202020204" pitchFamily="34" charset="0"/>
              </a:rPr>
              <a:t>Global change includes a wide variety of factors that are changing over time.</a:t>
            </a:r>
            <a:endParaRPr lang="en-US" sz="2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47978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1" descr="1915"/>
          <p:cNvPicPr>
            <a:picLocks noChangeAspect="1" noChangeArrowheads="1"/>
          </p:cNvPicPr>
          <p:nvPr/>
        </p:nvPicPr>
        <p:blipFill>
          <a:blip r:embed="rId3">
            <a:extLst>
              <a:ext uri="{28A0092B-C50C-407E-A947-70E740481C1C}">
                <a14:useLocalDpi xmlns:a14="http://schemas.microsoft.com/office/drawing/2010/main" val="0"/>
              </a:ext>
            </a:extLst>
          </a:blip>
          <a:srcRect t="3607" b="3398"/>
          <a:stretch>
            <a:fillRect/>
          </a:stretch>
        </p:blipFill>
        <p:spPr bwMode="auto">
          <a:xfrm>
            <a:off x="180182" y="2158409"/>
            <a:ext cx="8963818" cy="463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4196" y="1290478"/>
            <a:ext cx="8869804" cy="867930"/>
          </a:xfrm>
          <a:prstGeom prst="rect">
            <a:avLst/>
          </a:prstGeom>
        </p:spPr>
        <p:txBody>
          <a:bodyPr wrap="square">
            <a:spAutoFit/>
          </a:bodyPr>
          <a:lstStyle/>
          <a:p>
            <a:pPr marL="228600" lvl="0" indent="-228600">
              <a:lnSpc>
                <a:spcPct val="90000"/>
              </a:lnSpc>
              <a:spcBef>
                <a:spcPts val="1000"/>
              </a:spcBef>
              <a:buSzPct val="75000"/>
              <a:buFont typeface="Wingdings" panose="05000000000000000000" pitchFamily="2" charset="2"/>
              <a:buChar char="§"/>
            </a:pPr>
            <a:r>
              <a:rPr lang="en-US" sz="2800" dirty="0">
                <a:solidFill>
                  <a:srgbClr val="000000"/>
                </a:solidFill>
                <a:latin typeface="Arial" panose="020B0604020202020204" pitchFamily="34" charset="0"/>
                <a:cs typeface="Arial" panose="020B0604020202020204" pitchFamily="34" charset="0"/>
              </a:rPr>
              <a:t>Captured CO</a:t>
            </a:r>
            <a:r>
              <a:rPr lang="en-US" sz="2800" baseline="-25000" dirty="0">
                <a:solidFill>
                  <a:srgbClr val="000000"/>
                </a:solidFill>
                <a:latin typeface="Arial" panose="020B0604020202020204" pitchFamily="34" charset="0"/>
                <a:cs typeface="Arial" panose="020B0604020202020204" pitchFamily="34" charset="0"/>
              </a:rPr>
              <a:t>2 </a:t>
            </a:r>
            <a:r>
              <a:rPr lang="en-US" sz="2800" dirty="0">
                <a:solidFill>
                  <a:srgbClr val="000000"/>
                </a:solidFill>
                <a:latin typeface="Arial" panose="020B0604020202020204" pitchFamily="34" charset="0"/>
                <a:cs typeface="Arial" panose="020B0604020202020204" pitchFamily="34" charset="0"/>
              </a:rPr>
              <a:t>would be compressed and pumped into abandoned oil wells or the deep ocean.</a:t>
            </a:r>
          </a:p>
        </p:txBody>
      </p:sp>
      <p:sp>
        <p:nvSpPr>
          <p:cNvPr id="7" name="Title 1"/>
          <p:cNvSpPr>
            <a:spLocks noGrp="1"/>
          </p:cNvSpPr>
          <p:nvPr>
            <p:ph type="title"/>
          </p:nvPr>
        </p:nvSpPr>
        <p:spPr>
          <a:xfrm>
            <a:off x="0" y="0"/>
            <a:ext cx="9144000" cy="1197429"/>
          </a:xfrm>
          <a:solidFill>
            <a:srgbClr val="64A03C"/>
          </a:solidFill>
        </p:spPr>
        <p:txBody>
          <a:bodyPr/>
          <a:lstStyle/>
          <a:p>
            <a:r>
              <a:rPr lang="en-US" dirty="0">
                <a:latin typeface="Arial" panose="020B0604020202020204" pitchFamily="34" charset="0"/>
                <a:cs typeface="Arial" panose="020B0604020202020204" pitchFamily="34" charset="0"/>
              </a:rPr>
              <a:t>Carbon Sequestration</a:t>
            </a:r>
          </a:p>
        </p:txBody>
      </p:sp>
    </p:spTree>
    <p:extLst>
      <p:ext uri="{BB962C8B-B14F-4D97-AF65-F5344CB8AC3E}">
        <p14:creationId xmlns:p14="http://schemas.microsoft.com/office/powerpoint/2010/main" val="31954943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body" idx="4294967295"/>
          </p:nvPr>
        </p:nvSpPr>
        <p:spPr>
          <a:xfrm>
            <a:off x="152400" y="1594886"/>
            <a:ext cx="8821479" cy="5146156"/>
          </a:xfrm>
        </p:spPr>
        <p:txBody>
          <a:bodyPr>
            <a:noAutofit/>
          </a:bodyPr>
          <a:lstStyle/>
          <a:p>
            <a:pPr marL="2286000" indent="0" eaLnBrk="1" hangingPunct="1">
              <a:buNone/>
            </a:pPr>
            <a:r>
              <a:rPr lang="en-US" altLang="en-US" sz="2800" b="1" u="sng" dirty="0">
                <a:latin typeface="Arial" panose="020B0604020202020204" pitchFamily="34" charset="0"/>
                <a:cs typeface="Arial" panose="020B0604020202020204" pitchFamily="34" charset="0"/>
              </a:rPr>
              <a:t>Option #2</a:t>
            </a:r>
            <a:endParaRPr lang="en-US" altLang="en-US" sz="2800" b="1" dirty="0">
              <a:latin typeface="Arial" panose="020B0604020202020204" pitchFamily="34" charset="0"/>
              <a:cs typeface="Arial" panose="020B0604020202020204" pitchFamily="34" charset="0"/>
            </a:endParaRPr>
          </a:p>
          <a:p>
            <a:pPr marL="2286000" indent="0" eaLnBrk="1" hangingPunct="1">
              <a:spcAft>
                <a:spcPts val="1800"/>
              </a:spcAft>
              <a:buClr>
                <a:srgbClr val="111111"/>
              </a:buClr>
              <a:buSzPct val="85000"/>
              <a:buNone/>
            </a:pPr>
            <a:r>
              <a:rPr lang="en-US" altLang="en-US" sz="2800" b="1" dirty="0">
                <a:solidFill>
                  <a:srgbClr val="64A03C"/>
                </a:solidFill>
                <a:latin typeface="Arial" panose="020B0604020202020204" pitchFamily="34" charset="0"/>
                <a:cs typeface="Arial" panose="020B0604020202020204" pitchFamily="34" charset="0"/>
              </a:rPr>
              <a:t>Adaptation</a:t>
            </a:r>
            <a:endParaRPr lang="en-US" altLang="en-US" sz="2800" dirty="0">
              <a:solidFill>
                <a:srgbClr val="111111"/>
              </a:solidFill>
              <a:latin typeface="Arial" panose="020B0604020202020204" pitchFamily="34" charset="0"/>
              <a:cs typeface="Arial" panose="020B0604020202020204" pitchFamily="34" charset="0"/>
            </a:endParaRPr>
          </a:p>
          <a:p>
            <a:pPr marL="287338" indent="-287338" eaLnBrk="1" hangingPunct="1">
              <a:spcAft>
                <a:spcPts val="1200"/>
              </a:spcAft>
              <a:buClr>
                <a:srgbClr val="111111"/>
              </a:buClr>
              <a:buSzPct val="85000"/>
            </a:pPr>
            <a:r>
              <a:rPr lang="en-US" altLang="en-US" sz="2800" b="1" dirty="0">
                <a:solidFill>
                  <a:srgbClr val="111111"/>
                </a:solidFill>
                <a:latin typeface="Arial" panose="020B0604020202020204" pitchFamily="34" charset="0"/>
                <a:cs typeface="Arial" panose="020B0604020202020204" pitchFamily="34" charset="0"/>
              </a:rPr>
              <a:t>Adaptation: </a:t>
            </a:r>
            <a:r>
              <a:rPr lang="en-US" altLang="en-US" sz="2800" dirty="0">
                <a:latin typeface="Arial" panose="020B0604020202020204" pitchFamily="34" charset="0"/>
                <a:cs typeface="Arial" panose="020B0604020202020204" pitchFamily="34" charset="0"/>
              </a:rPr>
              <a:t>change along with the changing climate</a:t>
            </a:r>
          </a:p>
          <a:p>
            <a:pPr marL="627063" lvl="1"/>
            <a:r>
              <a:rPr lang="en-US" sz="2600" dirty="0">
                <a:solidFill>
                  <a:srgbClr val="222222"/>
                </a:solidFill>
                <a:latin typeface="Roboto"/>
              </a:rPr>
              <a:t>Adaptation refers to dealing with the impacts of climate change.</a:t>
            </a:r>
          </a:p>
          <a:p>
            <a:pPr marL="627063" lvl="1" eaLnBrk="1" hangingPunct="1"/>
            <a:r>
              <a:rPr lang="en-US" altLang="en-US" sz="2600" dirty="0">
                <a:latin typeface="Arial" panose="020B0604020202020204" pitchFamily="34" charset="0"/>
                <a:cs typeface="Arial" panose="020B0604020202020204" pitchFamily="34" charset="0"/>
              </a:rPr>
              <a:t>We recognize that some warming is unavoidable and devise strategies to reduce its harmful effects, or live with the outcome.</a:t>
            </a:r>
          </a:p>
          <a:p>
            <a:pPr marL="627063" lvl="1"/>
            <a:r>
              <a:rPr lang="en-US" sz="2600" dirty="0">
                <a:solidFill>
                  <a:srgbClr val="222222"/>
                </a:solidFill>
                <a:latin typeface="Roboto"/>
              </a:rPr>
              <a:t>It involves taking practical actions to manage risks from climate impacts, protect communities, and strengthen the resilience of the economy.</a:t>
            </a:r>
          </a:p>
          <a:p>
            <a:pPr marL="627063" lvl="1"/>
            <a:endParaRPr lang="en-US" altLang="en-US" sz="2600" dirty="0">
              <a:latin typeface="Arial" panose="020B0604020202020204" pitchFamily="34" charset="0"/>
              <a:cs typeface="Arial" panose="020B0604020202020204" pitchFamily="34" charset="0"/>
            </a:endParaRPr>
          </a:p>
        </p:txBody>
      </p:sp>
      <p:sp>
        <p:nvSpPr>
          <p:cNvPr id="4" name="Title 1"/>
          <p:cNvSpPr txBox="1">
            <a:spLocks/>
          </p:cNvSpPr>
          <p:nvPr/>
        </p:nvSpPr>
        <p:spPr>
          <a:xfrm>
            <a:off x="0" y="0"/>
            <a:ext cx="9144000" cy="1197429"/>
          </a:xfrm>
          <a:prstGeom prst="rect">
            <a:avLst/>
          </a:prstGeom>
          <a:solidFill>
            <a:srgbClr val="64A03C"/>
          </a:solidFill>
        </p:spPr>
        <p:txBody>
          <a:bodyPr anchor="ctr" anchorCtr="0"/>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a:latin typeface="Arial" panose="020B0604020202020204" pitchFamily="34" charset="0"/>
                <a:cs typeface="Arial" panose="020B0604020202020204" pitchFamily="34" charset="0"/>
              </a:rPr>
              <a:t>So What Are Our Options?</a:t>
            </a:r>
          </a:p>
        </p:txBody>
      </p:sp>
      <p:pic>
        <p:nvPicPr>
          <p:cNvPr id="2" name="Picture 1"/>
          <p:cNvPicPr>
            <a:picLocks noChangeAspect="1"/>
          </p:cNvPicPr>
          <p:nvPr/>
        </p:nvPicPr>
        <p:blipFill>
          <a:blip r:embed="rId3"/>
          <a:stretch>
            <a:fillRect/>
          </a:stretch>
        </p:blipFill>
        <p:spPr>
          <a:xfrm>
            <a:off x="6223763" y="1229328"/>
            <a:ext cx="2920237" cy="1560711"/>
          </a:xfrm>
          <a:prstGeom prst="rect">
            <a:avLst/>
          </a:prstGeom>
        </p:spPr>
      </p:pic>
    </p:spTree>
    <p:extLst>
      <p:ext uri="{BB962C8B-B14F-4D97-AF65-F5344CB8AC3E}">
        <p14:creationId xmlns:p14="http://schemas.microsoft.com/office/powerpoint/2010/main" val="37114394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0" y="0"/>
            <a:ext cx="9144000" cy="1188720"/>
          </a:xfrm>
          <a:solidFill>
            <a:srgbClr val="64A03C"/>
          </a:solidFill>
        </p:spPr>
        <p:txBody>
          <a:bodyPr/>
          <a:lstStyle/>
          <a:p>
            <a:pPr algn="ctr" eaLnBrk="1" hangingPunct="1"/>
            <a:r>
              <a:rPr lang="en-US" altLang="en-US" i="1" dirty="0">
                <a:latin typeface="Arial" panose="020B0604020202020204" pitchFamily="34" charset="0"/>
                <a:cs typeface="Arial" panose="020B0604020202020204" pitchFamily="34" charset="0"/>
              </a:rPr>
              <a:t>So What Are Our Options? </a:t>
            </a:r>
          </a:p>
        </p:txBody>
      </p:sp>
      <p:pic>
        <p:nvPicPr>
          <p:cNvPr id="115715" name="Picture1" descr="1917"/>
          <p:cNvPicPr>
            <a:picLocks noChangeAspect="1" noChangeArrowheads="1"/>
          </p:cNvPicPr>
          <p:nvPr/>
        </p:nvPicPr>
        <p:blipFill>
          <a:blip r:embed="rId3">
            <a:extLst>
              <a:ext uri="{28A0092B-C50C-407E-A947-70E740481C1C}">
                <a14:useLocalDpi xmlns:a14="http://schemas.microsoft.com/office/drawing/2010/main" val="0"/>
              </a:ext>
            </a:extLst>
          </a:blip>
          <a:srcRect b="2713"/>
          <a:stretch>
            <a:fillRect/>
          </a:stretch>
        </p:blipFill>
        <p:spPr bwMode="auto">
          <a:xfrm>
            <a:off x="111642" y="1260787"/>
            <a:ext cx="8920716" cy="55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1642" y="1381120"/>
            <a:ext cx="4083169" cy="523220"/>
          </a:xfrm>
          <a:prstGeom prst="rect">
            <a:avLst/>
          </a:prstGeom>
        </p:spPr>
        <p:txBody>
          <a:bodyPr wrap="none">
            <a:spAutoFit/>
          </a:bodyPr>
          <a:lstStyle/>
          <a:p>
            <a:r>
              <a:rPr lang="en-US" altLang="en-US" sz="2800" b="1" dirty="0">
                <a:solidFill>
                  <a:srgbClr val="111111"/>
                </a:solidFill>
                <a:latin typeface="Arial" panose="020B0604020202020204" pitchFamily="34" charset="0"/>
                <a:cs typeface="Arial" panose="020B0604020202020204" pitchFamily="34" charset="0"/>
              </a:rPr>
              <a:t>Adaptation strategies: </a:t>
            </a:r>
            <a:endParaRPr lang="en-US" dirty="0"/>
          </a:p>
        </p:txBody>
      </p:sp>
    </p:spTree>
    <p:extLst>
      <p:ext uri="{BB962C8B-B14F-4D97-AF65-F5344CB8AC3E}">
        <p14:creationId xmlns:p14="http://schemas.microsoft.com/office/powerpoint/2010/main" val="10736803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0" y="0"/>
            <a:ext cx="9144000" cy="1188720"/>
          </a:xfrm>
          <a:solidFill>
            <a:srgbClr val="64A03C"/>
          </a:solidFill>
        </p:spPr>
        <p:txBody>
          <a:bodyPr/>
          <a:lstStyle/>
          <a:p>
            <a:pPr algn="ctr" eaLnBrk="1" hangingPunct="1"/>
            <a:r>
              <a:rPr lang="en-US" altLang="en-US" i="1" dirty="0">
                <a:latin typeface="Arial" panose="020B0604020202020204" pitchFamily="34" charset="0"/>
                <a:cs typeface="Arial" panose="020B0604020202020204" pitchFamily="34" charset="0"/>
              </a:rPr>
              <a:t>So What Are Our Options? </a:t>
            </a:r>
          </a:p>
        </p:txBody>
      </p:sp>
      <p:pic>
        <p:nvPicPr>
          <p:cNvPr id="5" name="Picture 4"/>
          <p:cNvPicPr>
            <a:picLocks noChangeAspect="1"/>
          </p:cNvPicPr>
          <p:nvPr/>
        </p:nvPicPr>
        <p:blipFill>
          <a:blip r:embed="rId3"/>
          <a:stretch>
            <a:fillRect/>
          </a:stretch>
        </p:blipFill>
        <p:spPr>
          <a:xfrm>
            <a:off x="198031" y="1227333"/>
            <a:ext cx="8747938" cy="5566869"/>
          </a:xfrm>
          <a:prstGeom prst="rect">
            <a:avLst/>
          </a:prstGeom>
        </p:spPr>
      </p:pic>
    </p:spTree>
    <p:extLst>
      <p:ext uri="{BB962C8B-B14F-4D97-AF65-F5344CB8AC3E}">
        <p14:creationId xmlns:p14="http://schemas.microsoft.com/office/powerpoint/2010/main" val="26411597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body" idx="4294967295"/>
          </p:nvPr>
        </p:nvSpPr>
        <p:spPr>
          <a:xfrm>
            <a:off x="186069" y="1318433"/>
            <a:ext cx="4821865" cy="2434854"/>
          </a:xfrm>
        </p:spPr>
        <p:txBody>
          <a:bodyPr>
            <a:noAutofit/>
          </a:bodyPr>
          <a:lstStyle/>
          <a:p>
            <a:pPr eaLnBrk="1" hangingPunct="1"/>
            <a:r>
              <a:rPr lang="en-US" altLang="en-US" sz="2800" dirty="0">
                <a:latin typeface="Arial" panose="020B0604020202020204" pitchFamily="34" charset="0"/>
                <a:cs typeface="Arial" panose="020B0604020202020204" pitchFamily="34" charset="0"/>
              </a:rPr>
              <a:t>A program to slow and adapt to global warming now is very likely to cost </a:t>
            </a:r>
            <a:r>
              <a:rPr lang="en-US" altLang="en-US" sz="2800" b="1" i="1" u="sng" dirty="0">
                <a:latin typeface="Arial" panose="020B0604020202020204" pitchFamily="34" charset="0"/>
                <a:cs typeface="Arial" panose="020B0604020202020204" pitchFamily="34" charset="0"/>
              </a:rPr>
              <a:t>less</a:t>
            </a:r>
            <a:r>
              <a:rPr lang="en-US" altLang="en-US" sz="2800" dirty="0">
                <a:latin typeface="Arial" panose="020B0604020202020204" pitchFamily="34" charset="0"/>
                <a:cs typeface="Arial" panose="020B0604020202020204" pitchFamily="34" charset="0"/>
              </a:rPr>
              <a:t> than waiting and having to deal with its harmful effects later.</a:t>
            </a:r>
          </a:p>
        </p:txBody>
      </p:sp>
      <p:pic>
        <p:nvPicPr>
          <p:cNvPr id="2" name="Picture 1"/>
          <p:cNvPicPr>
            <a:picLocks noChangeAspect="1"/>
          </p:cNvPicPr>
          <p:nvPr/>
        </p:nvPicPr>
        <p:blipFill rotWithShape="1">
          <a:blip r:embed="rId3"/>
          <a:srcRect l="-12200" t="-19460" r="-10995" b="2451"/>
          <a:stretch/>
        </p:blipFill>
        <p:spPr>
          <a:xfrm>
            <a:off x="1996829" y="180753"/>
            <a:ext cx="7721334" cy="6549661"/>
          </a:xfrm>
          <a:prstGeom prst="triangle">
            <a:avLst>
              <a:gd name="adj" fmla="val 51384"/>
            </a:avLst>
          </a:prstGeom>
        </p:spPr>
      </p:pic>
      <p:sp>
        <p:nvSpPr>
          <p:cNvPr id="4" name="Rectangle 2"/>
          <p:cNvSpPr txBox="1">
            <a:spLocks noChangeArrowheads="1"/>
          </p:cNvSpPr>
          <p:nvPr/>
        </p:nvSpPr>
        <p:spPr>
          <a:xfrm>
            <a:off x="0" y="0"/>
            <a:ext cx="9144000" cy="1188720"/>
          </a:xfrm>
          <a:prstGeom prst="rect">
            <a:avLst/>
          </a:prstGeom>
          <a:solidFill>
            <a:srgbClr val="64A03C"/>
          </a:solidFill>
        </p:spPr>
        <p:txBody>
          <a:bodyPr anchor="ctr" anchorCtr="0"/>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altLang="en-US" dirty="0">
                <a:latin typeface="Arial" panose="020B0604020202020204" pitchFamily="34" charset="0"/>
                <a:cs typeface="Arial" panose="020B0604020202020204" pitchFamily="34" charset="0"/>
              </a:rPr>
              <a:t>So What Are Our Options? </a:t>
            </a:r>
          </a:p>
        </p:txBody>
      </p:sp>
    </p:spTree>
    <p:extLst>
      <p:ext uri="{BB962C8B-B14F-4D97-AF65-F5344CB8AC3E}">
        <p14:creationId xmlns:p14="http://schemas.microsoft.com/office/powerpoint/2010/main" val="2975867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rcRect l="27708" t="26575" r="22116" b="26834"/>
          <a:stretch>
            <a:fillRect/>
          </a:stretch>
        </p:blipFill>
        <p:spPr bwMode="auto">
          <a:xfrm>
            <a:off x="0" y="393400"/>
            <a:ext cx="9154380" cy="6042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362903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2243"/>
          <a:stretch/>
        </p:blipFill>
        <p:spPr>
          <a:xfrm>
            <a:off x="676423" y="31888"/>
            <a:ext cx="7723296" cy="6781110"/>
          </a:xfrm>
          <a:prstGeom prst="rect">
            <a:avLst/>
          </a:prstGeom>
        </p:spPr>
      </p:pic>
    </p:spTree>
    <p:extLst>
      <p:ext uri="{BB962C8B-B14F-4D97-AF65-F5344CB8AC3E}">
        <p14:creationId xmlns:p14="http://schemas.microsoft.com/office/powerpoint/2010/main" val="1564779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ChangeArrowheads="1"/>
          </p:cNvSpPr>
          <p:nvPr/>
        </p:nvSpPr>
        <p:spPr bwMode="auto">
          <a:xfrm>
            <a:off x="0" y="1617921"/>
            <a:ext cx="9144000"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F881A"/>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1F881A"/>
              </a:buClr>
              <a:buFont typeface="Times" panose="02020603050405020304" pitchFamily="18" charset="0"/>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1F881A"/>
              </a:buClr>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1F881A"/>
              </a:buClr>
              <a:buFont typeface="Times" panose="02020603050405020304" pitchFamily="18" charset="0"/>
              <a:buChar char="•"/>
              <a:defRPr sz="22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1F881A"/>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80000"/>
              </a:lnSpc>
              <a:spcBef>
                <a:spcPct val="20000"/>
              </a:spcBef>
              <a:spcAft>
                <a:spcPct val="0"/>
              </a:spcAft>
              <a:buClr>
                <a:srgbClr val="1F881A"/>
              </a:buClr>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 special message from </a:t>
            </a:r>
            <a:r>
              <a:rPr lang="en-US" altLang="en-US" b="1" dirty="0">
                <a:solidFill>
                  <a:srgbClr val="000000"/>
                </a:solidFill>
              </a:rPr>
              <a:t>a former </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president:</a:t>
            </a:r>
          </a:p>
          <a:p>
            <a:pPr marL="0" marR="0" lvl="0" indent="0" algn="ctr" defTabSz="914400" rtl="0" eaLnBrk="1" fontAlgn="base" latinLnBrk="0" hangingPunct="1">
              <a:lnSpc>
                <a:spcPct val="80000"/>
              </a:lnSpc>
              <a:spcBef>
                <a:spcPct val="20000"/>
              </a:spcBef>
              <a:spcAft>
                <a:spcPct val="0"/>
              </a:spcAft>
              <a:buClr>
                <a:srgbClr val="1F881A"/>
              </a:buClr>
              <a:buSzTx/>
              <a:buFont typeface="Arial" panose="020B0604020202020204" pitchFamily="34" charset="0"/>
              <a:buNone/>
              <a:tabLst/>
              <a:defRPr/>
            </a:pPr>
            <a:endPar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hlinkClick r:id="rId2"/>
            </a:endParaRPr>
          </a:p>
          <a:p>
            <a:pPr marL="0" marR="0" lvl="0" indent="0" algn="ctr" defTabSz="914400" rtl="0" eaLnBrk="1" fontAlgn="base" latinLnBrk="0" hangingPunct="1">
              <a:lnSpc>
                <a:spcPct val="80000"/>
              </a:lnSpc>
              <a:spcBef>
                <a:spcPct val="20000"/>
              </a:spcBef>
              <a:spcAft>
                <a:spcPct val="0"/>
              </a:spcAft>
              <a:buClr>
                <a:srgbClr val="1F881A"/>
              </a:buClr>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hlinkClick r:id="rId3"/>
              </a:rPr>
              <a:t>http://www.youtube.com/watch?v=rKMpQ6NqB3Q&amp;feature=player_embedded</a:t>
            </a: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 name="Rectangle 3"/>
          <p:cNvSpPr txBox="1">
            <a:spLocks noChangeArrowheads="1"/>
          </p:cNvSpPr>
          <p:nvPr/>
        </p:nvSpPr>
        <p:spPr>
          <a:xfrm>
            <a:off x="0" y="3338622"/>
            <a:ext cx="9144000" cy="3136606"/>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1F881A"/>
              </a:buClr>
              <a:buSzTx/>
              <a:buFont typeface="Wingdings" pitchFamily="2" charset="2"/>
              <a:buNone/>
              <a:tabLst/>
              <a:defRPr/>
            </a:pPr>
            <a:r>
              <a:rPr kumimoji="0" lang="en-US" sz="2200" b="1" i="1" u="none" strike="noStrike" kern="0" cap="none" spc="0" normalizeH="0" baseline="0" noProof="0" dirty="0">
                <a:ln>
                  <a:noFill/>
                </a:ln>
                <a:solidFill>
                  <a:srgbClr val="000000"/>
                </a:solidFill>
                <a:effectLst/>
                <a:uLnTx/>
                <a:uFillTx/>
                <a:latin typeface="Arial"/>
                <a:ea typeface="MS PGothic" panose="020B0600070205080204" pitchFamily="34" charset="-128"/>
                <a:cs typeface="+mn-cs"/>
              </a:rPr>
              <a:t>Not satisfied with the overwhelming evidence for climate change?</a:t>
            </a:r>
          </a:p>
          <a:p>
            <a:pPr marL="342900" marR="0" lvl="0" indent="-342900" algn="ctr" defTabSz="914400" rtl="0" eaLnBrk="1" fontAlgn="base" latinLnBrk="0" hangingPunct="1">
              <a:lnSpc>
                <a:spcPct val="100000"/>
              </a:lnSpc>
              <a:spcBef>
                <a:spcPct val="20000"/>
              </a:spcBef>
              <a:spcAft>
                <a:spcPct val="0"/>
              </a:spcAft>
              <a:buClr>
                <a:srgbClr val="1F881A"/>
              </a:buClr>
              <a:buSzTx/>
              <a:buFont typeface="Arial" charset="0"/>
              <a:buNone/>
              <a:tabLst/>
              <a:defRPr/>
            </a:pPr>
            <a:endParaRPr kumimoji="0" lang="en-US" sz="800" b="0" i="1" u="none" strike="noStrike" kern="0" cap="none" spc="0" normalizeH="0" baseline="0" noProof="0" dirty="0">
              <a:ln>
                <a:noFill/>
              </a:ln>
              <a:solidFill>
                <a:srgbClr val="000000"/>
              </a:solidFill>
              <a:effectLst/>
              <a:uLnTx/>
              <a:uFillTx/>
              <a:latin typeface="Arial"/>
              <a:ea typeface="MS PGothic" panose="020B0600070205080204" pitchFamily="34" charset="-128"/>
              <a:cs typeface="+mn-cs"/>
            </a:endParaRPr>
          </a:p>
          <a:p>
            <a:pPr marL="342900" marR="0" lvl="0" indent="-342900" algn="ctr" defTabSz="914400" rtl="0" eaLnBrk="1" fontAlgn="base" latinLnBrk="0" hangingPunct="1">
              <a:lnSpc>
                <a:spcPct val="100000"/>
              </a:lnSpc>
              <a:spcBef>
                <a:spcPct val="20000"/>
              </a:spcBef>
              <a:spcAft>
                <a:spcPct val="0"/>
              </a:spcAft>
              <a:buClr>
                <a:srgbClr val="1F881A"/>
              </a:buClr>
              <a:buSzTx/>
              <a:buFont typeface="Wingdings" pitchFamily="2" charset="2"/>
              <a:buNone/>
              <a:tabLst/>
              <a:defRPr/>
            </a:pPr>
            <a:r>
              <a:rPr kumimoji="0" lang="en-US" sz="2400" b="1"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rPr>
              <a:t>Here is a “Second Opinion” on climate change:</a:t>
            </a:r>
          </a:p>
          <a:p>
            <a:pPr marL="342900" lvl="0" indent="-342900" algn="ctr" fontAlgn="base">
              <a:spcBef>
                <a:spcPct val="20000"/>
              </a:spcBef>
              <a:spcAft>
                <a:spcPct val="0"/>
              </a:spcAft>
              <a:buClr>
                <a:srgbClr val="1F881A"/>
              </a:buClr>
              <a:defRPr/>
            </a:pPr>
            <a:r>
              <a:rPr lang="en-US" sz="1400" kern="0" dirty="0">
                <a:solidFill>
                  <a:srgbClr val="000000"/>
                </a:solidFill>
                <a:latin typeface="Arial"/>
                <a:ea typeface="MS PGothic" panose="020B0600070205080204" pitchFamily="34" charset="-128"/>
                <a:hlinkClick r:id="rId4"/>
              </a:rPr>
              <a:t>http://www.cc.com/video-clips/pkx5sp/the-colbert-report-the-word---second-opinion</a:t>
            </a:r>
            <a:endParaRPr lang="en-US" sz="1400" kern="0" dirty="0">
              <a:solidFill>
                <a:srgbClr val="000000"/>
              </a:solidFill>
              <a:latin typeface="Arial"/>
              <a:ea typeface="MS PGothic" panose="020B0600070205080204" pitchFamily="34" charset="-128"/>
            </a:endParaRPr>
          </a:p>
          <a:p>
            <a:pPr marL="342900" marR="0" lvl="0" indent="-342900" algn="ctr" defTabSz="914400" rtl="0" eaLnBrk="1" fontAlgn="base" latinLnBrk="0" hangingPunct="1">
              <a:lnSpc>
                <a:spcPct val="100000"/>
              </a:lnSpc>
              <a:spcBef>
                <a:spcPct val="20000"/>
              </a:spcBef>
              <a:spcAft>
                <a:spcPct val="0"/>
              </a:spcAft>
              <a:buClr>
                <a:srgbClr val="1F881A"/>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endParaRPr>
          </a:p>
          <a:p>
            <a:pPr marL="342900" marR="0" lvl="0" indent="-342900" algn="ctr" defTabSz="914400" rtl="0" eaLnBrk="1" fontAlgn="base" latinLnBrk="0" hangingPunct="1">
              <a:lnSpc>
                <a:spcPct val="100000"/>
              </a:lnSpc>
              <a:spcBef>
                <a:spcPct val="20000"/>
              </a:spcBef>
              <a:spcAft>
                <a:spcPct val="0"/>
              </a:spcAft>
              <a:buClr>
                <a:srgbClr val="1F881A"/>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endParaRPr>
          </a:p>
          <a:p>
            <a:pPr marL="342900" marR="0" lvl="0" indent="-342900" algn="ctr" defTabSz="914400" rtl="0" eaLnBrk="1" fontAlgn="base" latinLnBrk="0" hangingPunct="1">
              <a:lnSpc>
                <a:spcPct val="100000"/>
              </a:lnSpc>
              <a:spcBef>
                <a:spcPct val="20000"/>
              </a:spcBef>
              <a:spcAft>
                <a:spcPct val="0"/>
              </a:spcAft>
              <a:buClr>
                <a:srgbClr val="1F881A"/>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endParaRPr>
          </a:p>
          <a:p>
            <a:pPr marL="342900" marR="0" lvl="0" indent="-342900" algn="ctr" defTabSz="914400" rtl="0" eaLnBrk="1" fontAlgn="base" latinLnBrk="0" hangingPunct="1">
              <a:lnSpc>
                <a:spcPct val="100000"/>
              </a:lnSpc>
              <a:spcBef>
                <a:spcPct val="20000"/>
              </a:spcBef>
              <a:spcAft>
                <a:spcPct val="0"/>
              </a:spcAft>
              <a:buClr>
                <a:srgbClr val="1F881A"/>
              </a:buClr>
              <a:buSzTx/>
              <a:buFont typeface="Arial" charset="0"/>
              <a:buNone/>
              <a:tabLst/>
              <a:defRPr/>
            </a:pPr>
            <a:r>
              <a:rPr kumimoji="0" lang="en-US" sz="2400" b="1"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rPr>
              <a:t>The New Abnormal:</a:t>
            </a:r>
          </a:p>
          <a:p>
            <a:pPr marL="342900" marR="0" lvl="0" indent="-342900" algn="ctr" defTabSz="914400" rtl="0" eaLnBrk="1" fontAlgn="base" latinLnBrk="0" hangingPunct="1">
              <a:lnSpc>
                <a:spcPct val="100000"/>
              </a:lnSpc>
              <a:spcBef>
                <a:spcPct val="20000"/>
              </a:spcBef>
              <a:spcAft>
                <a:spcPct val="0"/>
              </a:spcAft>
              <a:buClr>
                <a:srgbClr val="1F881A"/>
              </a:buClr>
              <a:buSzTx/>
              <a:buFont typeface="Arial" charset="0"/>
              <a:buNone/>
              <a:tabLst/>
              <a:defRPr/>
            </a:pPr>
            <a:r>
              <a:rPr kumimoji="0" lang="en-US" sz="16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hlinkClick r:id="rId5"/>
              </a:rPr>
              <a:t>http://thecolbertreport.cc.com/videos/mm5bdz/the-word---the-new-abnormal</a:t>
            </a:r>
            <a:endParaRPr kumimoji="0" lang="en-US" sz="16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5" name="Title 1"/>
          <p:cNvSpPr txBox="1">
            <a:spLocks/>
          </p:cNvSpPr>
          <p:nvPr/>
        </p:nvSpPr>
        <p:spPr>
          <a:xfrm>
            <a:off x="0" y="0"/>
            <a:ext cx="9144000" cy="1197429"/>
          </a:xfrm>
          <a:prstGeom prst="rect">
            <a:avLst/>
          </a:prstGeom>
          <a:solidFill>
            <a:srgbClr val="64A03C"/>
          </a:solidFill>
        </p:spPr>
        <p:txBody>
          <a:bodyPr anchor="ctr" anchorCtr="0"/>
          <a:lstStyle>
            <a:lvl1pPr algn="ctr" defTabSz="914400" rtl="0" eaLnBrk="1" latinLnBrk="0" hangingPunct="1">
              <a:lnSpc>
                <a:spcPct val="90000"/>
              </a:lnSpc>
              <a:spcBef>
                <a:spcPct val="0"/>
              </a:spcBef>
              <a:buNone/>
              <a:defRPr lang="en-US" sz="4400" b="0" i="1" kern="1200" dirty="0">
                <a:solidFill>
                  <a:schemeClr val="bg1"/>
                </a:solidFill>
                <a:latin typeface="Palatino Linotype" panose="02040502050505030304" pitchFamily="18" charset="0"/>
                <a:ea typeface="+mj-ea"/>
                <a:cs typeface="+mj-cs"/>
              </a:defRPr>
            </a:lvl1pPr>
          </a:lstStyle>
          <a:p>
            <a:r>
              <a:rPr lang="en-US" dirty="0">
                <a:latin typeface="Arial" panose="020B0604020202020204" pitchFamily="34" charset="0"/>
                <a:cs typeface="Arial" panose="020B0604020202020204" pitchFamily="34" charset="0"/>
              </a:rPr>
              <a:t>Alright, time for some satire…</a:t>
            </a:r>
          </a:p>
        </p:txBody>
      </p:sp>
    </p:spTree>
    <p:extLst>
      <p:ext uri="{BB962C8B-B14F-4D97-AF65-F5344CB8AC3E}">
        <p14:creationId xmlns:p14="http://schemas.microsoft.com/office/powerpoint/2010/main" val="693887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433777" y="2685439"/>
            <a:ext cx="4710223" cy="4172561"/>
          </a:xfrm>
          <a:prstGeom prst="rect">
            <a:avLst/>
          </a:prstGeom>
        </p:spPr>
      </p:pic>
      <p:sp>
        <p:nvSpPr>
          <p:cNvPr id="4" name="Rectangle 3"/>
          <p:cNvSpPr/>
          <p:nvPr/>
        </p:nvSpPr>
        <p:spPr>
          <a:xfrm>
            <a:off x="214197" y="1329600"/>
            <a:ext cx="8770312" cy="1448899"/>
          </a:xfrm>
          <a:prstGeom prst="rect">
            <a:avLst/>
          </a:prstGeom>
        </p:spPr>
        <p:txBody>
          <a:bodyPr wrap="square">
            <a:noAutofit/>
          </a:bodyPr>
          <a:lstStyle/>
          <a:p>
            <a:pPr marL="342900" indent="-342900" fontAlgn="base">
              <a:spcBef>
                <a:spcPct val="20000"/>
              </a:spcBef>
              <a:spcAft>
                <a:spcPct val="0"/>
              </a:spcAft>
              <a:buClr>
                <a:srgbClr val="111111"/>
              </a:buClr>
              <a:buSzPct val="85000"/>
              <a:buFont typeface="Wingdings" panose="05000000000000000000" pitchFamily="2" charset="2"/>
              <a:buChar char="§"/>
            </a:pPr>
            <a:r>
              <a:rPr lang="en-US" altLang="en-US" sz="2800" kern="0" dirty="0">
                <a:solidFill>
                  <a:srgbClr val="000000"/>
                </a:solidFill>
                <a:latin typeface="Arial"/>
                <a:ea typeface="MS PGothic" pitchFamily="34" charset="-128"/>
              </a:rPr>
              <a:t>At our distance from the Sun, the Earth should have an average global temp. of around -2º F (-19º C).</a:t>
            </a:r>
          </a:p>
          <a:p>
            <a:pPr marL="342900" lvl="0" indent="-342900" fontAlgn="base">
              <a:spcBef>
                <a:spcPct val="20000"/>
              </a:spcBef>
              <a:spcAft>
                <a:spcPct val="0"/>
              </a:spcAft>
              <a:buClr>
                <a:srgbClr val="111111"/>
              </a:buClr>
              <a:buSzPct val="85000"/>
              <a:buFont typeface="Wingdings" panose="05000000000000000000" pitchFamily="2" charset="2"/>
              <a:buChar char="§"/>
            </a:pPr>
            <a:r>
              <a:rPr lang="en-US" altLang="en-US" sz="2800" kern="0" dirty="0">
                <a:solidFill>
                  <a:srgbClr val="000000"/>
                </a:solidFill>
                <a:latin typeface="Arial"/>
                <a:ea typeface="MS PGothic" pitchFamily="34" charset="-128"/>
              </a:rPr>
              <a:t>Instead, the Earth’s average temp is 57º F (14º C)</a:t>
            </a:r>
          </a:p>
        </p:txBody>
      </p:sp>
      <p:sp>
        <p:nvSpPr>
          <p:cNvPr id="6" name="Title 5"/>
          <p:cNvSpPr>
            <a:spLocks noGrp="1"/>
          </p:cNvSpPr>
          <p:nvPr>
            <p:ph type="title"/>
          </p:nvPr>
        </p:nvSpPr>
        <p:spPr>
          <a:solidFill>
            <a:srgbClr val="64A03C"/>
          </a:solidFill>
        </p:spPr>
        <p:txBody>
          <a:bodyPr/>
          <a:lstStyle/>
          <a:p>
            <a:r>
              <a:rPr lang="en-US" dirty="0">
                <a:solidFill>
                  <a:prstClr val="white"/>
                </a:solidFill>
                <a:latin typeface="Arial" panose="020B0604020202020204" pitchFamily="34" charset="0"/>
                <a:cs typeface="Arial" panose="020B0604020202020204" pitchFamily="34" charset="0"/>
              </a:rPr>
              <a:t> The Greenhouse Effect</a:t>
            </a:r>
            <a:endParaRPr lang="en-US" dirty="0"/>
          </a:p>
        </p:txBody>
      </p:sp>
      <p:pic>
        <p:nvPicPr>
          <p:cNvPr id="7" name="Picture 6"/>
          <p:cNvPicPr>
            <a:picLocks noChangeAspect="1"/>
          </p:cNvPicPr>
          <p:nvPr/>
        </p:nvPicPr>
        <p:blipFill rotWithShape="1">
          <a:blip r:embed="rId3"/>
          <a:srcRect l="5915" r="7460"/>
          <a:stretch/>
        </p:blipFill>
        <p:spPr>
          <a:xfrm>
            <a:off x="472336" y="4419795"/>
            <a:ext cx="3551645" cy="2333207"/>
          </a:xfrm>
          <a:prstGeom prst="rect">
            <a:avLst/>
          </a:prstGeom>
        </p:spPr>
      </p:pic>
      <p:sp>
        <p:nvSpPr>
          <p:cNvPr id="9" name="Rectangle 8"/>
          <p:cNvSpPr/>
          <p:nvPr/>
        </p:nvSpPr>
        <p:spPr>
          <a:xfrm>
            <a:off x="277995" y="2821031"/>
            <a:ext cx="3943131" cy="1471172"/>
          </a:xfrm>
          <a:prstGeom prst="rect">
            <a:avLst/>
          </a:prstGeom>
        </p:spPr>
        <p:txBody>
          <a:bodyPr wrap="square">
            <a:spAutoFit/>
          </a:bodyPr>
          <a:lstStyle/>
          <a:p>
            <a:pPr lvl="0" fontAlgn="base">
              <a:spcBef>
                <a:spcPct val="20000"/>
              </a:spcBef>
              <a:spcAft>
                <a:spcPct val="0"/>
              </a:spcAft>
              <a:buClr>
                <a:srgbClr val="1F881A"/>
              </a:buClr>
            </a:pPr>
            <a:r>
              <a:rPr lang="en-US" altLang="en-US" sz="2800" b="1" kern="0" dirty="0">
                <a:solidFill>
                  <a:srgbClr val="64A03C"/>
                </a:solidFill>
                <a:latin typeface="Arial"/>
                <a:ea typeface="MS PGothic" pitchFamily="34" charset="-128"/>
              </a:rPr>
              <a:t>WHY??</a:t>
            </a:r>
          </a:p>
          <a:p>
            <a:pPr lvl="1" fontAlgn="base">
              <a:spcBef>
                <a:spcPct val="20000"/>
              </a:spcBef>
              <a:spcAft>
                <a:spcPct val="0"/>
              </a:spcAft>
              <a:buClr>
                <a:srgbClr val="1F881A"/>
              </a:buClr>
            </a:pPr>
            <a:r>
              <a:rPr lang="en-US" altLang="en-US" sz="2800" b="1" i="1" kern="0" dirty="0">
                <a:solidFill>
                  <a:srgbClr val="000000"/>
                </a:solidFill>
                <a:latin typeface="Arial"/>
                <a:ea typeface="MS PGothic" pitchFamily="34" charset="-128"/>
              </a:rPr>
              <a:t>The Earth’s natural greenhouse effect</a:t>
            </a:r>
          </a:p>
        </p:txBody>
      </p:sp>
    </p:spTree>
    <p:extLst>
      <p:ext uri="{BB962C8B-B14F-4D97-AF65-F5344CB8AC3E}">
        <p14:creationId xmlns:p14="http://schemas.microsoft.com/office/powerpoint/2010/main" val="630238199"/>
      </p:ext>
    </p:extLst>
  </p:cSld>
  <p:clrMapOvr>
    <a:masterClrMapping/>
  </p:clrMapOvr>
</p:sld>
</file>

<file path=ppt/theme/theme1.xml><?xml version="1.0" encoding="utf-8"?>
<a:theme xmlns:a="http://schemas.openxmlformats.org/drawingml/2006/main" name="APES Default Theme">
  <a:themeElements>
    <a:clrScheme name="OliphantCustom">
      <a:dk1>
        <a:srgbClr val="000000"/>
      </a:dk1>
      <a:lt1>
        <a:sysClr val="window" lastClr="FFFFFF"/>
      </a:lt1>
      <a:dk2>
        <a:srgbClr val="0072A6"/>
      </a:dk2>
      <a:lt2>
        <a:srgbClr val="E7E6E6"/>
      </a:lt2>
      <a:accent1>
        <a:srgbClr val="0073A7"/>
      </a:accent1>
      <a:accent2>
        <a:srgbClr val="DA4716"/>
      </a:accent2>
      <a:accent3>
        <a:srgbClr val="A5A5A5"/>
      </a:accent3>
      <a:accent4>
        <a:srgbClr val="FFC000"/>
      </a:accent4>
      <a:accent5>
        <a:srgbClr val="4472C4"/>
      </a:accent5>
      <a:accent6>
        <a:srgbClr val="70AD47"/>
      </a:accent6>
      <a:hlink>
        <a:srgbClr val="4EC8FF"/>
      </a:hlink>
      <a:folHlink>
        <a:srgbClr val="7030A0"/>
      </a:folHlink>
    </a:clrScheme>
    <a:fontScheme name="Custom 1">
      <a:majorFont>
        <a:latin typeface="Palatino Linotype"/>
        <a:ea typeface=""/>
        <a:cs typeface=""/>
      </a:majorFont>
      <a:minorFont>
        <a:latin typeface="Microsoft Sans Serif"/>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ES Default Theme" id="{9E9BFFBE-5C37-4FA3-886C-C1559DFE8BC6}" vid="{21C016D5-CB40-459D-B7BA-86BD5742D3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APES Default Theme</Template>
  <TotalTime>9903</TotalTime>
  <Words>4295</Words>
  <Application>Microsoft Office PowerPoint</Application>
  <PresentationFormat>On-screen Show (4:3)</PresentationFormat>
  <Paragraphs>509</Paragraphs>
  <Slides>87</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87</vt:i4>
      </vt:variant>
    </vt:vector>
  </HeadingPairs>
  <TitlesOfParts>
    <vt:vector size="98" baseType="lpstr">
      <vt:lpstr>MS PGothic</vt:lpstr>
      <vt:lpstr>Arial</vt:lpstr>
      <vt:lpstr>Calibri</vt:lpstr>
      <vt:lpstr>Calibri Light</vt:lpstr>
      <vt:lpstr>Corbel</vt:lpstr>
      <vt:lpstr>Microsoft Sans Serif</vt:lpstr>
      <vt:lpstr>Palatino Linotype</vt:lpstr>
      <vt:lpstr>Roboto</vt:lpstr>
      <vt:lpstr>Times</vt:lpstr>
      <vt:lpstr>Wingdings</vt:lpstr>
      <vt:lpstr>APES Default Theme</vt:lpstr>
      <vt:lpstr>Global Change</vt:lpstr>
      <vt:lpstr>PowerPoint Presentation</vt:lpstr>
      <vt:lpstr>Weather vs. Climate</vt:lpstr>
      <vt:lpstr>PowerPoint Presentation</vt:lpstr>
      <vt:lpstr>Climate</vt:lpstr>
      <vt:lpstr>Global Warming vs. Climate Change</vt:lpstr>
      <vt:lpstr>Global Warming vs. Climate Change</vt:lpstr>
      <vt:lpstr>Global Change</vt:lpstr>
      <vt:lpstr> The Greenhouse Effect</vt:lpstr>
      <vt:lpstr>The Greenhouse Effect</vt:lpstr>
      <vt:lpstr> The Greenhouse Effect</vt:lpstr>
      <vt:lpstr>Greenhouse Effect vs. Global Warming</vt:lpstr>
      <vt:lpstr>The Gases That Cause the Greenhouse Effect</vt:lpstr>
      <vt:lpstr>The Gases That Cause the Greenhouse Effect</vt:lpstr>
      <vt:lpstr>Greenhouse Gases</vt:lpstr>
      <vt:lpstr>Natural Sources of Greenhouse Gases</vt:lpstr>
      <vt:lpstr>Anthropogenic Sources of  Greenhouse Gases</vt:lpstr>
      <vt:lpstr>Anthropogenic Sources of  Greenhouse Gases</vt:lpstr>
      <vt:lpstr>Anthropogenic Causes of  Greenhouse Gases</vt:lpstr>
      <vt:lpstr>Anthropogenic Causes of  Greenhouse Gases</vt:lpstr>
      <vt:lpstr>Anthropogenic Causes of  Greenhouse Gases</vt:lpstr>
      <vt:lpstr>PowerPoint Presentation</vt:lpstr>
      <vt:lpstr>The Evidence for Global Warming</vt:lpstr>
      <vt:lpstr>CO2 concentrations have been increasing for the past 6 decades</vt:lpstr>
      <vt:lpstr>CO2  emissions differ among nations</vt:lpstr>
      <vt:lpstr>CO2  emissions differ among nations</vt:lpstr>
      <vt:lpstr>Global temperatures have steadily increased since records began in 1880</vt:lpstr>
      <vt:lpstr>Global temperatures have steadily increased since records began in 1880</vt:lpstr>
      <vt:lpstr>Global temperatures have steadily increased since records began in 1880</vt:lpstr>
      <vt:lpstr>Global Temperatures Since 1880</vt:lpstr>
      <vt:lpstr>Global Temperatures Since 1880</vt:lpstr>
      <vt:lpstr>How Do We Estimate  Past Temperature Changes?</vt:lpstr>
      <vt:lpstr>How Do We Estimate  Past Temperature Changes?</vt:lpstr>
      <vt:lpstr>The Record of Historical Climate</vt:lpstr>
      <vt:lpstr>The Record of Historical Climate</vt:lpstr>
      <vt:lpstr>The Record of Historical Climate</vt:lpstr>
      <vt:lpstr>The Record of Historical Climate</vt:lpstr>
      <vt:lpstr>The Record of Historical Climate</vt:lpstr>
      <vt:lpstr>Greenhouse Gases versus  Increased Solar Radiation</vt:lpstr>
      <vt:lpstr>Climate Models and the Prediction  of Future Global Temperatures</vt:lpstr>
      <vt:lpstr>Climate Models</vt:lpstr>
      <vt:lpstr>Case Study:  Studying a Volcano to Understand Climate Change </vt:lpstr>
      <vt:lpstr>Climate Models and the Prediction  of Future Global Temperatures</vt:lpstr>
      <vt:lpstr>PowerPoint Presentation</vt:lpstr>
      <vt:lpstr>Feedbacks can increase  the impact of climate change</vt:lpstr>
      <vt:lpstr>Feedbacks can increase  the impact of climate change</vt:lpstr>
      <vt:lpstr>Feedbacks can increase  the impact of climate change</vt:lpstr>
      <vt:lpstr>Feedbacks can decrease  the impact of climate change</vt:lpstr>
      <vt:lpstr>There Is Uncertainty about the Effects of Cloud Cover on Global Warming</vt:lpstr>
      <vt:lpstr>PowerPoint Presentation</vt:lpstr>
      <vt:lpstr>The Consequences of  Global Climate Change</vt:lpstr>
      <vt:lpstr>Polar Ice is Melting</vt:lpstr>
      <vt:lpstr>Polar Ice is Melting</vt:lpstr>
      <vt:lpstr>Glaciers are Melting</vt:lpstr>
      <vt:lpstr>Permafrost is Melting</vt:lpstr>
      <vt:lpstr>The Loss of Earth’s Cryosphere</vt:lpstr>
      <vt:lpstr>Rising Sea Levels</vt:lpstr>
      <vt:lpstr>Rising Sea Levels</vt:lpstr>
      <vt:lpstr>Areas to flood if average sea level rises by one meter</vt:lpstr>
      <vt:lpstr>Global climate change is  already affecting organisms</vt:lpstr>
      <vt:lpstr>Global climate change is  already affecting organisms</vt:lpstr>
      <vt:lpstr>Global climate change is already affecting organisms</vt:lpstr>
      <vt:lpstr>The Consequences of  Global Climate Change</vt:lpstr>
      <vt:lpstr>Predicted Effects: Temperature and Precipitation</vt:lpstr>
      <vt:lpstr>Predicted Effects: Temperature and Precipitation</vt:lpstr>
      <vt:lpstr>Predicted Effects: Ocean Currents</vt:lpstr>
      <vt:lpstr>Predicted Effects on Humans</vt:lpstr>
      <vt:lpstr>Predicted Effects on Humans</vt:lpstr>
      <vt:lpstr>PowerPoint Presentation</vt:lpstr>
      <vt:lpstr>Assessing Uncertainty</vt:lpstr>
      <vt:lpstr>PowerPoint Presentation</vt:lpstr>
      <vt:lpstr>PowerPoint Presentation</vt:lpstr>
      <vt:lpstr>PowerPoint Presentation</vt:lpstr>
      <vt:lpstr>PowerPoint Presentation</vt:lpstr>
      <vt:lpstr>PowerPoint Presentation</vt:lpstr>
      <vt:lpstr>Carbon Tax vs. Cap-and-trade Program</vt:lpstr>
      <vt:lpstr>Carbon Tax vs. Cap-and-trade Program</vt:lpstr>
      <vt:lpstr>Carbon Tax vs. Cap-and-trade Program</vt:lpstr>
      <vt:lpstr>Carbon Sequestration</vt:lpstr>
      <vt:lpstr>Carbon Sequestration</vt:lpstr>
      <vt:lpstr>PowerPoint Presentation</vt:lpstr>
      <vt:lpstr>So What Are Our Options? </vt:lpstr>
      <vt:lpstr>So What Are Our Options? </vt:lpstr>
      <vt:lpstr>PowerPoint Presentation</vt:lpstr>
      <vt:lpstr>PowerPoint Presentation</vt:lpstr>
      <vt:lpstr>PowerPoint Presentation</vt:lpstr>
      <vt:lpstr>PowerPoint Presentation</vt:lpstr>
    </vt:vector>
  </TitlesOfParts>
  <Company>Cedar Rapids Community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of Biodiversity</dc:title>
  <dc:creator>Oliphant Matt</dc:creator>
  <cp:lastModifiedBy>Young Robert</cp:lastModifiedBy>
  <cp:revision>439</cp:revision>
  <dcterms:created xsi:type="dcterms:W3CDTF">2016-06-18T19:56:13Z</dcterms:created>
  <dcterms:modified xsi:type="dcterms:W3CDTF">2018-04-10T20:01:32Z</dcterms:modified>
</cp:coreProperties>
</file>