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8" r:id="rId6"/>
    <p:sldId id="260" r:id="rId7"/>
    <p:sldId id="261" r:id="rId8"/>
    <p:sldId id="262" r:id="rId9"/>
    <p:sldId id="263" r:id="rId10"/>
    <p:sldId id="269" r:id="rId11"/>
    <p:sldId id="264" r:id="rId12"/>
    <p:sldId id="266" r:id="rId13"/>
    <p:sldId id="265" r:id="rId14"/>
    <p:sldId id="267"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0A8630-B6E5-49E5-A079-ADE35B41C583}"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630-B6E5-49E5-A079-ADE35B41C583}"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630-B6E5-49E5-A079-ADE35B41C583}"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630-B6E5-49E5-A079-ADE35B41C583}"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A8630-B6E5-49E5-A079-ADE35B41C583}"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A8630-B6E5-49E5-A079-ADE35B41C583}"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A8630-B6E5-49E5-A079-ADE35B41C583}" type="datetimeFigureOut">
              <a:rPr lang="en-US" smtClean="0"/>
              <a:t>5/3/2013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A8630-B6E5-49E5-A079-ADE35B41C583}" type="datetimeFigureOut">
              <a:rPr lang="en-US" smtClean="0"/>
              <a:t>5/3/2013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8630-B6E5-49E5-A079-ADE35B41C583}" type="datetimeFigureOut">
              <a:rPr lang="en-US" smtClean="0"/>
              <a:t>5/3/2013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A8630-B6E5-49E5-A079-ADE35B41C583}"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A8630-B6E5-49E5-A079-ADE35B41C583}"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8E254-2DA6-4F0F-8966-61AD4005A8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8630-B6E5-49E5-A079-ADE35B41C583}" type="datetimeFigureOut">
              <a:rPr lang="en-US" smtClean="0"/>
              <a:t>5/3/2013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8E254-2DA6-4F0F-8966-61AD4005A8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deepwater+horizon+oil+spill+facts&amp;source=images&amp;cd=&amp;cad=rja&amp;docid=MSaDoJdmf-9bDM&amp;tbnid=_SmLtaN_VLuAWM:&amp;ved=0CAUQjRw&amp;url=http://www.britannica.com/blogs/2010/05/oil-on-the-waters-inspires-bad-theatre/&amp;ei=rgKDUbX1KufqyQHvtYC4Cw&amp;bvm=bv.45960087,d.aWc&amp;psig=AFQjCNFysLxCtjxQH57CE5quvoLXEIY0cg&amp;ust=1367626168946034" TargetMode="External"/><Relationship Id="rId2" Type="http://schemas.openxmlformats.org/officeDocument/2006/relationships/hyperlink" Target="http://en.wikipedia.org/wiki/Deepwater_Horizon_oil_spill"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google.com/url?sa=i&amp;rct=j&amp;q=deepwater+horizon+oil+spill+facts&amp;source=images&amp;cd=&amp;cad=rja&amp;docid=TIou1yDf3B6fnM&amp;tbnid=rl0SKTj7aBLtnM:&amp;ved=0CAUQjRw&amp;url=http://www.scientificamerican.com/report.cfm?id=bp-gulf-of-mexico-oil-spill-anniversary&amp;ei=0QODUfPPKOPGygHAgoHwCg&amp;bvm=bv.45960087,d.aWc&amp;psig=AFQjCNFysLxCtjxQH57CE5quvoLXEIY0cg&amp;ust=1367626168946034"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Fukushima_Daiichi_nuclear_disaster"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fukushima+nuclear+accident&amp;source=images&amp;cd=&amp;cad=rja&amp;docid=lpo_NFWqWHCldM&amp;tbnid=NWYlahhjo62qwM:&amp;ved=0CAUQjRw&amp;url=http://isis-online.org/isis-reports/detail/new-satellite-image-of-fukushima-daiichi-nuclear-site-in-japan-from-march-1/&amp;ei=iCKDUf6bE4bUyQHgvoDwAg&amp;bvm=bv.45960087,d.aWc&amp;psig=AFQjCNHy_4vltyA2j1aozy-PtKLvo4c5Kg&amp;ust=1367634620368928"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google.com/url?sa=i&amp;rct=j&amp;q=fukushima+nuclear+accident&amp;source=images&amp;cd=&amp;cad=rja&amp;docid=Zitzb9CuGHTcnM&amp;tbnid=g156THywSufORM:&amp;ved=0CAUQjRw&amp;url=http://www.topnews.in/regions/japan&amp;ei=-CKDUcL0Mef7ygGYv4DgCg&amp;bvm=bv.45960087,d.aWc&amp;psig=AFQjCNHy_4vltyA2j1aozy-PtKLvo4c5Kg&amp;ust=136763462036892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fukushima+nuclear+accident&amp;source=images&amp;cd=&amp;cad=rja&amp;docid=Am8c70N73syCNM&amp;tbnid=k05zai6A3kkR7M:&amp;ved=0CAUQjRw&amp;url=http://sosjapan.blog.hu/2011/05/04/a_mai_sugarzas_terjedesi_adatok&amp;ei=2CGDUa6WC4LdyAGf04C4AQ&amp;bvm=bv.45960087,d.aWc&amp;psig=AFQjCNHy_4vltyA2j1aozy-PtKLvo4c5Kg&amp;ust=1367634620368928" TargetMode="External"/><Relationship Id="rId2" Type="http://schemas.openxmlformats.org/officeDocument/2006/relationships/hyperlink" Target="http://www.greenpeace.org/international/Global/international/publications/nuclear/2012/Fukushima/Fact%20Sheets/Fukushima%20Nuclear%20Crisis.pdf" TargetMode="Externa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www.google.com/url?sa=i&amp;rct=j&amp;q=fukushima+nuclear+accident+biological+impacts&amp;source=images&amp;cd=&amp;cad=rja&amp;docid=Tyfg3yolO2W_uM&amp;tbnid=gmLPpGUDLTwE-M:&amp;ved=0CAUQjRw&amp;url=http://www.nature.com/srep/2012/120809/srep00570/full/srep00570.html&amp;ei=ESWDUaq4KuTZyQHZnYDoAg&amp;bvm=bv.45960087,d.aWc&amp;psig=AFQjCNH7KikfM31yFQO9QZyabmgQYPl-Rw&amp;ust=1367635598452147" TargetMode="Externa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fukushima+nuclear+accident+impacts&amp;source=images&amp;cd=&amp;cad=rja&amp;docid=aSV7qSjqSEFzJM&amp;tbnid=mDOKKOYGm2dueM:&amp;ved=0CAUQjRw&amp;url=http://noorslist.wordpress.com/2011/06/25/fukushima-nuclear-disaster-and-effects-of-radiation/&amp;ei=WiODUe2GK6y6yAGl-YFw&amp;bvm=bv.45960087,d.aWc&amp;psig=AFQjCNGUTpnmzq5yo-SJunalWa5zyVJatQ&amp;ust=136763515766845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url?sa=i&amp;rct=j&amp;q=deepwater+horizon+oil+spill&amp;source=images&amp;cd=&amp;cad=rja&amp;docid=zAUXWk-aSFjdnM&amp;tbnid=ZzC4SQNkT2yScM:&amp;ved=0CAUQjRw&amp;url=http://www.flickr.com/photos/skytruth/4835555232/&amp;ei=wwiDUZzsGsHXygGs_oDIDA&amp;bvm=bv.45960087,d.aWc&amp;psig=AFQjCNGlqpAKpdNX6Kr3N0aoWDJPjFOwKg&amp;ust=1367628297775304" TargetMode="External"/><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google.com/url?sa=i&amp;source=images&amp;cd=&amp;cad=rja&amp;docid=QU12xJ86ZBDNoM&amp;tbnid=--rLwNEFDH_sUM:&amp;ved=0CAgQjRwwADgL&amp;url=http://www.pbs.org/newshour/rundown/horizon-oil-spill.html&amp;ei=WwODUbufLITmygGslYDYCg&amp;psig=AFQjCNE6xRTtSd4MTTWt955XVCD2k3eutw&amp;ust=1367626971780721" TargetMode="External"/><Relationship Id="rId1" Type="http://schemas.openxmlformats.org/officeDocument/2006/relationships/slideLayout" Target="../slideLayouts/slideLayout7.xml"/><Relationship Id="rId6" Type="http://schemas.openxmlformats.org/officeDocument/2006/relationships/hyperlink" Target="http://www.google.com/url?sa=i&amp;rct=j&amp;q=deepwater+horizon+oil+spill&amp;source=images&amp;cd=&amp;cad=rja&amp;docid=KRY9t2lCLDFQ0M&amp;tbnid=SI4_dp-2uZZQ2M:&amp;ved=0CAUQjRw&amp;url=http://www.burdr.com/2010/05/deepwater-horizon-oil-spill-on-60-minutes/&amp;ei=oAiDUZvnNKWzygGci4CICw&amp;bvm=bv.45960087,d.aWc&amp;psig=AFQjCNGlqpAKpdNX6Kr3N0aoWDJPjFOwKg&amp;ust=1367628297775304" TargetMode="External"/><Relationship Id="rId5" Type="http://schemas.openxmlformats.org/officeDocument/2006/relationships/image" Target="../media/image4.jpeg"/><Relationship Id="rId4" Type="http://schemas.openxmlformats.org/officeDocument/2006/relationships/hyperlink" Target="http://www.nature.com/oilspill" TargetMode="Externa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deepwater+horizon+oil+spill+facts&amp;source=images&amp;cd=&amp;cad=rja&amp;docid=afIY10UYQKd1mM&amp;tbnid=jk9rEBd6IOXTwM:&amp;ved=0CAUQjRw&amp;url=http://green.blogs.nytimes.com/oil-spill-resources/&amp;ei=0QWDUbq9EoblyQGYhoG4DA&amp;bvm=bv.45960087,d.aWc&amp;psig=AFQjCNFysLxCtjxQH57CE5quvoLXEIY0cg&amp;ust=136762616894603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google.com/url?sa=i&amp;rct=j&amp;q=oil+pipeline+spill&amp;source=images&amp;cd=&amp;cad=rja&amp;docid=ZUVbxUoFu9TOUM&amp;tbnid=0Ia74wzia0kNzM:&amp;ved=0CAUQjRw&amp;url=http://michigangreenlaw.com/suddenly-its-all-about-aging-infrastructure-pipelines&amp;ei=7BSDUfWKMaaOyAHn3YHIAw&amp;psig=AFQjCNGBQjUR8_kQGy-u0F1mXRe2r62X4w&amp;ust=1367630912359361" TargetMode="External"/><Relationship Id="rId7" Type="http://schemas.openxmlformats.org/officeDocument/2006/relationships/hyperlink" Target="http://kneb.com/news/" TargetMode="External"/><Relationship Id="rId2" Type="http://schemas.openxmlformats.org/officeDocument/2006/relationships/hyperlink" Target="https://en.wikipedia.org/wiki/Keystone_Pipeline"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google.com/url?sa=i&amp;rct=j&amp;q=keystone+xl+pipeline&amp;source=images&amp;cd=&amp;cad=rja&amp;docid=qipkboTQRgQNkM&amp;tbnid=C3kfQsYtTDefIM:&amp;ved=0CAUQjRw&amp;url=http://www.businessweek.com/articles/2013-03-01/heres-how-the-keystone-xl-pipeline-will-help-the-u-dot-s-dot-economy&amp;ei=1RqDUdbbLtPeyQGKi4DwDw&amp;bvm=bv.45960087,d.aWc&amp;psig=AFQjCNHj5U8mOa1xEMJ0CI3OvnOaA8q5iw&amp;ust=1367632855802565"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om/url?sa=i&amp;rct=j&amp;q=keystone+xl+pipeline&amp;source=images&amp;cd=&amp;cad=rja&amp;docid=p0972Mhsamx_lM&amp;tbnid=Z5ttcvL39lgPRM:&amp;ved=0CAUQjRw&amp;url=http://www.washingtonpost.com/blogs/the-fix/wp/2013/04/03/the-keystone-xl-pipeline-and-its-politics-explained/&amp;ei=MwqDUc7OEuLZyQGa1IDoDA&amp;bvm=bv.45960087,d.aWc&amp;psig=AFQjCNHN-mx3bUd7BS06ArSEU0FsrMb72Q&amp;ust=1367628651360009" TargetMode="External"/><Relationship Id="rId1" Type="http://schemas.openxmlformats.org/officeDocument/2006/relationships/slideLayout" Target="../slideLayouts/slideLayout7.xml"/><Relationship Id="rId6" Type="http://schemas.openxmlformats.org/officeDocument/2006/relationships/hyperlink" Target="http://www.google.com/url?sa=i&amp;rct=j&amp;q=keystone+xl+pipeline&amp;source=images&amp;cd=&amp;cad=rja&amp;docid=WflWcxOZMdIswM&amp;tbnid=L7_bVMTTb3xeRM:&amp;ved=0CAUQjRw&amp;url=http://blogs.ei.columbia.edu/2011/10/10/what-are-the-keystonexl-pipeline-risks-to-water-resources/&amp;ei=ehWDUYySAbSxygHk84CIBg&amp;psig=AFQjCNHN-mx3bUd7BS06ArSEU0FsrMb72Q&amp;ust=1367628651360009" TargetMode="External"/><Relationship Id="rId5" Type="http://schemas.openxmlformats.org/officeDocument/2006/relationships/image" Target="../media/image13.jpeg"/><Relationship Id="rId4" Type="http://schemas.openxmlformats.org/officeDocument/2006/relationships/hyperlink" Target="http://www.google.com/url?sa=i&amp;rct=j&amp;q=keystone+xl+pipeline&amp;source=images&amp;cd=&amp;cad=rja&amp;docid=mA9VLREco2p-VM&amp;tbnid=RSD-l-hieHUqoM:&amp;ved=0CAUQjRw&amp;url=http://insideclimatenews.org/news/20110831/keystone-xl-primer-nebraska-oil-gas-pipelines-sandhills-ogallala-aquifer-heineman-obama&amp;ei=7AqDUdSzNrTGywHaoIHICg&amp;bvm=bv.45960087,d.aWc&amp;psig=AFQjCNHN-mx3bUd7BS06ArSEU0FsrMb72Q&amp;ust=136762865136000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www.google.com/url?sa=i&amp;rct=j&amp;q=keystone+xl+pipeline&amp;source=images&amp;cd=&amp;cad=rja&amp;docid=OE5okqj00xgqMM&amp;tbnid=0O4lA2g2ufslIM:&amp;ved=0CAUQjRw&amp;url=http://www.earthtribe.co/solutions/victory-over-the-keystone-xl-pipeline/&amp;ei=-QuDUd6aM8HfyAH8jIDACw&amp;psig=AFQjCNHN-mx3bUd7BS06ArSEU0FsrMb72Q&amp;ust=1367628651360009" TargetMode="External"/><Relationship Id="rId1" Type="http://schemas.openxmlformats.org/officeDocument/2006/relationships/slideLayout" Target="../slideLayouts/slideLayout7.xml"/><Relationship Id="rId6" Type="http://schemas.openxmlformats.org/officeDocument/2006/relationships/hyperlink" Target="http://thinkprogress.org/tag/senate/" TargetMode="External"/><Relationship Id="rId5" Type="http://schemas.openxmlformats.org/officeDocument/2006/relationships/image" Target="../media/image16.jpeg"/><Relationship Id="rId4" Type="http://schemas.openxmlformats.org/officeDocument/2006/relationships/hyperlink" Target="http://www.google.com/url?sa=i&amp;rct=j&amp;q=tar+sand+oil&amp;source=images&amp;cd=&amp;cad=rja&amp;docid=CHPTpTwiwewnGM&amp;tbnid=YkOJsyIL3u8WFM:&amp;ved=0CAUQjRw&amp;url=http://www.treehugger.com/corporate-responsibility/taroil-sands-industry-readying-public-relations-campaign.html&amp;ei=ExiDUYyqK4nTyAGPyIDQDA&amp;psig=AFQjCNFcQL4E-A7PUm5CWKT9oQzpRLxAVA&amp;ust=136763173981665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google.com/url?sa=i&amp;rct=j&amp;q=oil+pipeline+spill&amp;source=images&amp;cd=&amp;cad=rja&amp;docid=D7qNH03xEv3cqM&amp;tbnid=6501NvvQHp865M:&amp;ved=0CAUQjRw&amp;url=http://www.cbc.ca/news/canada/calgary/story/2011/05/04/edmonton-oil-spill-clean-up.html&amp;ei=yBKDUaqoAYX4yAGt5IHYAg&amp;psig=AFQjCNGBQjUR8_kQGy-u0F1mXRe2r62X4w&amp;ust=1367630912359361" TargetMode="External"/><Relationship Id="rId1" Type="http://schemas.openxmlformats.org/officeDocument/2006/relationships/slideLayout" Target="../slideLayouts/slideLayout7.xml"/><Relationship Id="rId6" Type="http://schemas.openxmlformats.org/officeDocument/2006/relationships/hyperlink" Target="http://www.google.com/url?sa=i&amp;rct=j&amp;q=oil+pipeline+spill&amp;source=images&amp;cd=&amp;cad=rja&amp;docid=oL-D-Sovn--XhM&amp;tbnid=4tCOxZwsRKa1nM:&amp;ved=0CAUQjRw&amp;url=http://rt.com/usa/arkansas-oil-pipeline-keystone-235/&amp;ei=qRODUYedJ6WYyAGbnYGYAQ&amp;psig=AFQjCNGBQjUR8_kQGy-u0F1mXRe2r62X4w&amp;ust=1367630912359361" TargetMode="External"/><Relationship Id="rId5" Type="http://schemas.openxmlformats.org/officeDocument/2006/relationships/image" Target="../media/image19.jpeg"/><Relationship Id="rId4" Type="http://schemas.openxmlformats.org/officeDocument/2006/relationships/hyperlink" Target="http://insideclimatenews.org/news/20110511/oil-spill-transcanada-keystone-north-dakota-alberta-rainbow-keystone-x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41375"/>
          </a:xfrm>
        </p:spPr>
        <p:txBody>
          <a:bodyPr/>
          <a:lstStyle/>
          <a:p>
            <a:r>
              <a:rPr lang="en-US" b="1" dirty="0" smtClean="0"/>
              <a:t>Deepwater Horizon Oil Spill</a:t>
            </a:r>
            <a:endParaRPr lang="en-US" b="1" dirty="0"/>
          </a:p>
        </p:txBody>
      </p:sp>
      <p:sp>
        <p:nvSpPr>
          <p:cNvPr id="3" name="Subtitle 2"/>
          <p:cNvSpPr>
            <a:spLocks noGrp="1"/>
          </p:cNvSpPr>
          <p:nvPr>
            <p:ph type="subTitle" idx="1"/>
          </p:nvPr>
        </p:nvSpPr>
        <p:spPr>
          <a:xfrm>
            <a:off x="228600" y="3886200"/>
            <a:ext cx="8686800" cy="2895600"/>
          </a:xfrm>
        </p:spPr>
        <p:txBody>
          <a:bodyPr>
            <a:noAutofit/>
          </a:bodyPr>
          <a:lstStyle/>
          <a:p>
            <a:r>
              <a:rPr lang="en-US" sz="2200" dirty="0" smtClean="0">
                <a:solidFill>
                  <a:schemeClr val="tx1"/>
                </a:solidFill>
              </a:rPr>
              <a:t>On April 20, 2010, an explosion on the Deepwater Horizon MC252 drilling platform in the Gulf of Mexico caused the rig to sink and oil began leaking into the Gulf.  Before it was finally capped in mid-July, almost 5 million barrels of oil were released into the Gulf.  The magnitude of this spill is something our nation has not seen before, causing significant impacts to wildlife and the fishing community along the large coastal areas of Louisiana, Mississippi, Texas, Alabama, and Florida. </a:t>
            </a:r>
          </a:p>
          <a:p>
            <a:r>
              <a:rPr lang="en-US" sz="2200" dirty="0" smtClean="0">
                <a:solidFill>
                  <a:schemeClr val="tx1"/>
                </a:solidFill>
                <a:hlinkClick r:id="rId2"/>
              </a:rPr>
              <a:t>http://en.wikipedia.org/wiki/Deepwater_Horizon_oil_spill</a:t>
            </a:r>
            <a:endParaRPr lang="en-US" sz="2200" dirty="0">
              <a:solidFill>
                <a:schemeClr val="tx1"/>
              </a:solidFill>
            </a:endParaRPr>
          </a:p>
        </p:txBody>
      </p:sp>
      <p:pic>
        <p:nvPicPr>
          <p:cNvPr id="14338" name="Picture 2" descr="http://www.britannica.com/blogs/wp-content/uploads/2010/05/oil-spill1.jpg">
            <a:hlinkClick r:id="rId3"/>
          </p:cNvPr>
          <p:cNvPicPr>
            <a:picLocks noChangeAspect="1" noChangeArrowheads="1"/>
          </p:cNvPicPr>
          <p:nvPr/>
        </p:nvPicPr>
        <p:blipFill>
          <a:blip r:embed="rId4" cstate="print"/>
          <a:srcRect/>
          <a:stretch>
            <a:fillRect/>
          </a:stretch>
        </p:blipFill>
        <p:spPr bwMode="auto">
          <a:xfrm>
            <a:off x="762000" y="897554"/>
            <a:ext cx="3774446" cy="2836246"/>
          </a:xfrm>
          <a:prstGeom prst="rect">
            <a:avLst/>
          </a:prstGeom>
          <a:noFill/>
        </p:spPr>
      </p:pic>
      <p:pic>
        <p:nvPicPr>
          <p:cNvPr id="14340" name="Picture 4" descr="http://www.scientificamerican.com/media/inline/how-science-stopped-bp-gulf-of-mexico-oil-spill_1.jpg">
            <a:hlinkClick r:id="rId5"/>
          </p:cNvPr>
          <p:cNvPicPr>
            <a:picLocks noChangeAspect="1" noChangeArrowheads="1"/>
          </p:cNvPicPr>
          <p:nvPr/>
        </p:nvPicPr>
        <p:blipFill>
          <a:blip r:embed="rId6" cstate="print"/>
          <a:srcRect/>
          <a:stretch>
            <a:fillRect/>
          </a:stretch>
        </p:blipFill>
        <p:spPr bwMode="auto">
          <a:xfrm>
            <a:off x="5292538" y="914400"/>
            <a:ext cx="2860862" cy="2819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they ask?</a:t>
            </a:r>
            <a:endParaRPr lang="en-US" dirty="0"/>
          </a:p>
        </p:txBody>
      </p:sp>
      <p:sp>
        <p:nvSpPr>
          <p:cNvPr id="3" name="Content Placeholder 2"/>
          <p:cNvSpPr>
            <a:spLocks noGrp="1"/>
          </p:cNvSpPr>
          <p:nvPr>
            <p:ph idx="1"/>
          </p:nvPr>
        </p:nvSpPr>
        <p:spPr/>
        <p:txBody>
          <a:bodyPr/>
          <a:lstStyle/>
          <a:p>
            <a:r>
              <a:rPr lang="en-US" dirty="0" smtClean="0"/>
              <a:t>U.S. oil usage?</a:t>
            </a:r>
          </a:p>
          <a:p>
            <a:r>
              <a:rPr lang="en-US" dirty="0" smtClean="0"/>
              <a:t>Oil refining process?</a:t>
            </a:r>
          </a:p>
          <a:p>
            <a:r>
              <a:rPr lang="en-US" dirty="0" smtClean="0"/>
              <a:t>Negatives of tar sands oil?</a:t>
            </a:r>
          </a:p>
          <a:p>
            <a:r>
              <a:rPr lang="en-US" dirty="0" smtClean="0"/>
              <a:t>Alternatives to using oil?</a:t>
            </a:r>
          </a:p>
          <a:p>
            <a:endParaRPr lang="en-US" dirty="0"/>
          </a:p>
        </p:txBody>
      </p:sp>
    </p:spTree>
    <p:extLst>
      <p:ext uri="{BB962C8B-B14F-4D97-AF65-F5344CB8AC3E}">
        <p14:creationId xmlns:p14="http://schemas.microsoft.com/office/powerpoint/2010/main" val="2053798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p:spPr>
        <p:txBody>
          <a:bodyPr/>
          <a:lstStyle/>
          <a:p>
            <a:r>
              <a:rPr lang="en-US" b="1" dirty="0" smtClean="0"/>
              <a:t>Fukushima Nuclear Power Plant</a:t>
            </a:r>
            <a:endParaRPr lang="en-US" b="1" dirty="0"/>
          </a:p>
        </p:txBody>
      </p:sp>
      <p:sp>
        <p:nvSpPr>
          <p:cNvPr id="4" name="Rectangle 3"/>
          <p:cNvSpPr/>
          <p:nvPr/>
        </p:nvSpPr>
        <p:spPr>
          <a:xfrm>
            <a:off x="152400" y="1524000"/>
            <a:ext cx="8763000" cy="4832092"/>
          </a:xfrm>
          <a:prstGeom prst="rect">
            <a:avLst/>
          </a:prstGeom>
        </p:spPr>
        <p:txBody>
          <a:bodyPr wrap="square">
            <a:spAutoFit/>
          </a:bodyPr>
          <a:lstStyle/>
          <a:p>
            <a:pPr algn="ctr"/>
            <a:r>
              <a:rPr lang="en-US" sz="2200" dirty="0" smtClean="0"/>
              <a:t>On 11 March 2011, a magnitude 9.0 earthquake struck off the coast of Japan, followed by a tsunami that slammed the country’s north-eastern coast,  destroying communities, taking the lives of tens of thousands of people, and triggering the biggest nuclear disaster since Chernobyl.</a:t>
            </a:r>
          </a:p>
          <a:p>
            <a:pPr algn="ctr"/>
            <a:r>
              <a:rPr lang="en-US" sz="2200" dirty="0" smtClean="0"/>
              <a:t>The earthquake led to the loss of external power at the Fukushima Daiichi nuclear power plant.  The subsequent tsunami flooded the plant’s back-up diesel generators, causing complete loss of power and failure of the cooling systems.  As temperatures rose, nuclear fuel melted in the reactors, and damaged fuel led to a build up of hydrogen gas, and eventually, explosions in the reactors.  The nuclear disaster was eventually rated at Level 7 on the International Nuclear Event Scale (INES), the highest level.  It is estimated that the amount of radioactive cesium sent into the atmosphere by the explosions was equivalent to 168 Hiroshima bombs. </a:t>
            </a:r>
            <a:r>
              <a:rPr lang="en-US" sz="2200" dirty="0" smtClean="0">
                <a:hlinkClick r:id="rId2"/>
              </a:rPr>
              <a:t>http://en.wikipedia.org/wiki/Fukushima_Daiichi_nuclear_disaster</a:t>
            </a:r>
            <a:endParaRPr lang="en-US" sz="2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sis-online.org/uploads/conferences/audio-video/DG_March_16_annotated_copy_thumb.jpg">
            <a:hlinkClick r:id="rId2"/>
          </p:cNvPr>
          <p:cNvPicPr>
            <a:picLocks noChangeAspect="1" noChangeArrowheads="1"/>
          </p:cNvPicPr>
          <p:nvPr/>
        </p:nvPicPr>
        <p:blipFill>
          <a:blip r:embed="rId3" cstate="print"/>
          <a:srcRect b="12468"/>
          <a:stretch>
            <a:fillRect/>
          </a:stretch>
        </p:blipFill>
        <p:spPr bwMode="auto">
          <a:xfrm>
            <a:off x="1313120" y="2895600"/>
            <a:ext cx="7659430" cy="3886200"/>
          </a:xfrm>
          <a:prstGeom prst="rect">
            <a:avLst/>
          </a:prstGeom>
          <a:noFill/>
        </p:spPr>
      </p:pic>
      <p:pic>
        <p:nvPicPr>
          <p:cNvPr id="23556" name="Picture 4" descr="http://www.topnews.in/files/fukushima.jpg">
            <a:hlinkClick r:id="rId4"/>
          </p:cNvPr>
          <p:cNvPicPr>
            <a:picLocks noChangeAspect="1" noChangeArrowheads="1"/>
          </p:cNvPicPr>
          <p:nvPr/>
        </p:nvPicPr>
        <p:blipFill>
          <a:blip r:embed="rId5" cstate="print"/>
          <a:srcRect t="5096" b="5732"/>
          <a:stretch>
            <a:fillRect/>
          </a:stretch>
        </p:blipFill>
        <p:spPr bwMode="auto">
          <a:xfrm>
            <a:off x="76200" y="76200"/>
            <a:ext cx="4419600" cy="274997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19800"/>
            <a:ext cx="7543800" cy="646331"/>
          </a:xfrm>
          <a:prstGeom prst="rect">
            <a:avLst/>
          </a:prstGeom>
        </p:spPr>
        <p:txBody>
          <a:bodyPr wrap="square">
            <a:spAutoFit/>
          </a:bodyPr>
          <a:lstStyle/>
          <a:p>
            <a:r>
              <a:rPr lang="en-US" dirty="0" smtClean="0">
                <a:hlinkClick r:id="rId2"/>
              </a:rPr>
              <a:t>http://www.greenpeace.org/international/Global/international/publications/nuclear/2012/Fukushima/Fact%20Sheets/Fukushima%20Nuclear%20Crisis.pdf</a:t>
            </a:r>
            <a:endParaRPr lang="en-US" dirty="0"/>
          </a:p>
        </p:txBody>
      </p:sp>
      <p:pic>
        <p:nvPicPr>
          <p:cNvPr id="24582" name="Picture 6" descr="http://www.weatheronline.pl/daten/weathernews/fukushima/nilu/2011/05/03/18/Japan/conccol_I-131_20110505T150000.gif">
            <a:hlinkClick r:id="rId3"/>
          </p:cNvPr>
          <p:cNvPicPr>
            <a:picLocks noChangeAspect="1" noChangeArrowheads="1"/>
          </p:cNvPicPr>
          <p:nvPr/>
        </p:nvPicPr>
        <p:blipFill>
          <a:blip r:embed="rId4" cstate="print"/>
          <a:srcRect/>
          <a:stretch>
            <a:fillRect/>
          </a:stretch>
        </p:blipFill>
        <p:spPr bwMode="auto">
          <a:xfrm>
            <a:off x="2971800" y="2188723"/>
            <a:ext cx="5353050" cy="3743325"/>
          </a:xfrm>
          <a:prstGeom prst="rect">
            <a:avLst/>
          </a:prstGeom>
          <a:noFill/>
        </p:spPr>
      </p:pic>
      <p:pic>
        <p:nvPicPr>
          <p:cNvPr id="24584" name="Picture 8" descr="http://www.nature.com/srep/2012/120809/srep00570/images_article/srep00570-f3.jpg">
            <a:hlinkClick r:id="rId5"/>
          </p:cNvPr>
          <p:cNvPicPr>
            <a:picLocks noChangeAspect="1" noChangeArrowheads="1"/>
          </p:cNvPicPr>
          <p:nvPr/>
        </p:nvPicPr>
        <p:blipFill>
          <a:blip r:embed="rId6" cstate="print"/>
          <a:srcRect t="54332"/>
          <a:stretch>
            <a:fillRect/>
          </a:stretch>
        </p:blipFill>
        <p:spPr bwMode="auto">
          <a:xfrm>
            <a:off x="2362200" y="304799"/>
            <a:ext cx="6245226" cy="1792033"/>
          </a:xfrm>
          <a:prstGeom prst="rect">
            <a:avLst/>
          </a:prstGeom>
          <a:noFill/>
        </p:spPr>
      </p:pic>
      <p:sp>
        <p:nvSpPr>
          <p:cNvPr id="5" name="TextBox 4"/>
          <p:cNvSpPr txBox="1"/>
          <p:nvPr/>
        </p:nvSpPr>
        <p:spPr>
          <a:xfrm>
            <a:off x="191311" y="2514600"/>
            <a:ext cx="2743200" cy="769441"/>
          </a:xfrm>
          <a:prstGeom prst="rect">
            <a:avLst/>
          </a:prstGeom>
          <a:noFill/>
        </p:spPr>
        <p:txBody>
          <a:bodyPr wrap="square" rtlCol="0">
            <a:spAutoFit/>
          </a:bodyPr>
          <a:lstStyle/>
          <a:p>
            <a:r>
              <a:rPr lang="en-US" sz="2200" dirty="0" smtClean="0"/>
              <a:t>Biological impacts on land and in the ocean.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noorslist.files.wordpress.com/2011/06/radiation_effects_millisieverts_msv.jpg">
            <a:hlinkClick r:id="rId2"/>
          </p:cNvPr>
          <p:cNvPicPr>
            <a:picLocks noChangeAspect="1" noChangeArrowheads="1"/>
          </p:cNvPicPr>
          <p:nvPr/>
        </p:nvPicPr>
        <p:blipFill>
          <a:blip r:embed="rId3" cstate="print"/>
          <a:srcRect/>
          <a:stretch>
            <a:fillRect/>
          </a:stretch>
        </p:blipFill>
        <p:spPr bwMode="auto">
          <a:xfrm>
            <a:off x="152400" y="762000"/>
            <a:ext cx="8843853" cy="48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they ask?</a:t>
            </a:r>
            <a:endParaRPr lang="en-US" dirty="0"/>
          </a:p>
        </p:txBody>
      </p:sp>
      <p:sp>
        <p:nvSpPr>
          <p:cNvPr id="3" name="Content Placeholder 2"/>
          <p:cNvSpPr>
            <a:spLocks noGrp="1"/>
          </p:cNvSpPr>
          <p:nvPr>
            <p:ph idx="1"/>
          </p:nvPr>
        </p:nvSpPr>
        <p:spPr/>
        <p:txBody>
          <a:bodyPr/>
          <a:lstStyle/>
          <a:p>
            <a:r>
              <a:rPr lang="en-US" dirty="0" smtClean="0"/>
              <a:t>Describe a nuclear power plant?</a:t>
            </a:r>
          </a:p>
          <a:p>
            <a:r>
              <a:rPr lang="en-US" dirty="0" smtClean="0"/>
              <a:t>Negatives of nuclear power?</a:t>
            </a:r>
          </a:p>
          <a:p>
            <a:r>
              <a:rPr lang="en-US" dirty="0" smtClean="0"/>
              <a:t>Alternatives to nuclear power?</a:t>
            </a:r>
          </a:p>
          <a:p>
            <a:r>
              <a:rPr lang="en-US" dirty="0" smtClean="0"/>
              <a:t>Environmental or human health consequences of a nuclear accident?</a:t>
            </a:r>
          </a:p>
          <a:p>
            <a:r>
              <a:rPr lang="en-US" dirty="0" smtClean="0"/>
              <a:t>Other nuclear accidents?</a:t>
            </a:r>
            <a:endParaRPr lang="en-US" dirty="0"/>
          </a:p>
        </p:txBody>
      </p:sp>
    </p:spTree>
    <p:extLst>
      <p:ext uri="{BB962C8B-B14F-4D97-AF65-F5344CB8AC3E}">
        <p14:creationId xmlns:p14="http://schemas.microsoft.com/office/powerpoint/2010/main" val="322033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shour.s3.amazonaws.com/photos/2011/01/03/oil_blog_main_horizontal.jpg">
            <a:hlinkClick r:id="rId2"/>
          </p:cNvPr>
          <p:cNvPicPr>
            <a:picLocks noChangeAspect="1" noChangeArrowheads="1"/>
          </p:cNvPicPr>
          <p:nvPr/>
        </p:nvPicPr>
        <p:blipFill>
          <a:blip r:embed="rId3" cstate="print"/>
          <a:srcRect/>
          <a:stretch>
            <a:fillRect/>
          </a:stretch>
        </p:blipFill>
        <p:spPr bwMode="auto">
          <a:xfrm>
            <a:off x="114301" y="228600"/>
            <a:ext cx="4000499" cy="2667000"/>
          </a:xfrm>
          <a:prstGeom prst="rect">
            <a:avLst/>
          </a:prstGeom>
          <a:noFill/>
        </p:spPr>
      </p:pic>
      <p:pic>
        <p:nvPicPr>
          <p:cNvPr id="2052" name="Picture 4" descr="http://www.nature.com/news/specials/deepwater/images/main_bg1.jpg">
            <a:hlinkClick r:id="rId4"/>
          </p:cNvPr>
          <p:cNvPicPr>
            <a:picLocks noChangeAspect="1" noChangeArrowheads="1"/>
          </p:cNvPicPr>
          <p:nvPr/>
        </p:nvPicPr>
        <p:blipFill>
          <a:blip r:embed="rId5" cstate="print"/>
          <a:srcRect/>
          <a:stretch>
            <a:fillRect/>
          </a:stretch>
        </p:blipFill>
        <p:spPr bwMode="auto">
          <a:xfrm>
            <a:off x="4343400" y="135467"/>
            <a:ext cx="4632960" cy="3217333"/>
          </a:xfrm>
          <a:prstGeom prst="rect">
            <a:avLst/>
          </a:prstGeom>
          <a:noFill/>
        </p:spPr>
      </p:pic>
      <p:sp>
        <p:nvSpPr>
          <p:cNvPr id="2056" name="AutoShape 8" descr="data:image/jpeg;base64,/9j/4AAQSkZJRgABAQAAAQABAAD/2wCEAAkGBxMTEhUUExQVFRUVFBQUFBcYFRQUFxUXFBQXFhUUFBUYHCggGBwlHBQUITEhJSkrLi4uFx8zODMsNygtLisBCgoKDg0OGhAQGywkHCQsLCwsLCwsLCwsLCwsLCwsLCwsLCwsLCwsLCwsLCwsLCwsLCwsLCwsLCwsLCwsLCwsLP/AABEIAMIBBAMBIgACEQEDEQH/xAAbAAABBQEBAAAAAAAAAAAAAAADAAECBAUGB//EADoQAAEDAwIEAwcCBQQDAQEAAAEAAhEDBCESMQVBUWFxgZEGExQiMqGxQsEVUtHh8GJygvEjM0M0Fv/EABkBAAMBAQEAAAAAAAAAAAAAAAECAwAEBf/EACYRAAICAgICAgICAwAAAAAAAAABAhEDIRIxBEETUSIyYXEUIzP/2gAMAwEAAhEDEQA/AB23FepPqtW24jPNcWyoZg4PQ7o9O6heRLG+mehGZ6Bb3p/wrSt7mVwtjxUcyty3vRGCpOBZNM6gZ2UHNlZVpfSYJWnTrg7pOLRuuineWIORgrKeXNMOXRiOqBd2gcMhdXj+VLFr0cnkeNHL/ZkMq9VP3jeijWtyzlhQDJXsQyxyK0eRkxSxumGABU/djqge7KcMKcUK4HqmDSoaSk1xQBZYYpaUFlUorKynL+SkXZNrFIUVVrX7GkAuGo7NGXHyGUW3ug8EtMwY2gz4FLyRTi+ywKQU2gKuXlI1FmrAWKhSDlWNRTa5LxMmWy8ITn9EIVE6yiPeh31VA1Sk5MKcpibi2LWVIp20kzlRZEJwYwTykAiNYhKSoyg2DBRGwitpBSawJOQ/xkGwkie7SQ5G+I5rinCKdcZGl3JwwZ79VxPFOGVbc/PlpMBw2PivQWOSq02uaWuAIO4OU2TCpDY87geZCqrtrxNzTvhaHGvZFwl9uZG+gnI/2nmuUqucwlrwWuHIiF588UonoY8yl0dtacTBXQWd2HCJyvKqN2RsVrWfG3NOVGULOmEj02nVLdytCncgiF5/a8fmNS2aHFWnIIUeLRXTOnqUgVSr2pGyVlxAHchatN7SE0JuDtEpwUlUjCKdrCtatYh86SFQq0HM3XfDzNfkcOTw13EF7pZd9xajTkF0uGCAJg9CtJ92xuXENHU4C8rfVPxFeTu9565DogKmTPUbiSxePcqkdFfe0D34Z8g681zp4pWbXFOqXaXOhjw4/qwAfVWaDZxzmM9ThX6Qa6npqUw/Q5zXA7lxBDfAQSPEBcXyuT/I71hhBaRtVralbUNczcy7Q6SdMEgE9wWuHeUb2Nu3VGVKjjJL9J/3Df8AK5Lgt8+u73T5L6etpn6iGkacnfcrf9n7lluXgmGvOrsHRBPmArQqMiWRNw0de6qoFyrW18yo1rmGQ4AjwORKttK7U0zz2mhg1TATSlrRNQ5CZrU8hOHJXZkEaEQKuKiXvENsa0WAU7gFX1Ji5BoydlhgCmCq9N6LHRYYJKcOVdzk7XoGLAKSTSEljGGkkkus5CQKqcR4bRrCKrA7odiPAqylKlJbGjJro4PivsPUadVu/WP5XYI8+a5u7tq1ExVpuYe4MeowvYJTOgiDkdDkKUsUZHRDyZLs8hp3iv2vEiOa7e89mbWpJNINJ5s+U/ZYN57B7mjVjs8T91CXj/R1Q8qL7B0eNOHNb/DeNu5OPquOuOBXdLenqA5sM/bdVaPEyww4Fp7ghc0sLXo6YZov2es0uJPcMOR33hbAeJH8w/ovPuHcfG0roKPGmlmSN4XPKLReLQL27rh1Eaf1Pg/8QSB915s53/kiTyP3Xd8crNq05a7DCTH2J+y4HiY01ARzB/z7K+HcaEyr2dE6i7UCZl7WvBznVsQf+JVq2rl1wQciqYcNvmJBB8nD7qnY3zg2NQIwRImIGNM7ZJ9U1ZsA6TDpDwRuCMg/hII2bH8NpB77hpeKoI1jcAEtMzywT6KfH2s1VBTMtl0R0O0LVo3TvcVXDSadSl9JgFvvGtdrHOZJC5xlQbu207dSG7eqLY0UH9kqz/cU3NJH/wA8/wCh5b/RbttxyoXOa9gBYSHGYAicH0XD+zPtC4EWz2wGl5pjYySXET4kldcbzFwdEOrtpAyOkl7h0JwF0NyiyDgpdnRULjUOkbjflKKHLA9kbdzKTtZkl5jnAGAt0Lsg7Wzz8i4yomHKQchSpNTkyYKmhqQKBiYKcqKaUGNEmCptehgqQKUoG94FEFClO0rGD60lBsp0DGXqTakMOT6l1NnIE1KKYFIlTb2YdIlRJUC9AKJypByrmuOo9VB96wbuhYekXNSBXt6b/rpsd4tCqnilPYODj0Cj/FG9CI/zC1BTozuIex9F+abjSPQZafELAuuB3VH9OtozLM+o5YXT1+OAfodHV0D0UqXGZ2bnxCSWFS9FY+TKPs86ffOaSJIncHB9Fm3l5JyZgyvS+JtbWBbUosM8wfm9QuF437NNpNdVa/5RnQ4/NHY81P8Ax+Ozoj5akqJ8FvqTn0/eOcxmZfvpIBgkdJV+1rfFNJZpbVa76QfqET5ZXFvfpODIIVmwuCNRGDEev/SlLCqssslnowuibWmNTMMDHARq6QfDQPVUdBLQTgGY8ly9vfO/VtMjsuitKupsz28+32XJkg0zphKyje8M94R8wY8n5HbAkZ3XTULypoosuWaargRTqB0trBmkR2d+YQPaGt8RRFPS1uj6YaGy7eT5hUqb3VbZjKkggNLZ3YWEmQOWSVVSpbEfZ1vDLttJha8x8xPM/UeyuN4rTPX0K5CzJqEO1xA0uHUg/UtcBwH1AN6mB9124dxPM8jUjZfxWmOvhGUm8Xp85b4wuYq8RZ9ILncpDvXKibloLYGrIJzOOYMqtHNzOpPGaQ3J9Cm/jdLlJ8AVzVR735DQemo/gBVjc12TNNpHQSioG5nT1faam3Glx7KZ4+2J0O+ywbW4Y+Jlp6FsjyO6LdV2tHzBzgOY29CjxDzZf/8A6tvKmT0g59Fap8fcf/iRicmFgUr2juwkHwaD6ojSxxn3jx45W4I3yM1KnHao/QPKSUNnE7hwlrhHdowqz7Jrxl8+ZHqEKnwZgyHPHYOMIuKQObJ1OKXs/UPIQnTmwA5v9SU6XRubE7ilToPRDdxOtyG/WP6qkb8QZOcaRsBvP7J6fFWD6gR3GfMoqVivQS74nWp5c9jegMEoT+MkiTV+34Ck6xoVTqFST3P4RaPB6I5td/yEphbM6pxCo6Ie4+RCiKpbl3vHH/ct34Sn2+wTvtqf+kDxG6ITnxdMJkCoe4haVCsHiAHieasubRGfeNb6FR/iNMGGu1ntC2glOpYuO3rsUCpYVT9TgPOD+UW8vahOPlCzWai7c75jn6pJTih44pSLosKmxOod8+iLTsCDs3zIEeW6anWdESfVDrW4dkzPWcqXzq6LLxGzQ+FMfUyI8vIygV7eYBewCciNRKz3WX+p3qiUbdoxq+yPzqjLxWcz7X8CDCatLLJALYjRI3A6SsGg4lriP06T5ZB/Zejvot6459+xC5Hivs++m8upfM1xOBggHcHshaki8VKPZjiriDM9VocGvSx0Tj90O44PVALtJgDURzAWfRqw4KcoWiylR1/EbuWFskFw32UbarWc2Gy92iYnJ0iTv2CqPy0InDmF1RvKOmORB+0rjSVUXb9nR+yrCBUa9uQ8EY5OptcM+a3DQacloJ7rnbfiD6deqA2A9tN4BjYN0Y9Ar9PjX8zV6eNVFHkZp3Jlm4tKbjkhvgI/CF8GG/QGnoeaXxDH82g91XuLapEtcI7bKlkWiQuXt3DfSFN9TWMGCs4sq9JUqXvP5T5rckb+y2y+qMwYI7j91cZftIy0DrCr0qZcMiEE2buWUOSNQWvZUnZa4T2QRw1/J5TttHdIRqdrUBwfJG0Yruta42RaPxDd4PkT91fpteNxKm+o3nus2gxQEXlQDII/5FMiOLOr0lMPE52tbuHNpHZ4n0UaVcc/vlOW5J0NJECMAodapq3MHoBsPHmgnQrLjbtoGw9EB10wzpMHY4QxTBESn+EOA0snxAPmqWJQnXPQE+JP4QXVnnnHlKVakQRqxPIA5HYpU9I5rLYxFzCXSHdMcsdlq0I0jr4BZlS1DsguEdP3WhQY/RpEDf5jkwRsSufK5ro7MCxtbRCpqJ+ryUhM/wBlVrUnU/mMmEqXEWk/qB7hcz5S2zsjxj0WvefzYTtd0MhSZUB6INenpILcylbSKpci2MpokoNJvVGYcoc0wKJJ1IQd5j/AoOoyBOEYAqwKEgKkf4Jy0ZTLYnU2RDmuGcmCM5Xn93bmnVLDu12nxhepChBwuP4pw01rstDHYPzO5RpEfcq8ZfZJxp6HtRLfJaXDLbUHR9Ufk/2VCwGIPLB8Rut3hJgHxj0H91ww/wClHXLcAYtXTkQQIkfjKDoK3WmTsoV7VszEL0lkPKn47vRjigdwj0nVG7SrfuI2KIzUO6opIg8bXZTdfPHLPgm/izxv+Ff33Ci61YeSNoyiytT4r1RP4w1Qq2AnAQalgeSVtMDTL1LiTTzR2XrOqwfg3dCn+Hf3ShOlF0wj6o8VAcQpj9Y9FzZtnqbbYrBOj+NadnD0KSwG2h6wnWBbKd8wg4G4mR4kKIacQXCR80gZ8OyqXd48tDSYj/N1KzuWn63ntzWc0gwxuTpFpwHU+fNDIZ4nxUX2muNLs7cka1twwQ8tHU5+6jLyElaLx8WTlTLFGngTy2Cm+k3mEz6rYwJ6ITq7j+nHJcTzZJPs9FeNjgqog6s8YaBH3Se1xiT+ykx3UKYCLySYyxQXQjJ3OApteEMMSayMpFOQ7ggz3AjAhRFMpm1mqbajQJJVGuXYt0Ec/lCI0kNJGeiFTuMEQDPPn5JNdCSUaDHYetcATGdv7pNroQMnkpi6d8wMfNuYHTkni36Fkvst21fuiUXgE9zJ/b8Kgwj9k7HkJ+TEcTK4gwNrVA3aQ4eDhP5lanBGf+Mk/wA5HoB/VZnEn/8Alb/qbjxadvQrT4e/RTDeZJJ80iVZNDyX4F8Kb3k9EH3oTNcuk56JBgRKdMclCVNqNiOKYzmFD1xyR/ewpNeDumUibxJgRU/yFIPHNFOlIUmlNzF+FkRCY0m/4VJ1CNihucmsSWNjG2HUKvUtDO4VltVM94IRJ1RRrW7p8uqZW8fy/dJE2jjKzQ4SHfN0VZtMyiUaM9jK06dnIlxBPZTnUXsvhjaqJRo6hBmIUp1bumfBXfgmHBJPmhVOGj9JIUVLGdXDJ7Y1J+kDP4Rhc+HcIVC2aCWE9+/kjfwucgrS4J9BSnXZM3CTLsdFXq2x2VVzSOuFuMWK5yRr/EtQn3A/sssXInM+IhSqQ7Zw80PiXoyzyNX3jTEQEGu3M9FjNaWmWknrmVoMucRz7pXia2OsieixQrKwyqVj1bwsc1pE6jy5K1bXcnTz3/6W462FSp6NOsCGhw5mPTsg0r7MO5qMoVegcOxBkDqIzKnxp6KctbNSk8EHEEHI6FSIOwyqNtJb3M/ZOKjmxKVtoOmQvg4OpyOZjwLT/RWKL8JXl0DTBIyHtyTyJIP5RKFAmdh2/dJf5IevxaHZckb7Kw24VT4ODzUy2F08jnaLja6c1TyVINcnNaN0eVA4WWvedR+6Kx4VFtwitrytyBxouykH9VWDu6l7xFSFaLjailqCp+9USSdinsCRbdSaVVq0XN5SpMqFP8bG4WUxZY0yvUaRyKSP8Ww/9pk3Mn8KOTpDU0SITgwcSBse6r297rgNWnIAC6JRjLs41OUHaB2rA2ImOkota/aJ5EKrc3XRZ9R8qXwwLrysgb4xvvNZGYIlaljxBp/Vlc/5KbSAQUuTCn0Vh5LT2dK6tO0Klc0Wu3BEnkSqNPiIGwRGcR6jzXL8c4vR1/Ljl2JvD8YM5VV9uROD4q2bkcio/EkhVjyvaJzUF0zJq1Sw9lGneZkrao0vemNI74hD4twk08jSQMkDMjsnc4xdMnHHJ7RSpP1lWHbg5wh8MFJ50j5Xcgecch3W62yAA1Agc5H46qc8ijqikISeyNpcNIAO6sluY6f5hZbdH6dwef7q1SvBkPJHNp5eCm5J9FUn7L3vzTPy9NyFCuHVJdMmcnAnOMIda+a4gDGB3S98DGn8KVjtaK15SdBBBjn+2VpjbHJK4t2lv/sGSRp2OAIJ8Z+yLrGhpjlk7z4KGS1RWHQNtVyTp7JqhnKZruq6Iy1ZNxsI0EZlOKgO4BVd47lRAITqVitUWSG9FAgDZB1KQq8kRSw1/RDe8hQwcjB8Uxkb5QbaG4ph21kRryVVa5GpVOS3KxaokKzwUQVeoQnkicKWuUbNVk9fWmPVJV6jj32SWsPA5zhlINknyCsXDllhxEJOqlegnSPGabYV7p5qCE1yI1ywaJKJapJSsYEWpyneoFyFBJhyNTqjZVHOTB6KdGo6mzqtLflxGPNNXZqlVODO+XzK1NErzc+5HsePL/Wjm7rg5LtTcGf8K1OHuuKYguD2AbEkHyKu1W6UnHP7JVNtUyjiu0Dw/dkHnMflV7wNZoLAZ+YOaZMzsey0GNwYBjBd25BD+Vp1ObOIJO+VPphatHNVLaq0kgwOWE1a9rNDdpE5C6G/pB+k0zEduvllUa1uQ0SJM5MfsqxyfaJcTDdx2pnAB6rcsr0igwHeCfUkoI4UKhEADIknZWmUIGkQQD/bHZbNODVJBhFphbW4kiT5f2WkAFRtbVpPzNBhWajYw1SjJdFGmEqUZ2KrhjxiJTl5CTLwbZBT2KBgjdRNTKu+96gFDq27XJuSQGgVMq1TqAiDlVDS0eCnywjJirbJ/Cn9Lp7FRbULfqafEZSDiERteOaVb6C1RZpvDmyORgoBrNCkyqEqtBjskZ6rXQFoE66akl8IOqSPIOzlXEIcKLSiAL0meMRLYTBTcEzQsYkDCbWk5MiYd7lWqI0qFSEGFAgpApJkAm1wWsNJHMGfVbVOouSsqmh4PkuipVl5vkJqdnq+JJShX0aG4VVwLXSchTpvRqjZCkpI6HEsV7tvuwKcjU3TVGId80g9lUsa7Tra8YG3fZVqL9DtJwHbFFr2bSA6e/ojJCWWLiGOgGWjb05qIfPJAdTBEgqOoqdtFFTC1GaoxyTsDGsAc0uIdtzg855p7N0k4mAIUw+DkIp2BxI0dLWxJc4jeIHgkHQVB9uCZaSD05eSVGZh0J1EVsI5yFdNacgbBWH+Cg4g4TLQCha3U7q42qEH+FtJOl0HuoHh9RuxDvBO6ZPovawcbpm0wqBqluHAjyUxcd0KGst1KSqC3qSenJFbXRPiEOtBYDS4bojXnmjCpPJCezphZs1Ce9JRNNJEyicuWpOKJKG4r02eIO1yRKhKiXJjE9SG58JalEhAIjVQ3FPpSAQsYk1KU/JCbusAKGz5LY4UXEHcwsim6CrNW7cMtMFTy4lKJTFkcJHSUWZR6tT8LG4TxM1McwtylbhwOcheXODg6Z68JqSso3DQ8QVUFdzTpdscNd36FEu6xYQYkJ6dZrt0YtpGkkwdvcEYIKs+8nZV3MzITUyJ5yEHTDG12XGv05bgpCsTugOqckIvIQ4Bcy42onq12xs6Rz5Kqx8qDHuDt5HQjZFaA3Zabe9VC5umAB0+KtXPui1jmgnlUbOx5EeKo39i2JBIa7bUP6J4tPsR2HoXDXiWnxVllboVV4NwfQ11TUNOds7deimANeyMqXRlfsue+J3z4oVa0Y7b5T1CdzxKmwLGozn2NUbOB8lFrnN3aStcFO+jOUyYKMunc9VYpvlHLROWhRqWo3CzoFsYHsnQPcHqUkrSGTOdbv5ILkkl6h4iI8vNJySSIRhslySSQMQhM3ZMkt6GE1OEklkYcKwAmSRYrD8E/wDauqo7FJJeX5XZ6nj/AKIyr7ZVbTmmSU4/qWl2Hf8AUlUGySSBpDV+XgpM/ZMkqR6AxrcIpSSSSDHoansUT2g//MweKSSaHaNL2Y/AnHSclblJJJHN2wR/UJU3UWpJIIyLNLZWGJ0kyN6Gux8vmhUNkySYQM1JJJEJ/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http://www.burdr.com/wp-content/uploads/2010/05/oil-spill-gulf-of-mexico-from-deepwater-horizon.jpg">
            <a:hlinkClick r:id="rId6"/>
          </p:cNvPr>
          <p:cNvPicPr>
            <a:picLocks noChangeAspect="1" noChangeArrowheads="1"/>
          </p:cNvPicPr>
          <p:nvPr/>
        </p:nvPicPr>
        <p:blipFill>
          <a:blip r:embed="rId7" cstate="print"/>
          <a:srcRect/>
          <a:stretch>
            <a:fillRect/>
          </a:stretch>
        </p:blipFill>
        <p:spPr bwMode="auto">
          <a:xfrm>
            <a:off x="76200" y="3905249"/>
            <a:ext cx="3743784" cy="2800351"/>
          </a:xfrm>
          <a:prstGeom prst="rect">
            <a:avLst/>
          </a:prstGeom>
          <a:noFill/>
        </p:spPr>
      </p:pic>
      <p:pic>
        <p:nvPicPr>
          <p:cNvPr id="2060" name="Picture 12" descr="http://farm5.staticflickr.com/4124/4835555232_c425816de4_z.jpg">
            <a:hlinkClick r:id="rId8"/>
          </p:cNvPr>
          <p:cNvPicPr>
            <a:picLocks noChangeAspect="1" noChangeArrowheads="1"/>
          </p:cNvPicPr>
          <p:nvPr/>
        </p:nvPicPr>
        <p:blipFill>
          <a:blip r:embed="rId9" cstate="print"/>
          <a:srcRect l="6885"/>
          <a:stretch>
            <a:fillRect/>
          </a:stretch>
        </p:blipFill>
        <p:spPr bwMode="auto">
          <a:xfrm>
            <a:off x="4017008" y="3657600"/>
            <a:ext cx="5003880" cy="304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a.oceana.org/sites/default/files/Gulfspill_28May10_finished_1.JPG">
            <a:hlinkClick r:id="rId2"/>
          </p:cNvPr>
          <p:cNvPicPr>
            <a:picLocks noChangeAspect="1" noChangeArrowheads="1"/>
          </p:cNvPicPr>
          <p:nvPr/>
        </p:nvPicPr>
        <p:blipFill>
          <a:blip r:embed="rId3" cstate="print"/>
          <a:srcRect/>
          <a:stretch>
            <a:fillRect/>
          </a:stretch>
        </p:blipFill>
        <p:spPr bwMode="auto">
          <a:xfrm>
            <a:off x="28502" y="609600"/>
            <a:ext cx="9039298" cy="533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ulfspillrestoration.noaa.gov/wp-content/uploads/2011/09/Credit_NOAA_offshore_system_final_flat1.jpg"/>
          <p:cNvPicPr>
            <a:picLocks noChangeAspect="1" noChangeArrowheads="1"/>
          </p:cNvPicPr>
          <p:nvPr/>
        </p:nvPicPr>
        <p:blipFill>
          <a:blip r:embed="rId2" cstate="print"/>
          <a:srcRect/>
          <a:stretch>
            <a:fillRect/>
          </a:stretch>
        </p:blipFill>
        <p:spPr bwMode="auto">
          <a:xfrm>
            <a:off x="0" y="228600"/>
            <a:ext cx="9097084" cy="6629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they ask?</a:t>
            </a:r>
            <a:endParaRPr lang="en-US" dirty="0"/>
          </a:p>
        </p:txBody>
      </p:sp>
      <p:sp>
        <p:nvSpPr>
          <p:cNvPr id="3" name="Content Placeholder 2"/>
          <p:cNvSpPr>
            <a:spLocks noGrp="1"/>
          </p:cNvSpPr>
          <p:nvPr>
            <p:ph idx="1"/>
          </p:nvPr>
        </p:nvSpPr>
        <p:spPr/>
        <p:txBody>
          <a:bodyPr/>
          <a:lstStyle/>
          <a:p>
            <a:r>
              <a:rPr lang="en-US" dirty="0" smtClean="0"/>
              <a:t>Characteristics of the ecosystems affected?</a:t>
            </a:r>
          </a:p>
          <a:p>
            <a:pPr lvl="1"/>
            <a:r>
              <a:rPr lang="en-US" dirty="0" smtClean="0"/>
              <a:t>Estuaries, mangrove forests, salt marshes, etc.</a:t>
            </a:r>
          </a:p>
          <a:p>
            <a:r>
              <a:rPr lang="en-US" dirty="0" smtClean="0"/>
              <a:t>Negative consequences of oil pollution?</a:t>
            </a:r>
          </a:p>
          <a:p>
            <a:r>
              <a:rPr lang="en-US" dirty="0" smtClean="0"/>
              <a:t>Alternatives to using oil?</a:t>
            </a:r>
          </a:p>
          <a:p>
            <a:r>
              <a:rPr lang="en-US" dirty="0" smtClean="0"/>
              <a:t>Other major oil spills?</a:t>
            </a:r>
          </a:p>
          <a:p>
            <a:pPr lvl="1"/>
            <a:r>
              <a:rPr lang="en-US" dirty="0" smtClean="0"/>
              <a:t>Exxon Valdez</a:t>
            </a:r>
          </a:p>
          <a:p>
            <a:pPr marL="0" indent="0">
              <a:buNone/>
            </a:pPr>
            <a:endParaRPr lang="en-US" dirty="0"/>
          </a:p>
        </p:txBody>
      </p:sp>
    </p:spTree>
    <p:extLst>
      <p:ext uri="{BB962C8B-B14F-4D97-AF65-F5344CB8AC3E}">
        <p14:creationId xmlns:p14="http://schemas.microsoft.com/office/powerpoint/2010/main" val="180767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p:spPr>
        <p:txBody>
          <a:bodyPr>
            <a:normAutofit/>
          </a:bodyPr>
          <a:lstStyle/>
          <a:p>
            <a:r>
              <a:rPr lang="en-US" b="1" dirty="0" smtClean="0"/>
              <a:t>Keystone XL Pipeline</a:t>
            </a:r>
            <a:endParaRPr lang="en-US" b="1" dirty="0"/>
          </a:p>
        </p:txBody>
      </p:sp>
      <p:sp>
        <p:nvSpPr>
          <p:cNvPr id="3" name="Subtitle 2"/>
          <p:cNvSpPr>
            <a:spLocks noGrp="1"/>
          </p:cNvSpPr>
          <p:nvPr>
            <p:ph type="subTitle" idx="1"/>
          </p:nvPr>
        </p:nvSpPr>
        <p:spPr>
          <a:xfrm>
            <a:off x="152400" y="2667000"/>
            <a:ext cx="8763000" cy="4191000"/>
          </a:xfrm>
        </p:spPr>
        <p:txBody>
          <a:bodyPr>
            <a:noAutofit/>
          </a:bodyPr>
          <a:lstStyle/>
          <a:p>
            <a:r>
              <a:rPr lang="en-US" sz="2200" dirty="0" smtClean="0">
                <a:solidFill>
                  <a:schemeClr val="tx1"/>
                </a:solidFill>
              </a:rPr>
              <a:t>A company called TransCanada has proposed a tar sands pipeline – called "Keystone XL" – that would carry up to 830,000 barrels per day of tar sands oil from Alberta, Canada more than two thousand miles to refineries on the U.S. Gulf Coast.  The pipeline would cross six states including Montana, South Dakota, Nebraska, Kansas, Oklahoma and Texas and put people and wildlife at risk from toxic oil spills, polluted water and more. Perhaps most dangerously, Keystone XL would drive development in Canada’s tar sands region, one of the biggest threats to our global climate. The added capacity of Keystone XL and the other two pipelines that have been built recently could more than triple U.S. consumption of tar sands oil – one of the most polluting and carbon-intensive fuels in the world. </a:t>
            </a:r>
            <a:endParaRPr lang="en-US" sz="2200" dirty="0" smtClean="0">
              <a:solidFill>
                <a:schemeClr val="tx1"/>
              </a:solidFill>
              <a:hlinkClick r:id="rId2"/>
            </a:endParaRPr>
          </a:p>
          <a:p>
            <a:r>
              <a:rPr lang="en-US" sz="2200" dirty="0" smtClean="0">
                <a:hlinkClick r:id="rId2"/>
              </a:rPr>
              <a:t>https://en.wikipedia.org/wiki/Keystone_Pipeline</a:t>
            </a:r>
            <a:endParaRPr lang="en-US" sz="2200" dirty="0" smtClean="0"/>
          </a:p>
        </p:txBody>
      </p:sp>
      <p:pic>
        <p:nvPicPr>
          <p:cNvPr id="4" name="Picture 4" descr="http://michigangreenlaw.com/wp-content/uploads/2011/07/pipeline.png">
            <a:hlinkClick r:id="rId3"/>
          </p:cNvPr>
          <p:cNvPicPr>
            <a:picLocks noChangeAspect="1" noChangeArrowheads="1"/>
          </p:cNvPicPr>
          <p:nvPr/>
        </p:nvPicPr>
        <p:blipFill>
          <a:blip r:embed="rId4" cstate="print"/>
          <a:srcRect l="18323"/>
          <a:stretch>
            <a:fillRect/>
          </a:stretch>
        </p:blipFill>
        <p:spPr bwMode="auto">
          <a:xfrm>
            <a:off x="6705600" y="838200"/>
            <a:ext cx="2209800" cy="1783644"/>
          </a:xfrm>
          <a:prstGeom prst="rect">
            <a:avLst/>
          </a:prstGeom>
          <a:noFill/>
        </p:spPr>
      </p:pic>
      <p:pic>
        <p:nvPicPr>
          <p:cNvPr id="20482" name="Picture 2" descr="http://images.bwbx.io/cms/2013-03-01/0301-keystone-josh-green-630x420.jpg">
            <a:hlinkClick r:id="rId5"/>
          </p:cNvPr>
          <p:cNvPicPr>
            <a:picLocks noChangeAspect="1" noChangeArrowheads="1"/>
          </p:cNvPicPr>
          <p:nvPr/>
        </p:nvPicPr>
        <p:blipFill>
          <a:blip r:embed="rId6" cstate="print"/>
          <a:srcRect t="12214" b="14504"/>
          <a:stretch>
            <a:fillRect/>
          </a:stretch>
        </p:blipFill>
        <p:spPr bwMode="auto">
          <a:xfrm>
            <a:off x="152400" y="906909"/>
            <a:ext cx="3429000" cy="1673817"/>
          </a:xfrm>
          <a:prstGeom prst="rect">
            <a:avLst/>
          </a:prstGeom>
          <a:noFill/>
        </p:spPr>
      </p:pic>
      <p:pic>
        <p:nvPicPr>
          <p:cNvPr id="20484" name="Picture 4" descr="http://media.ruralradio.com/images/keystone-xl-pipeline-37750-20120215-1.jpg">
            <a:hlinkClick r:id="rId7"/>
          </p:cNvPr>
          <p:cNvPicPr>
            <a:picLocks noChangeAspect="1" noChangeArrowheads="1"/>
          </p:cNvPicPr>
          <p:nvPr/>
        </p:nvPicPr>
        <p:blipFill>
          <a:blip r:embed="rId8" cstate="print"/>
          <a:srcRect/>
          <a:stretch>
            <a:fillRect/>
          </a:stretch>
        </p:blipFill>
        <p:spPr bwMode="auto">
          <a:xfrm>
            <a:off x="3886200" y="857401"/>
            <a:ext cx="2514600" cy="17429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washingtonpost.com/blogs/the-fix/files/2013/04/hardisty.jpg">
            <a:hlinkClick r:id="rId2"/>
          </p:cNvPr>
          <p:cNvPicPr>
            <a:picLocks noChangeAspect="1" noChangeArrowheads="1"/>
          </p:cNvPicPr>
          <p:nvPr/>
        </p:nvPicPr>
        <p:blipFill>
          <a:blip r:embed="rId3" cstate="print"/>
          <a:srcRect r="32127"/>
          <a:stretch>
            <a:fillRect/>
          </a:stretch>
        </p:blipFill>
        <p:spPr bwMode="auto">
          <a:xfrm>
            <a:off x="5867400" y="304800"/>
            <a:ext cx="3133460" cy="3322999"/>
          </a:xfrm>
          <a:prstGeom prst="rect">
            <a:avLst/>
          </a:prstGeom>
          <a:noFill/>
        </p:spPr>
      </p:pic>
      <p:pic>
        <p:nvPicPr>
          <p:cNvPr id="19462" name="Picture 6" descr="http://insideclimatenews.org/sites/default/files/imagecache/home_page_slideshow/pipeline%20istockpic%202.jpg">
            <a:hlinkClick r:id="rId4"/>
          </p:cNvPr>
          <p:cNvPicPr>
            <a:picLocks noChangeAspect="1" noChangeArrowheads="1"/>
          </p:cNvPicPr>
          <p:nvPr/>
        </p:nvPicPr>
        <p:blipFill>
          <a:blip r:embed="rId5" cstate="print"/>
          <a:srcRect/>
          <a:stretch>
            <a:fillRect/>
          </a:stretch>
        </p:blipFill>
        <p:spPr bwMode="auto">
          <a:xfrm>
            <a:off x="5765322" y="3962400"/>
            <a:ext cx="3226278" cy="2514600"/>
          </a:xfrm>
          <a:prstGeom prst="rect">
            <a:avLst/>
          </a:prstGeom>
          <a:noFill/>
        </p:spPr>
      </p:pic>
      <p:pic>
        <p:nvPicPr>
          <p:cNvPr id="19464" name="Picture 8" descr="http://blogs.ei.columbia.edu/wp-content/uploads/2011/10/photo2-505x600.jpg">
            <a:hlinkClick r:id="rId6"/>
          </p:cNvPr>
          <p:cNvPicPr>
            <a:picLocks noChangeAspect="1" noChangeArrowheads="1"/>
          </p:cNvPicPr>
          <p:nvPr/>
        </p:nvPicPr>
        <p:blipFill>
          <a:blip r:embed="rId7" cstate="print"/>
          <a:srcRect/>
          <a:stretch>
            <a:fillRect/>
          </a:stretch>
        </p:blipFill>
        <p:spPr bwMode="auto">
          <a:xfrm>
            <a:off x="76200" y="66675"/>
            <a:ext cx="5591563" cy="66389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arthtribe.co/wp-content/uploads/2011/11/Keystone-XL-pipeline-Map.jpg">
            <a:hlinkClick r:id="rId2"/>
          </p:cNvPr>
          <p:cNvPicPr>
            <a:picLocks noChangeAspect="1" noChangeArrowheads="1"/>
          </p:cNvPicPr>
          <p:nvPr/>
        </p:nvPicPr>
        <p:blipFill>
          <a:blip r:embed="rId3" cstate="print"/>
          <a:srcRect/>
          <a:stretch>
            <a:fillRect/>
          </a:stretch>
        </p:blipFill>
        <p:spPr bwMode="auto">
          <a:xfrm>
            <a:off x="76200" y="76200"/>
            <a:ext cx="5211460" cy="6781800"/>
          </a:xfrm>
          <a:prstGeom prst="rect">
            <a:avLst/>
          </a:prstGeom>
          <a:noFill/>
        </p:spPr>
      </p:pic>
      <p:pic>
        <p:nvPicPr>
          <p:cNvPr id="18438" name="Picture 6" descr="http://media.treehugger.com/assets/images/2011/10/alberta-tar-sands">
            <a:hlinkClick r:id="rId4"/>
          </p:cNvPr>
          <p:cNvPicPr>
            <a:picLocks noChangeAspect="1" noChangeArrowheads="1"/>
          </p:cNvPicPr>
          <p:nvPr/>
        </p:nvPicPr>
        <p:blipFill>
          <a:blip r:embed="rId5" cstate="print"/>
          <a:srcRect/>
          <a:stretch>
            <a:fillRect/>
          </a:stretch>
        </p:blipFill>
        <p:spPr bwMode="auto">
          <a:xfrm>
            <a:off x="5334000" y="167639"/>
            <a:ext cx="3657600" cy="2575561"/>
          </a:xfrm>
          <a:prstGeom prst="rect">
            <a:avLst/>
          </a:prstGeom>
          <a:noFill/>
        </p:spPr>
      </p:pic>
      <p:pic>
        <p:nvPicPr>
          <p:cNvPr id="18440" name="Picture 8" descr="http://thinkprogress.org/wp-content/uploads/2011/10/tar-sands-in-hands1.jpg">
            <a:hlinkClick r:id="rId6"/>
          </p:cNvPr>
          <p:cNvPicPr>
            <a:picLocks noChangeAspect="1" noChangeArrowheads="1"/>
          </p:cNvPicPr>
          <p:nvPr/>
        </p:nvPicPr>
        <p:blipFill>
          <a:blip r:embed="rId7" cstate="print"/>
          <a:srcRect/>
          <a:stretch>
            <a:fillRect/>
          </a:stretch>
        </p:blipFill>
        <p:spPr bwMode="auto">
          <a:xfrm>
            <a:off x="5758505" y="4756023"/>
            <a:ext cx="2914650" cy="1949577"/>
          </a:xfrm>
          <a:prstGeom prst="rect">
            <a:avLst/>
          </a:prstGeom>
          <a:noFill/>
        </p:spPr>
      </p:pic>
      <p:sp>
        <p:nvSpPr>
          <p:cNvPr id="5" name="TextBox 4"/>
          <p:cNvSpPr txBox="1"/>
          <p:nvPr/>
        </p:nvSpPr>
        <p:spPr>
          <a:xfrm>
            <a:off x="5287660" y="2743200"/>
            <a:ext cx="3856340" cy="1938992"/>
          </a:xfrm>
          <a:prstGeom prst="rect">
            <a:avLst/>
          </a:prstGeom>
          <a:noFill/>
        </p:spPr>
        <p:txBody>
          <a:bodyPr wrap="square" rtlCol="0">
            <a:spAutoFit/>
          </a:bodyPr>
          <a:lstStyle/>
          <a:p>
            <a:r>
              <a:rPr lang="en-US" sz="2000" dirty="0" smtClean="0"/>
              <a:t>Tar sands oil is has a very high negative impact.  It requires much more disruption of land, use of water (which then needs to be treated), and contains very high amounts of sulfur.</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cbc.ca/gfx/images/news/topstories/2011/05/04/li-oil-spill.jpg">
            <a:hlinkClick r:id="rId2"/>
          </p:cNvPr>
          <p:cNvPicPr>
            <a:picLocks noChangeAspect="1" noChangeArrowheads="1"/>
          </p:cNvPicPr>
          <p:nvPr/>
        </p:nvPicPr>
        <p:blipFill>
          <a:blip r:embed="rId3" cstate="print"/>
          <a:srcRect r="12258"/>
          <a:stretch>
            <a:fillRect/>
          </a:stretch>
        </p:blipFill>
        <p:spPr bwMode="auto">
          <a:xfrm>
            <a:off x="152400" y="175231"/>
            <a:ext cx="4834224" cy="3101369"/>
          </a:xfrm>
          <a:prstGeom prst="rect">
            <a:avLst/>
          </a:prstGeom>
          <a:noFill/>
        </p:spPr>
      </p:pic>
      <p:pic>
        <p:nvPicPr>
          <p:cNvPr id="22532" name="Picture 4" descr="http://insideclimatenews.org/sites/default/files/imagecache/home_page_slideshow/albertapipelineii.jpg">
            <a:hlinkClick r:id="rId4"/>
          </p:cNvPr>
          <p:cNvPicPr>
            <a:picLocks noChangeAspect="1" noChangeArrowheads="1"/>
          </p:cNvPicPr>
          <p:nvPr/>
        </p:nvPicPr>
        <p:blipFill rotWithShape="1">
          <a:blip r:embed="rId5" cstate="print"/>
          <a:srcRect l="9185"/>
          <a:stretch/>
        </p:blipFill>
        <p:spPr bwMode="auto">
          <a:xfrm>
            <a:off x="5535038" y="3512841"/>
            <a:ext cx="3494662" cy="2999256"/>
          </a:xfrm>
          <a:prstGeom prst="rect">
            <a:avLst/>
          </a:prstGeom>
          <a:noFill/>
        </p:spPr>
      </p:pic>
      <p:pic>
        <p:nvPicPr>
          <p:cNvPr id="22534" name="Picture 6" descr="http://rt.com/files/news/1e/93/30/00/34.si.jpg">
            <a:hlinkClick r:id="rId6"/>
          </p:cNvPr>
          <p:cNvPicPr>
            <a:picLocks noChangeAspect="1" noChangeArrowheads="1"/>
          </p:cNvPicPr>
          <p:nvPr/>
        </p:nvPicPr>
        <p:blipFill rotWithShape="1">
          <a:blip r:embed="rId7" cstate="print"/>
          <a:srcRect r="10377"/>
          <a:stretch/>
        </p:blipFill>
        <p:spPr bwMode="auto">
          <a:xfrm>
            <a:off x="152400" y="3357438"/>
            <a:ext cx="5275634" cy="3310063"/>
          </a:xfrm>
          <a:prstGeom prst="rect">
            <a:avLst/>
          </a:prstGeom>
          <a:noFill/>
        </p:spPr>
      </p:pic>
      <p:sp>
        <p:nvSpPr>
          <p:cNvPr id="2" name="TextBox 1"/>
          <p:cNvSpPr txBox="1"/>
          <p:nvPr/>
        </p:nvSpPr>
        <p:spPr>
          <a:xfrm>
            <a:off x="5283740" y="838200"/>
            <a:ext cx="3352800" cy="1600438"/>
          </a:xfrm>
          <a:prstGeom prst="rect">
            <a:avLst/>
          </a:prstGeom>
          <a:noFill/>
        </p:spPr>
        <p:txBody>
          <a:bodyPr wrap="square" rtlCol="0">
            <a:spAutoFit/>
          </a:bodyPr>
          <a:lstStyle/>
          <a:p>
            <a:r>
              <a:rPr lang="en-US" sz="2200" dirty="0" smtClean="0"/>
              <a:t>Pipelines leak</a:t>
            </a:r>
          </a:p>
          <a:p>
            <a:endParaRPr lang="en-US" sz="2200" dirty="0" smtClean="0"/>
          </a:p>
          <a:p>
            <a:r>
              <a:rPr lang="en-US" dirty="0" smtClean="0"/>
              <a:t>In the week from March 25-April4 2013, there were 4 spills or leaks in the 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595</Words>
  <Application>Microsoft Office PowerPoint</Application>
  <PresentationFormat>On-screen Show (4:3)</PresentationFormat>
  <Paragraphs>33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Deepwater Horizon Oil Spill</vt:lpstr>
      <vt:lpstr>PowerPoint Presentation</vt:lpstr>
      <vt:lpstr>PowerPoint Presentation</vt:lpstr>
      <vt:lpstr>PowerPoint Presentation</vt:lpstr>
      <vt:lpstr>What could they ask?</vt:lpstr>
      <vt:lpstr>Keystone XL Pipeline</vt:lpstr>
      <vt:lpstr>PowerPoint Presentation</vt:lpstr>
      <vt:lpstr>PowerPoint Presentation</vt:lpstr>
      <vt:lpstr>PowerPoint Presentation</vt:lpstr>
      <vt:lpstr>What could they ask?</vt:lpstr>
      <vt:lpstr>Fukushima Nuclear Power Plant</vt:lpstr>
      <vt:lpstr>PowerPoint Presentation</vt:lpstr>
      <vt:lpstr>PowerPoint Presentation</vt:lpstr>
      <vt:lpstr>PowerPoint Presentation</vt:lpstr>
      <vt:lpstr>What could they 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Deepwater Horizon Oil Spill</dc:title>
  <dc:creator>Sara</dc:creator>
  <cp:lastModifiedBy>Young Robert</cp:lastModifiedBy>
  <cp:revision>9</cp:revision>
  <dcterms:created xsi:type="dcterms:W3CDTF">2013-05-03T00:12:12Z</dcterms:created>
  <dcterms:modified xsi:type="dcterms:W3CDTF">2013-05-03T14:10:48Z</dcterms:modified>
</cp:coreProperties>
</file>